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69" r:id="rId2"/>
    <p:sldId id="270" r:id="rId3"/>
    <p:sldId id="278" r:id="rId4"/>
    <p:sldId id="280" r:id="rId5"/>
    <p:sldId id="28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E292"/>
    <a:srgbClr val="0000FF"/>
    <a:srgbClr val="CC9900"/>
    <a:srgbClr val="422683"/>
    <a:srgbClr val="FFFFE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089" autoAdjust="0"/>
  </p:normalViewPr>
  <p:slideViewPr>
    <p:cSldViewPr>
      <p:cViewPr varScale="1">
        <p:scale>
          <a:sx n="99" d="100"/>
          <a:sy n="99" d="100"/>
        </p:scale>
        <p:origin x="-1974" y="-96"/>
      </p:cViewPr>
      <p:guideLst>
        <p:guide orient="horz" pos="2160"/>
        <p:guide pos="2880"/>
      </p:guideLst>
    </p:cSldViewPr>
  </p:slideViewPr>
  <p:notesTextViewPr>
    <p:cViewPr>
      <p:scale>
        <a:sx n="1" d="1"/>
        <a:sy n="1" d="1"/>
      </p:scale>
      <p:origin x="0" y="0"/>
    </p:cViewPr>
  </p:notesTextViewPr>
  <p:notesViewPr>
    <p:cSldViewPr showGuides="1">
      <p:cViewPr varScale="1">
        <p:scale>
          <a:sx n="85" d="100"/>
          <a:sy n="85" d="100"/>
        </p:scale>
        <p:origin x="-315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EBCBD1-42DF-4723-A905-7CF896E1C85A}" type="datetimeFigureOut">
              <a:rPr lang="en-GB" smtClean="0"/>
              <a:t>09/11/2015</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277C84-7583-4E0F-A1FC-9B4C6646A0EB}" type="slidenum">
              <a:rPr lang="en-GB" smtClean="0"/>
              <a:t>‹#›</a:t>
            </a:fld>
            <a:endParaRPr lang="en-GB" dirty="0"/>
          </a:p>
        </p:txBody>
      </p:sp>
    </p:spTree>
    <p:extLst>
      <p:ext uri="{BB962C8B-B14F-4D97-AF65-F5344CB8AC3E}">
        <p14:creationId xmlns:p14="http://schemas.microsoft.com/office/powerpoint/2010/main" val="1553908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D277C84-7583-4E0F-A1FC-9B4C6646A0EB}" type="slidenum">
              <a:rPr lang="en-GB" smtClean="0"/>
              <a:t>1</a:t>
            </a:fld>
            <a:endParaRPr lang="en-GB" dirty="0"/>
          </a:p>
        </p:txBody>
      </p:sp>
    </p:spTree>
    <p:extLst>
      <p:ext uri="{BB962C8B-B14F-4D97-AF65-F5344CB8AC3E}">
        <p14:creationId xmlns:p14="http://schemas.microsoft.com/office/powerpoint/2010/main" val="1100364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D277C84-7583-4E0F-A1FC-9B4C6646A0EB}" type="slidenum">
              <a:rPr lang="en-GB" smtClean="0"/>
              <a:t>2</a:t>
            </a:fld>
            <a:endParaRPr lang="en-GB" dirty="0"/>
          </a:p>
        </p:txBody>
      </p:sp>
    </p:spTree>
    <p:extLst>
      <p:ext uri="{BB962C8B-B14F-4D97-AF65-F5344CB8AC3E}">
        <p14:creationId xmlns:p14="http://schemas.microsoft.com/office/powerpoint/2010/main" val="3690795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dirty="0" smtClean="0"/>
              <a:t>ANSWERS:</a:t>
            </a:r>
          </a:p>
          <a:p>
            <a:r>
              <a:rPr lang="en-GB" b="1" dirty="0" smtClean="0"/>
              <a:t>RULE</a:t>
            </a:r>
            <a:r>
              <a:rPr lang="en-GB" b="1" baseline="0" dirty="0" smtClean="0"/>
              <a:t> OF THUMB</a:t>
            </a:r>
            <a:endParaRPr lang="en-GB" b="1" dirty="0" smtClean="0"/>
          </a:p>
          <a:p>
            <a:endParaRPr lang="en-GB" b="1" dirty="0" smtClean="0"/>
          </a:p>
          <a:p>
            <a:pPr marL="171450" indent="-171450">
              <a:buFont typeface="Arial" panose="020B0604020202020204" pitchFamily="34" charset="0"/>
              <a:buChar char="•"/>
            </a:pPr>
            <a:r>
              <a:rPr lang="en-GB" dirty="0" smtClean="0"/>
              <a:t>What kind of bridge is the Golden Gate Bridge in San Francisco?</a:t>
            </a:r>
            <a:r>
              <a:rPr lang="en-GB" baseline="0" dirty="0" smtClean="0"/>
              <a:t> 				Suspension Bridge</a:t>
            </a:r>
          </a:p>
          <a:p>
            <a:pPr marL="171450" indent="-171450">
              <a:buFont typeface="Arial" panose="020B0604020202020204" pitchFamily="34" charset="0"/>
              <a:buChar char="•"/>
            </a:pPr>
            <a:r>
              <a:rPr lang="en-GB" baseline="0" dirty="0" smtClean="0"/>
              <a:t>In electricity, voltage is measured in volts while current is measured in?			Amperes (Amps)</a:t>
            </a:r>
          </a:p>
          <a:p>
            <a:pPr marL="171450" indent="-171450">
              <a:buFont typeface="Arial" panose="020B0604020202020204" pitchFamily="34" charset="0"/>
              <a:buChar char="•"/>
            </a:pPr>
            <a:r>
              <a:rPr lang="en-GB" baseline="0" dirty="0" smtClean="0"/>
              <a:t>During idling process, a petrol engine requires?					Lean mixture</a:t>
            </a:r>
          </a:p>
          <a:p>
            <a:pPr marL="171450" indent="-171450">
              <a:buFont typeface="Arial" panose="020B0604020202020204" pitchFamily="34" charset="0"/>
              <a:buChar char="•"/>
            </a:pPr>
            <a:r>
              <a:rPr lang="en-GB" baseline="0" dirty="0" smtClean="0"/>
              <a:t>Who made the first electric light bulb? 					Humphry Davy</a:t>
            </a:r>
          </a:p>
          <a:p>
            <a:pPr marL="171450" indent="-171450">
              <a:buFont typeface="Arial" panose="020B0604020202020204" pitchFamily="34" charset="0"/>
              <a:buChar char="•"/>
            </a:pPr>
            <a:r>
              <a:rPr lang="en-GB" baseline="0" dirty="0" smtClean="0"/>
              <a:t>A pendulum is a weight suspended from a pivot so that it can swing freely, TRUE OR FALSE		TRUE</a:t>
            </a:r>
          </a:p>
          <a:p>
            <a:pPr marL="171450" indent="-171450">
              <a:buFont typeface="Arial" panose="020B0604020202020204" pitchFamily="34" charset="0"/>
              <a:buChar char="•"/>
            </a:pPr>
            <a:r>
              <a:rPr lang="en-GB" baseline="0" dirty="0" smtClean="0"/>
              <a:t>In computer engineering, DRAM stands for Dynamic Random – Access Memory TRUE OR FALE	TRUE</a:t>
            </a:r>
          </a:p>
          <a:p>
            <a:pPr marL="171450" indent="-171450">
              <a:buFont typeface="Arial" panose="020B0604020202020204" pitchFamily="34" charset="0"/>
              <a:buChar char="•"/>
            </a:pPr>
            <a:r>
              <a:rPr lang="en-GB" baseline="0" dirty="0" smtClean="0"/>
              <a:t>Mandrels are used to hold? 						Hollow work pieces</a:t>
            </a:r>
          </a:p>
          <a:p>
            <a:pPr marL="171450" indent="-171450">
              <a:buFont typeface="Arial" panose="020B0604020202020204" pitchFamily="34" charset="0"/>
              <a:buChar char="•"/>
            </a:pPr>
            <a:r>
              <a:rPr lang="en-GB" baseline="0" dirty="0" smtClean="0"/>
              <a:t>The operation of enlarging of a hole is called? 					Boring</a:t>
            </a:r>
          </a:p>
          <a:p>
            <a:pPr marL="171450" indent="-171450">
              <a:buFont typeface="Arial" panose="020B0604020202020204" pitchFamily="34" charset="0"/>
              <a:buChar char="•"/>
            </a:pPr>
            <a:r>
              <a:rPr lang="en-GB" baseline="0" dirty="0" smtClean="0"/>
              <a:t>Brasses and Bronzes are welded using?					Neutral flame</a:t>
            </a:r>
            <a:endParaRPr lang="en-GB" dirty="0"/>
          </a:p>
        </p:txBody>
      </p:sp>
      <p:sp>
        <p:nvSpPr>
          <p:cNvPr id="4" name="Slide Number Placeholder 3"/>
          <p:cNvSpPr>
            <a:spLocks noGrp="1"/>
          </p:cNvSpPr>
          <p:nvPr>
            <p:ph type="sldNum" sz="quarter" idx="10"/>
          </p:nvPr>
        </p:nvSpPr>
        <p:spPr/>
        <p:txBody>
          <a:bodyPr/>
          <a:lstStyle/>
          <a:p>
            <a:fld id="{1D277C84-7583-4E0F-A1FC-9B4C6646A0EB}" type="slidenum">
              <a:rPr lang="en-GB" smtClean="0"/>
              <a:t>3</a:t>
            </a:fld>
            <a:endParaRPr lang="en-GB" dirty="0"/>
          </a:p>
        </p:txBody>
      </p:sp>
    </p:spTree>
    <p:extLst>
      <p:ext uri="{BB962C8B-B14F-4D97-AF65-F5344CB8AC3E}">
        <p14:creationId xmlns:p14="http://schemas.microsoft.com/office/powerpoint/2010/main" val="1613761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dirty="0" smtClean="0"/>
              <a:t>ANSWERS:</a:t>
            </a:r>
          </a:p>
          <a:p>
            <a:endParaRPr lang="en-GB" dirty="0"/>
          </a:p>
          <a:p>
            <a:pPr marL="171450" indent="-171450">
              <a:buFont typeface="Arial" panose="020B0604020202020204" pitchFamily="34" charset="0"/>
              <a:buChar char="•"/>
            </a:pPr>
            <a:r>
              <a:rPr lang="en-GB" dirty="0" smtClean="0"/>
              <a:t>Metre Maid</a:t>
            </a:r>
          </a:p>
          <a:p>
            <a:endParaRPr lang="en-GB" dirty="0" smtClean="0"/>
          </a:p>
          <a:p>
            <a:pPr marL="171450" indent="-171450">
              <a:buFont typeface="Arial" panose="020B0604020202020204" pitchFamily="34" charset="0"/>
              <a:buChar char="•"/>
            </a:pPr>
            <a:r>
              <a:rPr lang="en-GB" dirty="0" smtClean="0"/>
              <a:t>Right Angle</a:t>
            </a:r>
          </a:p>
          <a:p>
            <a:endParaRPr lang="en-GB" dirty="0" smtClean="0"/>
          </a:p>
          <a:p>
            <a:pPr marL="171450" indent="-171450">
              <a:buFont typeface="Arial" panose="020B0604020202020204" pitchFamily="34" charset="0"/>
              <a:buChar char="•"/>
            </a:pPr>
            <a:r>
              <a:rPr lang="en-GB" dirty="0" smtClean="0"/>
              <a:t>Ice Cube</a:t>
            </a:r>
          </a:p>
          <a:p>
            <a:endParaRPr lang="en-GB" dirty="0" smtClean="0"/>
          </a:p>
          <a:p>
            <a:pPr marL="171450" indent="-171450">
              <a:buFont typeface="Arial" panose="020B0604020202020204" pitchFamily="34" charset="0"/>
              <a:buChar char="•"/>
            </a:pPr>
            <a:r>
              <a:rPr lang="en-GB" dirty="0" smtClean="0"/>
              <a:t>2 in One</a:t>
            </a:r>
          </a:p>
          <a:p>
            <a:endParaRPr lang="en-GB" dirty="0" smtClean="0"/>
          </a:p>
          <a:p>
            <a:pPr marL="171450" indent="-171450">
              <a:buFont typeface="Arial" panose="020B0604020202020204" pitchFamily="34" charset="0"/>
              <a:buChar char="•"/>
            </a:pPr>
            <a:r>
              <a:rPr lang="en-GB" dirty="0" smtClean="0"/>
              <a:t>Water Hose</a:t>
            </a:r>
          </a:p>
          <a:p>
            <a:endParaRPr lang="en-GB" dirty="0" smtClean="0"/>
          </a:p>
          <a:p>
            <a:pPr marL="171450" indent="-171450">
              <a:buFont typeface="Arial" panose="020B0604020202020204" pitchFamily="34" charset="0"/>
              <a:buChar char="•"/>
            </a:pPr>
            <a:r>
              <a:rPr lang="en-GB" dirty="0" smtClean="0"/>
              <a:t>Tripod</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1D277C84-7583-4E0F-A1FC-9B4C6646A0EB}" type="slidenum">
              <a:rPr lang="en-GB" smtClean="0"/>
              <a:t>4</a:t>
            </a:fld>
            <a:endParaRPr lang="en-GB" dirty="0"/>
          </a:p>
        </p:txBody>
      </p:sp>
    </p:spTree>
    <p:extLst>
      <p:ext uri="{BB962C8B-B14F-4D97-AF65-F5344CB8AC3E}">
        <p14:creationId xmlns:p14="http://schemas.microsoft.com/office/powerpoint/2010/main" val="16137619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B6CF2D9-D0FF-4B00-B02F-DB608A803C01}" type="datetimeFigureOut">
              <a:rPr lang="en-GB" smtClean="0"/>
              <a:t>09/11/2015</a:t>
            </a:fld>
            <a:endParaRPr lang="en-GB"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GB"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A96E225-99A7-442B-B8A7-51395A0FCE2B}"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6CF2D9-D0FF-4B00-B02F-DB608A803C01}" type="datetimeFigureOut">
              <a:rPr lang="en-GB" smtClean="0"/>
              <a:t>09/11/2015</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2B6CF2D9-D0FF-4B00-B02F-DB608A803C01}" type="datetimeFigureOut">
              <a:rPr lang="en-GB" smtClean="0"/>
              <a:t>09/11/2015</a:t>
            </a:fld>
            <a:endParaRPr lang="en-GB"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GB"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A96E225-99A7-442B-B8A7-51395A0FCE2B}"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6CF2D9-D0FF-4B00-B02F-DB608A803C01}" type="datetimeFigureOut">
              <a:rPr lang="en-GB" smtClean="0"/>
              <a:t>09/11/2015</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B6CF2D9-D0FF-4B00-B02F-DB608A803C01}" type="datetimeFigureOut">
              <a:rPr lang="en-GB" smtClean="0"/>
              <a:t>09/11/2015</a:t>
            </a:fld>
            <a:endParaRPr lang="en-GB"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GB"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A96E225-99A7-442B-B8A7-51395A0FCE2B}"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B6CF2D9-D0FF-4B00-B02F-DB608A803C01}" type="datetimeFigureOut">
              <a:rPr lang="en-GB" smtClean="0"/>
              <a:t>09/11/2015</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B6CF2D9-D0FF-4B00-B02F-DB608A803C01}" type="datetimeFigureOut">
              <a:rPr lang="en-GB" smtClean="0"/>
              <a:t>09/11/2015</a:t>
            </a:fld>
            <a:endParaRPr lang="en-GB" dirty="0"/>
          </a:p>
        </p:txBody>
      </p:sp>
      <p:sp>
        <p:nvSpPr>
          <p:cNvPr id="8" name="Footer Placeholder 7"/>
          <p:cNvSpPr>
            <a:spLocks noGrp="1"/>
          </p:cNvSpPr>
          <p:nvPr>
            <p:ph type="ftr" sz="quarter" idx="11"/>
          </p:nvPr>
        </p:nvSpPr>
        <p:spPr/>
        <p:txBody>
          <a:bodyPr/>
          <a:lstStyle>
            <a:extLst/>
          </a:lstStyle>
          <a:p>
            <a:endParaRPr lang="en-GB" dirty="0"/>
          </a:p>
        </p:txBody>
      </p:sp>
      <p:sp>
        <p:nvSpPr>
          <p:cNvPr id="9" name="Slide Number Placeholder 8"/>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B6CF2D9-D0FF-4B00-B02F-DB608A803C01}" type="datetimeFigureOut">
              <a:rPr lang="en-GB" smtClean="0"/>
              <a:t>09/11/2015</a:t>
            </a:fld>
            <a:endParaRPr lang="en-GB" dirty="0"/>
          </a:p>
        </p:txBody>
      </p:sp>
      <p:sp>
        <p:nvSpPr>
          <p:cNvPr id="4" name="Footer Placeholder 3"/>
          <p:cNvSpPr>
            <a:spLocks noGrp="1"/>
          </p:cNvSpPr>
          <p:nvPr>
            <p:ph type="ftr" sz="quarter" idx="11"/>
          </p:nvPr>
        </p:nvSpPr>
        <p:spPr/>
        <p:txBody>
          <a:bodyPr/>
          <a:lstStyle>
            <a:extLst/>
          </a:lstStyle>
          <a:p>
            <a:endParaRPr lang="en-GB" dirty="0"/>
          </a:p>
        </p:txBody>
      </p:sp>
      <p:sp>
        <p:nvSpPr>
          <p:cNvPr id="5" name="Slide Number Placeholder 4"/>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2B6CF2D9-D0FF-4B00-B02F-DB608A803C01}" type="datetimeFigureOut">
              <a:rPr lang="en-GB" smtClean="0"/>
              <a:t>09/11/2015</a:t>
            </a:fld>
            <a:endParaRPr lang="en-GB"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GB" dirty="0"/>
          </a:p>
        </p:txBody>
      </p:sp>
      <p:sp>
        <p:nvSpPr>
          <p:cNvPr id="4" name="Slide Number Placeholder 3"/>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B6CF2D9-D0FF-4B00-B02F-DB608A803C01}" type="datetimeFigureOut">
              <a:rPr lang="en-GB" smtClean="0"/>
              <a:t>09/11/2015</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2B6CF2D9-D0FF-4B00-B02F-DB608A803C01}" type="datetimeFigureOut">
              <a:rPr lang="en-GB" smtClean="0"/>
              <a:t>09/11/2015</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BA96E225-99A7-442B-B8A7-51395A0FCE2B}" type="slidenum">
              <a:rPr lang="en-GB" smtClean="0"/>
              <a:t>‹#›</a:t>
            </a:fld>
            <a:endParaRPr lang="en-GB"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B6CF2D9-D0FF-4B00-B02F-DB608A803C01}" type="datetimeFigureOut">
              <a:rPr lang="en-GB" smtClean="0"/>
              <a:t>09/11/2015</a:t>
            </a:fld>
            <a:endParaRPr lang="en-GB"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GB"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A96E225-99A7-442B-B8A7-51395A0FCE2B}"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13" Type="http://schemas.microsoft.com/office/2007/relationships/hdphoto" Target="../media/hdphoto3.wdp"/><Relationship Id="rId3" Type="http://schemas.openxmlformats.org/officeDocument/2006/relationships/image" Target="../media/image5.jpeg"/><Relationship Id="rId7" Type="http://schemas.openxmlformats.org/officeDocument/2006/relationships/image" Target="../media/image7.png"/><Relationship Id="rId12"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11" Type="http://schemas.microsoft.com/office/2007/relationships/hdphoto" Target="../media/hdphoto2.wdp"/><Relationship Id="rId5" Type="http://schemas.openxmlformats.org/officeDocument/2006/relationships/image" Target="../media/image3.jpeg"/><Relationship Id="rId10" Type="http://schemas.openxmlformats.org/officeDocument/2006/relationships/image" Target="../media/image10.png"/><Relationship Id="rId4" Type="http://schemas.openxmlformats.org/officeDocument/2006/relationships/image" Target="../media/image2.jpeg"/><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12" Type="http://schemas.microsoft.com/office/2007/relationships/hdphoto" Target="../media/hdphoto5.wdp"/><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microsoft.com/office/2007/relationships/hdphoto" Target="../media/hdphoto4.wdp"/><Relationship Id="rId11" Type="http://schemas.openxmlformats.org/officeDocument/2006/relationships/image" Target="../media/image13.png"/><Relationship Id="rId5" Type="http://schemas.openxmlformats.org/officeDocument/2006/relationships/image" Target="../media/image12.png"/><Relationship Id="rId10" Type="http://schemas.openxmlformats.org/officeDocument/2006/relationships/image" Target="../media/image5.jpeg"/><Relationship Id="rId4" Type="http://schemas.openxmlformats.org/officeDocument/2006/relationships/image" Target="../media/image3.jpeg"/><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1259632" y="476672"/>
            <a:ext cx="6552728" cy="3168352"/>
          </a:xfrm>
          <a:prstGeom prst="rect">
            <a:avLst/>
          </a:prstGeom>
        </p:spPr>
        <p:txBody>
          <a:bodyPr vert="horz">
            <a:normAutofit fontScale="55000" lnSpcReduction="20000"/>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6600" b="1" dirty="0" smtClean="0">
                <a:ln w="11430"/>
                <a:solidFill>
                  <a:srgbClr val="422683"/>
                </a:solidFill>
                <a:latin typeface="Arial Black" panose="020B0A04020102020204" pitchFamily="34" charset="0"/>
              </a:rPr>
              <a:t>THE</a:t>
            </a:r>
          </a:p>
          <a:p>
            <a:pPr marL="0" indent="0" algn="ctr">
              <a:buFont typeface="Wingdings 2"/>
              <a:buNone/>
            </a:pPr>
            <a:r>
              <a:rPr lang="en-US" sz="6600" b="1" dirty="0" smtClean="0">
                <a:ln w="11430"/>
                <a:solidFill>
                  <a:srgbClr val="422683"/>
                </a:solidFill>
                <a:latin typeface="Arial Black" panose="020B0A04020102020204" pitchFamily="34" charset="0"/>
              </a:rPr>
              <a:t>Brain </a:t>
            </a:r>
            <a:r>
              <a:rPr lang="en-US" sz="10600" b="1" dirty="0" smtClean="0">
                <a:ln w="11430"/>
                <a:solidFill>
                  <a:srgbClr val="422683"/>
                </a:solidFill>
                <a:latin typeface="Angsana New" panose="02020603050405020304" pitchFamily="18" charset="-34"/>
                <a:cs typeface="Angsana New" panose="02020603050405020304" pitchFamily="18" charset="-34"/>
              </a:rPr>
              <a:t>STEM</a:t>
            </a:r>
            <a:endParaRPr lang="en-US" sz="6600" b="1" dirty="0" smtClean="0">
              <a:ln w="11430"/>
              <a:solidFill>
                <a:srgbClr val="422683"/>
              </a:solidFill>
              <a:latin typeface="Angsana New" panose="02020603050405020304" pitchFamily="18" charset="-34"/>
              <a:cs typeface="Angsana New" panose="02020603050405020304" pitchFamily="18" charset="-34"/>
            </a:endParaRPr>
          </a:p>
          <a:p>
            <a:pPr marL="0" indent="0" algn="ctr">
              <a:buFont typeface="Wingdings 2"/>
              <a:buNone/>
            </a:pPr>
            <a:r>
              <a:rPr lang="en-US" sz="6600" b="1" dirty="0" smtClean="0">
                <a:ln w="11430"/>
                <a:solidFill>
                  <a:srgbClr val="422683"/>
                </a:solidFill>
                <a:latin typeface="Arial Black" panose="020B0A04020102020204" pitchFamily="34" charset="0"/>
              </a:rPr>
              <a:t>Quiz</a:t>
            </a:r>
          </a:p>
          <a:p>
            <a:pPr marL="0" indent="0" algn="ctr">
              <a:buFont typeface="Wingdings 2"/>
              <a:buNone/>
            </a:pPr>
            <a:r>
              <a:rPr lang="en-US" sz="6600" b="1" dirty="0" smtClean="0">
                <a:ln w="11430"/>
                <a:solidFill>
                  <a:srgbClr val="422683"/>
                </a:solidFill>
                <a:latin typeface="Arial Black" panose="020B0A04020102020204" pitchFamily="34" charset="0"/>
              </a:rPr>
              <a:t>Runshaw College</a:t>
            </a:r>
          </a:p>
          <a:p>
            <a:pPr marL="0" indent="0" algn="ctr">
              <a:buFont typeface="Wingdings 2"/>
              <a:buNone/>
            </a:pPr>
            <a:r>
              <a:rPr lang="en-US" sz="6600" b="1" dirty="0" smtClean="0">
                <a:ln w="11430"/>
                <a:solidFill>
                  <a:srgbClr val="422683"/>
                </a:solidFill>
                <a:latin typeface="Arial Black" panose="020B0A04020102020204" pitchFamily="34" charset="0"/>
              </a:rPr>
              <a:t>Simon Ambury </a:t>
            </a:r>
            <a:endParaRPr lang="en-GB" dirty="0"/>
          </a:p>
        </p:txBody>
      </p:sp>
      <p:pic>
        <p:nvPicPr>
          <p:cNvPr id="11" name="Picture 10"/>
          <p:cNvPicPr/>
          <p:nvPr/>
        </p:nvPicPr>
        <p:blipFill>
          <a:blip r:embed="rId3" cstate="print">
            <a:extLst>
              <a:ext uri="{28A0092B-C50C-407E-A947-70E740481C1C}">
                <a14:useLocalDpi xmlns:a14="http://schemas.microsoft.com/office/drawing/2010/main" val="0"/>
              </a:ext>
            </a:extLst>
          </a:blip>
          <a:stretch>
            <a:fillRect/>
          </a:stretch>
        </p:blipFill>
        <p:spPr>
          <a:xfrm>
            <a:off x="7164288" y="260648"/>
            <a:ext cx="1381760" cy="4953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3" y="126695"/>
            <a:ext cx="1224136" cy="1056554"/>
          </a:xfrm>
          <a:prstGeom prst="rect">
            <a:avLst/>
          </a:prstGeom>
        </p:spPr>
      </p:pic>
      <p:grpSp>
        <p:nvGrpSpPr>
          <p:cNvPr id="2" name="Group 1"/>
          <p:cNvGrpSpPr/>
          <p:nvPr/>
        </p:nvGrpSpPr>
        <p:grpSpPr>
          <a:xfrm>
            <a:off x="1619672" y="3429000"/>
            <a:ext cx="5489029" cy="2857500"/>
            <a:chOff x="1619672" y="3429000"/>
            <a:chExt cx="5489029" cy="2857500"/>
          </a:xfrm>
        </p:grpSpPr>
        <p:pic>
          <p:nvPicPr>
            <p:cNvPr id="1028" name="Picture 4" descr="http://ts1.mm.bing.net/th?&amp;id=HN.608037837698238633&amp;w=300&amp;h=300&amp;c=0&amp;pid=1.9&amp;rs=0&amp;p=0"/>
            <p:cNvPicPr>
              <a:picLocks noChangeAspect="1" noChangeArrowheads="1"/>
            </p:cNvPicPr>
            <p:nvPr/>
          </p:nvPicPr>
          <p:blipFill>
            <a:blip r:embed="rId5">
              <a:extLst>
                <a:ext uri="{BEBA8EAE-BF5A-486C-A8C5-ECC9F3942E4B}">
                  <a14:imgProps xmlns:a14="http://schemas.microsoft.com/office/drawing/2010/main">
                    <a14:imgLayer r:embed="rId6">
                      <a14:imgEffect>
                        <a14:backgroundRemoval t="5000" b="97333" l="7612" r="93080"/>
                      </a14:imgEffect>
                    </a14:imgLayer>
                  </a14:imgProps>
                </a:ext>
                <a:ext uri="{28A0092B-C50C-407E-A947-70E740481C1C}">
                  <a14:useLocalDpi xmlns:a14="http://schemas.microsoft.com/office/drawing/2010/main" val="0"/>
                </a:ext>
              </a:extLst>
            </a:blip>
            <a:srcRect/>
            <a:stretch>
              <a:fillRect/>
            </a:stretch>
          </p:blipFill>
          <p:spPr bwMode="auto">
            <a:xfrm>
              <a:off x="1619672" y="3429000"/>
              <a:ext cx="2752725" cy="28575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http://ts1.mm.bing.net/th?&amp;id=HN.608037837698238633&amp;w=300&amp;h=300&amp;c=0&amp;pid=1.9&amp;rs=0&amp;p=0"/>
            <p:cNvPicPr>
              <a:picLocks noChangeAspect="1" noChangeArrowheads="1"/>
            </p:cNvPicPr>
            <p:nvPr/>
          </p:nvPicPr>
          <p:blipFill>
            <a:blip r:embed="rId5">
              <a:extLst>
                <a:ext uri="{BEBA8EAE-BF5A-486C-A8C5-ECC9F3942E4B}">
                  <a14:imgProps xmlns:a14="http://schemas.microsoft.com/office/drawing/2010/main">
                    <a14:imgLayer r:embed="rId6">
                      <a14:imgEffect>
                        <a14:backgroundRemoval t="5000" b="97333" l="7612" r="93080"/>
                      </a14:imgEffect>
                    </a14:imgLayer>
                  </a14:imgProps>
                </a:ext>
                <a:ext uri="{28A0092B-C50C-407E-A947-70E740481C1C}">
                  <a14:useLocalDpi xmlns:a14="http://schemas.microsoft.com/office/drawing/2010/main" val="0"/>
                </a:ext>
              </a:extLst>
            </a:blip>
            <a:srcRect/>
            <a:stretch>
              <a:fillRect/>
            </a:stretch>
          </p:blipFill>
          <p:spPr bwMode="auto">
            <a:xfrm flipH="1">
              <a:off x="4355976" y="3429000"/>
              <a:ext cx="2752725" cy="2857500"/>
            </a:xfrm>
            <a:prstGeom prst="rect">
              <a:avLst/>
            </a:prstGeom>
            <a:noFill/>
            <a:extLst>
              <a:ext uri="{909E8E84-426E-40DD-AFC4-6F175D3DCCD1}">
                <a14:hiddenFill xmlns:a14="http://schemas.microsoft.com/office/drawing/2010/main">
                  <a:solidFill>
                    <a:srgbClr val="FFFFFF"/>
                  </a:solidFill>
                </a14:hiddenFill>
              </a:ext>
            </a:extLst>
          </p:spPr>
        </p:pic>
      </p:grpSp>
      <p:pic>
        <p:nvPicPr>
          <p:cNvPr id="9" name="Picture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79512" y="6217804"/>
            <a:ext cx="1008112" cy="550244"/>
          </a:xfrm>
          <a:prstGeom prst="rect">
            <a:avLst/>
          </a:prstGeom>
        </p:spPr>
      </p:pic>
    </p:spTree>
    <p:extLst>
      <p:ext uri="{BB962C8B-B14F-4D97-AF65-F5344CB8AC3E}">
        <p14:creationId xmlns:p14="http://schemas.microsoft.com/office/powerpoint/2010/main" val="2333705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par>
                          <p:cTn id="8" fill="hold">
                            <p:stCondLst>
                              <p:cond delay="2000"/>
                            </p:stCondLst>
                            <p:childTnLst>
                              <p:par>
                                <p:cTn id="9" presetID="45"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000"/>
                                        <p:tgtEl>
                                          <p:spTgt spid="2"/>
                                        </p:tgtEl>
                                      </p:cBhvr>
                                    </p:animEffect>
                                    <p:anim calcmode="lin" valueType="num">
                                      <p:cBhvr>
                                        <p:cTn id="12" dur="2000" fill="hold"/>
                                        <p:tgtEl>
                                          <p:spTgt spid="2"/>
                                        </p:tgtEl>
                                        <p:attrNameLst>
                                          <p:attrName>ppt_w</p:attrName>
                                        </p:attrNameLst>
                                      </p:cBhvr>
                                      <p:tavLst>
                                        <p:tav tm="0" fmla="#ppt_w*sin(2.5*pi*$)">
                                          <p:val>
                                            <p:fltVal val="0"/>
                                          </p:val>
                                        </p:tav>
                                        <p:tav tm="100000">
                                          <p:val>
                                            <p:fltVal val="1"/>
                                          </p:val>
                                        </p:tav>
                                      </p:tavLst>
                                    </p:anim>
                                    <p:anim calcmode="lin" valueType="num">
                                      <p:cBhvr>
                                        <p:cTn id="13"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7164288" y="260648"/>
            <a:ext cx="1381760" cy="495300"/>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3" y="126695"/>
            <a:ext cx="1224136" cy="1056554"/>
          </a:xfrm>
          <a:prstGeom prst="rect">
            <a:avLst/>
          </a:prstGeom>
        </p:spPr>
      </p:pic>
      <p:sp>
        <p:nvSpPr>
          <p:cNvPr id="10" name="Content Placeholder 2"/>
          <p:cNvSpPr txBox="1">
            <a:spLocks/>
          </p:cNvSpPr>
          <p:nvPr/>
        </p:nvSpPr>
        <p:spPr>
          <a:xfrm>
            <a:off x="827584" y="692696"/>
            <a:ext cx="6552728" cy="1080120"/>
          </a:xfrm>
          <a:prstGeom prst="rect">
            <a:avLst/>
          </a:prstGeom>
        </p:spPr>
        <p:txBody>
          <a:bodyPr vert="horz">
            <a:norm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endParaRPr lang="en-US" sz="4400" b="1" dirty="0" smtClean="0">
              <a:ln w="11430"/>
              <a:solidFill>
                <a:srgbClr val="422683"/>
              </a:solidFill>
              <a:effectLst>
                <a:outerShdw blurRad="50800" dist="39000" dir="5460000" algn="tl">
                  <a:srgbClr val="000000">
                    <a:alpha val="38000"/>
                  </a:srgbClr>
                </a:outerShdw>
              </a:effectLst>
              <a:latin typeface="Arial Black" panose="020B0A040201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358236591"/>
              </p:ext>
            </p:extLst>
          </p:nvPr>
        </p:nvGraphicFramePr>
        <p:xfrm>
          <a:off x="1259632" y="1340768"/>
          <a:ext cx="6408000" cy="5025068"/>
        </p:xfrm>
        <a:graphic>
          <a:graphicData uri="http://schemas.openxmlformats.org/drawingml/2006/table">
            <a:tbl>
              <a:tblPr firstRow="1" bandRow="1"/>
              <a:tblGrid>
                <a:gridCol w="6408000"/>
              </a:tblGrid>
              <a:tr h="340997">
                <a:tc>
                  <a:txBody>
                    <a:bodyPr/>
                    <a:lstStyle/>
                    <a:p>
                      <a:pPr algn="l"/>
                      <a:r>
                        <a:rPr lang="en-GB" sz="1600" b="1" dirty="0" smtClean="0">
                          <a:solidFill>
                            <a:schemeClr val="bg1"/>
                          </a:solidFill>
                          <a:latin typeface="Arial" panose="020B0604020202020204" pitchFamily="34" charset="0"/>
                          <a:cs typeface="Arial" panose="020B0604020202020204" pitchFamily="34" charset="0"/>
                        </a:rPr>
                        <a:t>Topic</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333890">
                <a:tc>
                  <a:txBody>
                    <a:bodyPr/>
                    <a:lstStyle/>
                    <a:p>
                      <a:pPr algn="l"/>
                      <a:r>
                        <a:rPr lang="en-GB" sz="1200" dirty="0" smtClean="0">
                          <a:solidFill>
                            <a:schemeClr val="tx1"/>
                          </a:solidFill>
                          <a:latin typeface="Arial" panose="020B0604020202020204" pitchFamily="34" charset="0"/>
                          <a:cs typeface="Arial" panose="020B0604020202020204" pitchFamily="34" charset="0"/>
                        </a:rPr>
                        <a:t>Engineering</a:t>
                      </a:r>
                      <a:endParaRPr lang="en-GB" sz="12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5035">
                <a:tc>
                  <a:txBody>
                    <a:bodyPr/>
                    <a:lstStyle/>
                    <a:p>
                      <a:pPr algn="l"/>
                      <a:r>
                        <a:rPr lang="en-GB" sz="1600" b="1" dirty="0" smtClean="0">
                          <a:solidFill>
                            <a:schemeClr val="bg1"/>
                          </a:solidFill>
                          <a:latin typeface="Arial" panose="020B0604020202020204" pitchFamily="34" charset="0"/>
                          <a:cs typeface="Arial" panose="020B0604020202020204" pitchFamily="34" charset="0"/>
                        </a:rPr>
                        <a:t>Aims</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517133">
                <a:tc>
                  <a:txBody>
                    <a:bodyPr/>
                    <a:lstStyle/>
                    <a:p>
                      <a:pPr marL="285750" indent="-285750" algn="l">
                        <a:buFont typeface="Wingdings" panose="05000000000000000000" pitchFamily="2" charset="2"/>
                        <a:buChar char="Ø"/>
                      </a:pPr>
                      <a:r>
                        <a:rPr kumimoji="0" lang="en-GB" sz="1200" kern="1200" dirty="0" smtClean="0">
                          <a:solidFill>
                            <a:schemeClr val="tx1"/>
                          </a:solidFill>
                          <a:effectLst/>
                          <a:latin typeface="Arial" panose="020B0604020202020204" pitchFamily="34" charset="0"/>
                          <a:ea typeface="+mn-ea"/>
                          <a:cs typeface="Arial" panose="020B0604020202020204" pitchFamily="34" charset="0"/>
                        </a:rPr>
                        <a:t>The purpose of the resource is to get the students involved in working together in teams to solve as many problems as possible in a limited amount of time.</a:t>
                      </a:r>
                      <a:r>
                        <a:rPr lang="en-GB" sz="1200" dirty="0" smtClean="0">
                          <a:solidFill>
                            <a:schemeClr val="tx1"/>
                          </a:solidFill>
                          <a:latin typeface="Arial" panose="020B0604020202020204" pitchFamily="34" charset="0"/>
                          <a:cs typeface="Arial" panose="020B0604020202020204" pitchFamily="34" charset="0"/>
                        </a:rPr>
                        <a:t>  </a:t>
                      </a:r>
                      <a:endParaRPr lang="en-GB" sz="12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5035">
                <a:tc>
                  <a:txBody>
                    <a:bodyPr/>
                    <a:lstStyle/>
                    <a:p>
                      <a:pPr algn="l"/>
                      <a:r>
                        <a:rPr lang="en-GB" sz="1600" b="1" dirty="0" smtClean="0">
                          <a:solidFill>
                            <a:schemeClr val="bg1"/>
                          </a:solidFill>
                          <a:latin typeface="Arial" panose="020B0604020202020204" pitchFamily="34" charset="0"/>
                          <a:cs typeface="Arial" panose="020B0604020202020204" pitchFamily="34" charset="0"/>
                        </a:rPr>
                        <a:t>Level</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333890">
                <a:tc>
                  <a:txBody>
                    <a:bodyPr/>
                    <a:lstStyle/>
                    <a:p>
                      <a:pPr algn="l"/>
                      <a:r>
                        <a:rPr lang="en-GB" sz="1200" dirty="0" smtClean="0">
                          <a:solidFill>
                            <a:schemeClr val="tx1"/>
                          </a:solidFill>
                          <a:latin typeface="Arial" panose="020B0604020202020204" pitchFamily="34" charset="0"/>
                          <a:cs typeface="Arial" panose="020B0604020202020204" pitchFamily="34" charset="0"/>
                        </a:rPr>
                        <a:t>GCSE – A Level </a:t>
                      </a:r>
                      <a:endParaRPr lang="en-GB" sz="12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5035">
                <a:tc>
                  <a:txBody>
                    <a:bodyPr/>
                    <a:lstStyle/>
                    <a:p>
                      <a:pPr algn="l"/>
                      <a:r>
                        <a:rPr lang="en-GB" sz="1600" b="1" dirty="0" smtClean="0">
                          <a:solidFill>
                            <a:schemeClr val="bg1"/>
                          </a:solidFill>
                          <a:latin typeface="Arial" panose="020B0604020202020204" pitchFamily="34" charset="0"/>
                          <a:cs typeface="Arial" panose="020B0604020202020204" pitchFamily="34" charset="0"/>
                        </a:rPr>
                        <a:t>Method</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333890">
                <a:tc>
                  <a:txBody>
                    <a:bodyPr/>
                    <a:lstStyle/>
                    <a:p>
                      <a:pPr algn="l"/>
                      <a:r>
                        <a:rPr lang="en-GB" sz="1200" dirty="0" smtClean="0">
                          <a:solidFill>
                            <a:schemeClr val="tx1"/>
                          </a:solidFill>
                          <a:latin typeface="Arial" panose="020B0604020202020204" pitchFamily="34" charset="0"/>
                          <a:cs typeface="Arial" panose="020B0604020202020204" pitchFamily="34" charset="0"/>
                        </a:rPr>
                        <a:t>This</a:t>
                      </a:r>
                      <a:r>
                        <a:rPr lang="en-GB" sz="1200" baseline="0" dirty="0" smtClean="0">
                          <a:solidFill>
                            <a:schemeClr val="tx1"/>
                          </a:solidFill>
                          <a:latin typeface="Arial" panose="020B0604020202020204" pitchFamily="34" charset="0"/>
                          <a:cs typeface="Arial" panose="020B0604020202020204" pitchFamily="34" charset="0"/>
                        </a:rPr>
                        <a:t> can be done in a small group or as a large group activity.  </a:t>
                      </a:r>
                      <a:r>
                        <a:rPr lang="en-GB" sz="1200" baseline="0" dirty="0" smtClean="0">
                          <a:solidFill>
                            <a:schemeClr val="tx1"/>
                          </a:solidFill>
                          <a:latin typeface="Arial" panose="020B0604020202020204" pitchFamily="34" charset="0"/>
                          <a:cs typeface="Arial" panose="020B0604020202020204" pitchFamily="34" charset="0"/>
                        </a:rPr>
                        <a:t>When a question </a:t>
                      </a:r>
                      <a:r>
                        <a:rPr lang="en-GB" sz="1200" baseline="0" dirty="0" smtClean="0">
                          <a:solidFill>
                            <a:schemeClr val="tx1"/>
                          </a:solidFill>
                          <a:latin typeface="Arial" panose="020B0604020202020204" pitchFamily="34" charset="0"/>
                          <a:cs typeface="Arial" panose="020B0604020202020204" pitchFamily="34" charset="0"/>
                        </a:rPr>
                        <a:t>has been answered </a:t>
                      </a:r>
                      <a:r>
                        <a:rPr lang="en-GB" sz="1200" baseline="0" dirty="0" smtClean="0">
                          <a:solidFill>
                            <a:schemeClr val="tx1"/>
                          </a:solidFill>
                          <a:latin typeface="Arial" panose="020B0604020202020204" pitchFamily="34" charset="0"/>
                          <a:cs typeface="Arial" panose="020B0604020202020204" pitchFamily="34" charset="0"/>
                        </a:rPr>
                        <a:t>correctly click on it and a </a:t>
                      </a:r>
                      <a:r>
                        <a:rPr lang="en-GB" sz="1200" baseline="0" dirty="0" smtClean="0">
                          <a:solidFill>
                            <a:schemeClr val="tx1"/>
                          </a:solidFill>
                          <a:latin typeface="Arial" panose="020B0604020202020204" pitchFamily="34" charset="0"/>
                          <a:cs typeface="Arial" panose="020B0604020202020204" pitchFamily="34" charset="0"/>
                        </a:rPr>
                        <a:t>part of the picture will be revealed, </a:t>
                      </a:r>
                      <a:r>
                        <a:rPr lang="en-GB" sz="1200" baseline="0" dirty="0" smtClean="0">
                          <a:solidFill>
                            <a:schemeClr val="tx1"/>
                          </a:solidFill>
                          <a:latin typeface="Arial" panose="020B0604020202020204" pitchFamily="34" charset="0"/>
                          <a:cs typeface="Arial" panose="020B0604020202020204" pitchFamily="34" charset="0"/>
                        </a:rPr>
                        <a:t>students are required to guess the “say what you see” picture behind each question. During the quick fire quiz round, click on each box to reveal the “say what you see</a:t>
                      </a:r>
                      <a:r>
                        <a:rPr lang="en-GB" sz="1200" baseline="0" smtClean="0">
                          <a:solidFill>
                            <a:schemeClr val="tx1"/>
                          </a:solidFill>
                          <a:latin typeface="Arial" panose="020B0604020202020204" pitchFamily="34" charset="0"/>
                          <a:cs typeface="Arial" panose="020B0604020202020204" pitchFamily="34" charset="0"/>
                        </a:rPr>
                        <a:t>” picture.</a:t>
                      </a:r>
                      <a:endParaRPr lang="en-GB" sz="12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5035">
                <a:tc>
                  <a:txBody>
                    <a:bodyPr/>
                    <a:lstStyle/>
                    <a:p>
                      <a:pPr algn="l"/>
                      <a:r>
                        <a:rPr lang="en-GB" sz="1600" b="1" dirty="0" smtClean="0">
                          <a:solidFill>
                            <a:schemeClr val="bg1"/>
                          </a:solidFill>
                          <a:latin typeface="Arial" panose="020B0604020202020204" pitchFamily="34" charset="0"/>
                          <a:cs typeface="Arial" panose="020B0604020202020204" pitchFamily="34" charset="0"/>
                        </a:rPr>
                        <a:t>Equipment </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517133">
                <a:tc>
                  <a:txBody>
                    <a:bodyPr/>
                    <a:lstStyle/>
                    <a:p>
                      <a:pPr marL="285750" indent="-285750" algn="l">
                        <a:buFont typeface="Wingdings" panose="05000000000000000000" pitchFamily="2" charset="2"/>
                        <a:buChar char="Ø"/>
                      </a:pPr>
                      <a:r>
                        <a:rPr lang="en-GB" sz="1200" b="0" dirty="0" smtClean="0">
                          <a:solidFill>
                            <a:schemeClr val="tx1"/>
                          </a:solidFill>
                          <a:latin typeface="Arial" panose="020B0604020202020204" pitchFamily="34" charset="0"/>
                          <a:cs typeface="Arial" panose="020B0604020202020204" pitchFamily="34" charset="0"/>
                        </a:rPr>
                        <a:t>PC/Laptop </a:t>
                      </a:r>
                    </a:p>
                    <a:p>
                      <a:pPr marL="285750" indent="-285750" algn="l">
                        <a:buFont typeface="Wingdings" panose="05000000000000000000" pitchFamily="2" charset="2"/>
                        <a:buChar char="Ø"/>
                      </a:pPr>
                      <a:r>
                        <a:rPr lang="en-GB" sz="1200" b="0" dirty="0" smtClean="0">
                          <a:solidFill>
                            <a:schemeClr val="tx1"/>
                          </a:solidFill>
                          <a:latin typeface="Arial" panose="020B0604020202020204" pitchFamily="34" charset="0"/>
                          <a:cs typeface="Arial" panose="020B0604020202020204" pitchFamily="34" charset="0"/>
                        </a:rPr>
                        <a:t>Slides must be viewed in the ‘slideshow’ mode</a:t>
                      </a:r>
                      <a:endParaRPr lang="en-GB" sz="1200" b="0" dirty="0" smtClean="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5035">
                <a:tc>
                  <a:txBody>
                    <a:bodyPr/>
                    <a:lstStyle/>
                    <a:p>
                      <a:pPr algn="l"/>
                      <a:r>
                        <a:rPr lang="en-GB" sz="1600" b="1" dirty="0" smtClean="0">
                          <a:solidFill>
                            <a:schemeClr val="bg1"/>
                          </a:solidFill>
                          <a:latin typeface="Arial" panose="020B0604020202020204" pitchFamily="34" charset="0"/>
                          <a:cs typeface="Arial" panose="020B0604020202020204" pitchFamily="34" charset="0"/>
                        </a:rPr>
                        <a:t>Duration</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333890">
                <a:tc>
                  <a:txBody>
                    <a:bodyPr/>
                    <a:lstStyle/>
                    <a:p>
                      <a:pPr algn="l"/>
                      <a:r>
                        <a:rPr lang="en-GB" sz="1400" b="0" dirty="0" err="1" smtClean="0">
                          <a:solidFill>
                            <a:schemeClr val="tx1"/>
                          </a:solidFill>
                          <a:latin typeface="Arial" panose="020B0604020202020204" pitchFamily="34" charset="0"/>
                          <a:cs typeface="Arial" panose="020B0604020202020204" pitchFamily="34" charset="0"/>
                        </a:rPr>
                        <a:t>Approx</a:t>
                      </a:r>
                      <a:r>
                        <a:rPr lang="en-GB" sz="1400" b="0" dirty="0" smtClean="0">
                          <a:solidFill>
                            <a:schemeClr val="tx1"/>
                          </a:solidFill>
                          <a:latin typeface="Arial" panose="020B0604020202020204" pitchFamily="34" charset="0"/>
                          <a:cs typeface="Arial" panose="020B0604020202020204" pitchFamily="34" charset="0"/>
                        </a:rPr>
                        <a:t> </a:t>
                      </a:r>
                      <a:r>
                        <a:rPr lang="en-GB" sz="1400" b="0" smtClean="0">
                          <a:solidFill>
                            <a:schemeClr val="tx1"/>
                          </a:solidFill>
                          <a:latin typeface="Arial" panose="020B0604020202020204" pitchFamily="34" charset="0"/>
                          <a:cs typeface="Arial" panose="020B0604020202020204" pitchFamily="34" charset="0"/>
                        </a:rPr>
                        <a:t>1 Hour </a:t>
                      </a:r>
                      <a:endParaRPr lang="en-GB" sz="14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6217804"/>
            <a:ext cx="1008112" cy="550244"/>
          </a:xfrm>
          <a:prstGeom prst="rect">
            <a:avLst/>
          </a:prstGeom>
        </p:spPr>
      </p:pic>
    </p:spTree>
    <p:extLst>
      <p:ext uri="{BB962C8B-B14F-4D97-AF65-F5344CB8AC3E}">
        <p14:creationId xmlns:p14="http://schemas.microsoft.com/office/powerpoint/2010/main" val="2608227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6217804"/>
            <a:ext cx="1008112" cy="550244"/>
          </a:xfrm>
          <a:prstGeom prst="rect">
            <a:avLst/>
          </a:prstGeom>
        </p:spPr>
      </p:pic>
      <p:pic>
        <p:nvPicPr>
          <p:cNvPr id="11" name="Picture 10"/>
          <p:cNvPicPr/>
          <p:nvPr/>
        </p:nvPicPr>
        <p:blipFill>
          <a:blip r:embed="rId4" cstate="print">
            <a:extLst>
              <a:ext uri="{28A0092B-C50C-407E-A947-70E740481C1C}">
                <a14:useLocalDpi xmlns:a14="http://schemas.microsoft.com/office/drawing/2010/main" val="0"/>
              </a:ext>
            </a:extLst>
          </a:blip>
          <a:stretch>
            <a:fillRect/>
          </a:stretch>
        </p:blipFill>
        <p:spPr>
          <a:xfrm>
            <a:off x="7164288" y="260648"/>
            <a:ext cx="1381760" cy="495300"/>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3" y="126695"/>
            <a:ext cx="1224136" cy="1056554"/>
          </a:xfrm>
          <a:prstGeom prst="rect">
            <a:avLst/>
          </a:prstGeom>
        </p:spPr>
      </p:pic>
      <p:sp>
        <p:nvSpPr>
          <p:cNvPr id="8" name="Title 1"/>
          <p:cNvSpPr>
            <a:spLocks noGrp="1"/>
          </p:cNvSpPr>
          <p:nvPr>
            <p:ph type="title"/>
          </p:nvPr>
        </p:nvSpPr>
        <p:spPr>
          <a:xfrm>
            <a:off x="457200" y="158006"/>
            <a:ext cx="8229600" cy="894730"/>
          </a:xfrm>
        </p:spPr>
        <p:txBody>
          <a:bodyPr>
            <a:normAutofit fontScale="90000"/>
          </a:bodyPr>
          <a:lstStyle/>
          <a:p>
            <a:pPr algn="ctr"/>
            <a:r>
              <a:rPr lang="en-GB" cap="small" dirty="0" smtClean="0">
                <a:solidFill>
                  <a:srgbClr val="7030A0"/>
                </a:solidFill>
                <a:latin typeface="Arial" panose="020B0604020202020204" pitchFamily="34" charset="0"/>
                <a:cs typeface="Arial" panose="020B0604020202020204" pitchFamily="34" charset="0"/>
              </a:rPr>
              <a:t>Say what you see</a:t>
            </a:r>
            <a:br>
              <a:rPr lang="en-GB" cap="small" dirty="0" smtClean="0">
                <a:solidFill>
                  <a:srgbClr val="7030A0"/>
                </a:solidFill>
                <a:latin typeface="Arial" panose="020B0604020202020204" pitchFamily="34" charset="0"/>
                <a:cs typeface="Arial" panose="020B0604020202020204" pitchFamily="34" charset="0"/>
              </a:rPr>
            </a:br>
            <a:r>
              <a:rPr lang="en-GB" cap="small" dirty="0" smtClean="0">
                <a:solidFill>
                  <a:srgbClr val="7030A0"/>
                </a:solidFill>
                <a:latin typeface="Arial" panose="020B0604020202020204" pitchFamily="34" charset="0"/>
                <a:cs typeface="Arial" panose="020B0604020202020204" pitchFamily="34" charset="0"/>
              </a:rPr>
              <a:t>Engineering</a:t>
            </a:r>
            <a:endParaRPr lang="en-GB" cap="small" dirty="0">
              <a:solidFill>
                <a:srgbClr val="7030A0"/>
              </a:solidFill>
              <a:latin typeface="Arial" panose="020B0604020202020204" pitchFamily="34" charset="0"/>
              <a:cs typeface="Arial" panose="020B0604020202020204" pitchFamily="34" charset="0"/>
            </a:endParaRPr>
          </a:p>
        </p:txBody>
      </p:sp>
      <p:pic>
        <p:nvPicPr>
          <p:cNvPr id="2050"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98476" y="126695"/>
            <a:ext cx="576064" cy="5722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 name="Rectangle 23"/>
          <p:cNvSpPr/>
          <p:nvPr/>
        </p:nvSpPr>
        <p:spPr>
          <a:xfrm>
            <a:off x="2145604" y="1484784"/>
            <a:ext cx="5594748" cy="4773603"/>
          </a:xfrm>
          <a:prstGeom prst="rect">
            <a:avLst/>
          </a:prstGeom>
          <a:noFill/>
          <a:ln>
            <a:solidFill>
              <a:srgbClr val="BCE2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32"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79712" y="696486"/>
            <a:ext cx="288032" cy="2861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3"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416465" y="646170"/>
            <a:ext cx="419231" cy="4164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2" descr="C:\Users\tracey.dunn\Desktop\CLIP ART\cogs.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012160" y="210833"/>
            <a:ext cx="1057927" cy="1057927"/>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oup 8"/>
          <p:cNvGrpSpPr/>
          <p:nvPr/>
        </p:nvGrpSpPr>
        <p:grpSpPr>
          <a:xfrm>
            <a:off x="-468560" y="2181179"/>
            <a:ext cx="2465349" cy="3768101"/>
            <a:chOff x="29273" y="2181180"/>
            <a:chExt cx="1967515" cy="3381134"/>
          </a:xfrm>
        </p:grpSpPr>
        <p:sp>
          <p:nvSpPr>
            <p:cNvPr id="12" name="Oval Callout 11"/>
            <p:cNvSpPr/>
            <p:nvPr/>
          </p:nvSpPr>
          <p:spPr>
            <a:xfrm>
              <a:off x="437678" y="2181180"/>
              <a:ext cx="1559110" cy="1309647"/>
            </a:xfrm>
            <a:prstGeom prst="wedgeEllipseCallout">
              <a:avLst>
                <a:gd name="adj1" fmla="val -11058"/>
                <a:gd name="adj2" fmla="val 83720"/>
              </a:avLst>
            </a:prstGeom>
            <a:solidFill>
              <a:srgbClr val="BCE292"/>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b="1" dirty="0">
                  <a:solidFill>
                    <a:schemeClr val="tx1"/>
                  </a:solidFill>
                  <a:latin typeface="Arial" panose="020B0604020202020204" pitchFamily="34" charset="0"/>
                  <a:cs typeface="Arial" panose="020B0604020202020204" pitchFamily="34" charset="0"/>
                </a:rPr>
                <a:t>P</a:t>
              </a:r>
              <a:r>
                <a:rPr lang="en-GB" sz="1050" b="1" dirty="0" smtClean="0">
                  <a:solidFill>
                    <a:schemeClr val="tx1"/>
                  </a:solidFill>
                  <a:latin typeface="Arial" panose="020B0604020202020204" pitchFamily="34" charset="0"/>
                  <a:cs typeface="Arial" panose="020B0604020202020204" pitchFamily="34" charset="0"/>
                </a:rPr>
                <a:t>ick </a:t>
              </a:r>
              <a:r>
                <a:rPr lang="en-GB" sz="1050" b="1" dirty="0" smtClean="0">
                  <a:solidFill>
                    <a:schemeClr val="tx1"/>
                  </a:solidFill>
                  <a:latin typeface="Arial" panose="020B0604020202020204" pitchFamily="34" charset="0"/>
                  <a:cs typeface="Arial" panose="020B0604020202020204" pitchFamily="34" charset="0"/>
                </a:rPr>
                <a:t>a </a:t>
              </a:r>
              <a:r>
                <a:rPr lang="en-GB" sz="1050" b="1" dirty="0" smtClean="0">
                  <a:solidFill>
                    <a:schemeClr val="tx1"/>
                  </a:solidFill>
                  <a:latin typeface="Arial" panose="020B0604020202020204" pitchFamily="34" charset="0"/>
                  <a:cs typeface="Arial" panose="020B0604020202020204" pitchFamily="34" charset="0"/>
                </a:rPr>
                <a:t>question and click on it when you </a:t>
              </a:r>
              <a:r>
                <a:rPr lang="en-GB" sz="1050" b="1" dirty="0" smtClean="0">
                  <a:solidFill>
                    <a:schemeClr val="tx1"/>
                  </a:solidFill>
                  <a:latin typeface="Arial" panose="020B0604020202020204" pitchFamily="34" charset="0"/>
                  <a:cs typeface="Arial" panose="020B0604020202020204" pitchFamily="34" charset="0"/>
                </a:rPr>
                <a:t>answer it correctly and your box will reveal a piece of the puzzle </a:t>
              </a:r>
              <a:endParaRPr lang="en-GB" sz="1050" b="1" dirty="0">
                <a:solidFill>
                  <a:schemeClr val="tx1"/>
                </a:solidFill>
                <a:latin typeface="Arial" panose="020B0604020202020204" pitchFamily="34" charset="0"/>
                <a:cs typeface="Arial" panose="020B0604020202020204" pitchFamily="34" charset="0"/>
              </a:endParaRPr>
            </a:p>
          </p:txBody>
        </p:sp>
        <p:pic>
          <p:nvPicPr>
            <p:cNvPr id="3" name="Picture 3" descr="C:\Users\tracey.dunn\Desktop\CLIP ART\orientation.jpg"/>
            <p:cNvPicPr>
              <a:picLocks noChangeAspect="1" noChangeArrowheads="1"/>
            </p:cNvPicPr>
            <p:nvPr/>
          </p:nvPicPr>
          <p:blipFill>
            <a:blip r:embed="rId10" cstate="print">
              <a:extLst>
                <a:ext uri="{BEBA8EAE-BF5A-486C-A8C5-ECC9F3942E4B}">
                  <a14:imgProps xmlns:a14="http://schemas.microsoft.com/office/drawing/2010/main">
                    <a14:imgLayer r:embed="rId11">
                      <a14:imgEffect>
                        <a14:backgroundRemoval t="2400" b="90000" l="10000" r="90000">
                          <a14:foregroundMark x1="27200" y1="21500" x2="55300" y2="34600"/>
                          <a14:foregroundMark x1="69900" y1="56100" x2="74000" y2="57300"/>
                          <a14:foregroundMark x1="37000" y1="45900" x2="48000" y2="48000"/>
                        </a14:backgroundRemoval>
                      </a14:imgEffect>
                    </a14:imgLayer>
                  </a14:imgProps>
                </a:ext>
                <a:ext uri="{28A0092B-C50C-407E-A947-70E740481C1C}">
                  <a14:useLocalDpi xmlns:a14="http://schemas.microsoft.com/office/drawing/2010/main" val="0"/>
                </a:ext>
              </a:extLst>
            </a:blip>
            <a:srcRect/>
            <a:stretch>
              <a:fillRect/>
            </a:stretch>
          </p:blipFill>
          <p:spPr bwMode="auto">
            <a:xfrm>
              <a:off x="29273" y="3634486"/>
              <a:ext cx="1927828" cy="1927828"/>
            </a:xfrm>
            <a:prstGeom prst="rect">
              <a:avLst/>
            </a:prstGeom>
            <a:noFill/>
            <a:extLst>
              <a:ext uri="{909E8E84-426E-40DD-AFC4-6F175D3DCCD1}">
                <a14:hiddenFill xmlns:a14="http://schemas.microsoft.com/office/drawing/2010/main">
                  <a:solidFill>
                    <a:srgbClr val="FFFFFF"/>
                  </a:solidFill>
                </a14:hiddenFill>
              </a:ext>
            </a:extLst>
          </p:spPr>
        </p:pic>
      </p:grpSp>
      <p:pic>
        <p:nvPicPr>
          <p:cNvPr id="34" name="Picture 3"/>
          <p:cNvPicPr>
            <a:picLocks noChangeAspect="1" noChangeArrowheads="1"/>
          </p:cNvPicPr>
          <p:nvPr/>
        </p:nvPicPr>
        <p:blipFill>
          <a:blip r:embed="rId12" cstate="print">
            <a:duotone>
              <a:schemeClr val="accent2">
                <a:shade val="45000"/>
                <a:satMod val="135000"/>
              </a:schemeClr>
              <a:prstClr val="white"/>
            </a:duotone>
            <a:extLst>
              <a:ext uri="{BEBA8EAE-BF5A-486C-A8C5-ECC9F3942E4B}">
                <a14:imgProps xmlns:a14="http://schemas.microsoft.com/office/drawing/2010/main">
                  <a14:imgLayer r:embed="rId13">
                    <a14:imgEffect>
                      <a14:backgroundRemoval t="0" b="99000" l="0" r="100000"/>
                    </a14:imgEffect>
                  </a14:imgLayer>
                </a14:imgProps>
              </a:ext>
              <a:ext uri="{28A0092B-C50C-407E-A947-70E740481C1C}">
                <a14:useLocalDpi xmlns:a14="http://schemas.microsoft.com/office/drawing/2010/main" val="0"/>
              </a:ext>
            </a:extLst>
          </a:blip>
          <a:srcRect/>
          <a:stretch>
            <a:fillRect/>
          </a:stretch>
        </p:blipFill>
        <p:spPr bwMode="auto">
          <a:xfrm>
            <a:off x="6036481" y="2528755"/>
            <a:ext cx="1036659" cy="11475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5" name="Straight Arrow Connector 34"/>
          <p:cNvCxnSpPr/>
          <p:nvPr/>
        </p:nvCxnSpPr>
        <p:spPr>
          <a:xfrm>
            <a:off x="3279517" y="3131751"/>
            <a:ext cx="342449" cy="1296144"/>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2489710" y="4200577"/>
            <a:ext cx="2802370" cy="156966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96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RULE</a:t>
            </a:r>
            <a:endParaRPr lang="en-US" sz="96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cxnSp>
        <p:nvCxnSpPr>
          <p:cNvPr id="40" name="Straight Arrow Connector 39"/>
          <p:cNvCxnSpPr/>
          <p:nvPr/>
        </p:nvCxnSpPr>
        <p:spPr>
          <a:xfrm>
            <a:off x="6036481" y="1844824"/>
            <a:ext cx="630092" cy="864096"/>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4309296" y="3102552"/>
            <a:ext cx="970138"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OF</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5" name="Rectangle 14"/>
          <p:cNvSpPr/>
          <p:nvPr/>
        </p:nvSpPr>
        <p:spPr>
          <a:xfrm>
            <a:off x="2123903" y="1505859"/>
            <a:ext cx="1850332" cy="1571659"/>
          </a:xfrm>
          <a:prstGeom prst="rect">
            <a:avLst/>
          </a:prstGeom>
          <a:solidFill>
            <a:srgbClr val="BCE292"/>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atin typeface="Arial" panose="020B0604020202020204" pitchFamily="34" charset="0"/>
                <a:cs typeface="Arial" panose="020B0604020202020204" pitchFamily="34" charset="0"/>
              </a:rPr>
              <a:t>What kind of bridge is the Golden Gate Bridge in San Francisco? </a:t>
            </a:r>
            <a:endParaRPr lang="en-GB" sz="3600" b="1" dirty="0">
              <a:latin typeface="Arial" panose="020B0604020202020204" pitchFamily="34" charset="0"/>
              <a:cs typeface="Arial" panose="020B0604020202020204" pitchFamily="34" charset="0"/>
            </a:endParaRPr>
          </a:p>
        </p:txBody>
      </p:sp>
      <p:sp>
        <p:nvSpPr>
          <p:cNvPr id="36" name="Rectangle 35"/>
          <p:cNvSpPr/>
          <p:nvPr/>
        </p:nvSpPr>
        <p:spPr>
          <a:xfrm>
            <a:off x="3995936" y="1505859"/>
            <a:ext cx="1850332" cy="1571659"/>
          </a:xfrm>
          <a:prstGeom prst="rect">
            <a:avLst/>
          </a:prstGeom>
          <a:solidFill>
            <a:srgbClr val="BCE292"/>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atin typeface="Arial" panose="020B0604020202020204" pitchFamily="34" charset="0"/>
                <a:cs typeface="Arial" panose="020B0604020202020204" pitchFamily="34" charset="0"/>
              </a:rPr>
              <a:t>In electricity, voltage is measured in volts, while current is measured in?</a:t>
            </a:r>
            <a:endParaRPr lang="en-GB" sz="1600" b="1" dirty="0">
              <a:latin typeface="Arial" panose="020B0604020202020204" pitchFamily="34" charset="0"/>
              <a:cs typeface="Arial" panose="020B0604020202020204" pitchFamily="34" charset="0"/>
            </a:endParaRPr>
          </a:p>
        </p:txBody>
      </p:sp>
      <p:sp>
        <p:nvSpPr>
          <p:cNvPr id="37" name="Rectangle 36"/>
          <p:cNvSpPr/>
          <p:nvPr/>
        </p:nvSpPr>
        <p:spPr>
          <a:xfrm>
            <a:off x="5868144" y="1505859"/>
            <a:ext cx="1850332" cy="1571659"/>
          </a:xfrm>
          <a:prstGeom prst="rect">
            <a:avLst/>
          </a:prstGeom>
          <a:solidFill>
            <a:srgbClr val="BCE292"/>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atin typeface="Arial" panose="020B0604020202020204" pitchFamily="34" charset="0"/>
                <a:cs typeface="Arial" panose="020B0604020202020204" pitchFamily="34" charset="0"/>
              </a:rPr>
              <a:t>During </a:t>
            </a:r>
            <a:r>
              <a:rPr lang="en-GB" sz="1600" b="1" dirty="0" smtClean="0">
                <a:latin typeface="Arial" panose="020B0604020202020204" pitchFamily="34" charset="0"/>
                <a:cs typeface="Arial" panose="020B0604020202020204" pitchFamily="34" charset="0"/>
              </a:rPr>
              <a:t>idling process, a petrol engine requires?</a:t>
            </a:r>
            <a:endParaRPr lang="en-GB" sz="1600" b="1" dirty="0">
              <a:latin typeface="Arial" panose="020B0604020202020204" pitchFamily="34" charset="0"/>
              <a:cs typeface="Arial" panose="020B0604020202020204" pitchFamily="34" charset="0"/>
            </a:endParaRPr>
          </a:p>
        </p:txBody>
      </p:sp>
      <p:sp>
        <p:nvSpPr>
          <p:cNvPr id="38" name="Rectangle 37"/>
          <p:cNvSpPr/>
          <p:nvPr/>
        </p:nvSpPr>
        <p:spPr>
          <a:xfrm>
            <a:off x="2123728" y="3102552"/>
            <a:ext cx="1850332" cy="1571659"/>
          </a:xfrm>
          <a:prstGeom prst="rect">
            <a:avLst/>
          </a:prstGeom>
          <a:solidFill>
            <a:srgbClr val="BCE292"/>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atin typeface="Arial" panose="020B0604020202020204" pitchFamily="34" charset="0"/>
                <a:cs typeface="Arial" panose="020B0604020202020204" pitchFamily="34" charset="0"/>
              </a:rPr>
              <a:t>Who made he first electric light bulb?</a:t>
            </a:r>
            <a:endParaRPr lang="en-GB" sz="1600" b="1" dirty="0">
              <a:latin typeface="Arial" panose="020B0604020202020204" pitchFamily="34" charset="0"/>
              <a:cs typeface="Arial" panose="020B0604020202020204" pitchFamily="34" charset="0"/>
            </a:endParaRPr>
          </a:p>
        </p:txBody>
      </p:sp>
      <p:sp>
        <p:nvSpPr>
          <p:cNvPr id="41" name="Rectangle 40"/>
          <p:cNvSpPr/>
          <p:nvPr/>
        </p:nvSpPr>
        <p:spPr>
          <a:xfrm>
            <a:off x="3995936" y="3102552"/>
            <a:ext cx="1850332" cy="1571659"/>
          </a:xfrm>
          <a:prstGeom prst="rect">
            <a:avLst/>
          </a:prstGeom>
          <a:solidFill>
            <a:srgbClr val="BCE292"/>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atin typeface="Arial" panose="020B0604020202020204" pitchFamily="34" charset="0"/>
                <a:cs typeface="Arial" panose="020B0604020202020204" pitchFamily="34" charset="0"/>
              </a:rPr>
              <a:t>A pendulum is a weight suspended from a pivot so that it can swing freely. TRUE OR FALSE</a:t>
            </a:r>
            <a:endParaRPr lang="en-GB" sz="1600" b="1" dirty="0">
              <a:latin typeface="Arial" panose="020B0604020202020204" pitchFamily="34" charset="0"/>
              <a:cs typeface="Arial" panose="020B0604020202020204" pitchFamily="34" charset="0"/>
            </a:endParaRPr>
          </a:p>
        </p:txBody>
      </p:sp>
      <p:sp>
        <p:nvSpPr>
          <p:cNvPr id="42" name="Rectangle 41"/>
          <p:cNvSpPr/>
          <p:nvPr/>
        </p:nvSpPr>
        <p:spPr>
          <a:xfrm>
            <a:off x="5868144" y="3102552"/>
            <a:ext cx="1850332" cy="1571659"/>
          </a:xfrm>
          <a:prstGeom prst="rect">
            <a:avLst/>
          </a:prstGeom>
          <a:solidFill>
            <a:srgbClr val="BCE292"/>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In computer engineering, DRAM stands for Dynamic Random – Access Memory – TRUE OR FALSE</a:t>
            </a:r>
            <a:endParaRPr lang="en-GB" sz="1400" b="1" dirty="0">
              <a:latin typeface="Arial" panose="020B0604020202020204" pitchFamily="34" charset="0"/>
              <a:cs typeface="Arial" panose="020B0604020202020204" pitchFamily="34" charset="0"/>
            </a:endParaRPr>
          </a:p>
        </p:txBody>
      </p:sp>
      <p:sp>
        <p:nvSpPr>
          <p:cNvPr id="43" name="Rectangle 42"/>
          <p:cNvSpPr/>
          <p:nvPr/>
        </p:nvSpPr>
        <p:spPr>
          <a:xfrm>
            <a:off x="2123728" y="4686728"/>
            <a:ext cx="1850332" cy="1571659"/>
          </a:xfrm>
          <a:prstGeom prst="rect">
            <a:avLst/>
          </a:prstGeom>
          <a:solidFill>
            <a:srgbClr val="BCE292"/>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atin typeface="Arial" panose="020B0604020202020204" pitchFamily="34" charset="0"/>
                <a:cs typeface="Arial" panose="020B0604020202020204" pitchFamily="34" charset="0"/>
              </a:rPr>
              <a:t>What are Mandrels used </a:t>
            </a:r>
            <a:r>
              <a:rPr lang="en-GB" sz="1600" b="1" dirty="0" smtClean="0">
                <a:latin typeface="Arial" panose="020B0604020202020204" pitchFamily="34" charset="0"/>
                <a:cs typeface="Arial" panose="020B0604020202020204" pitchFamily="34" charset="0"/>
              </a:rPr>
              <a:t>to hold?</a:t>
            </a:r>
            <a:endParaRPr lang="en-GB" sz="1600" b="1" dirty="0">
              <a:latin typeface="Arial" panose="020B0604020202020204" pitchFamily="34" charset="0"/>
              <a:cs typeface="Arial" panose="020B0604020202020204" pitchFamily="34" charset="0"/>
            </a:endParaRPr>
          </a:p>
        </p:txBody>
      </p:sp>
      <p:sp>
        <p:nvSpPr>
          <p:cNvPr id="44" name="Rectangle 43"/>
          <p:cNvSpPr/>
          <p:nvPr/>
        </p:nvSpPr>
        <p:spPr>
          <a:xfrm>
            <a:off x="3995936" y="4686728"/>
            <a:ext cx="1850332" cy="1571659"/>
          </a:xfrm>
          <a:prstGeom prst="rect">
            <a:avLst/>
          </a:prstGeom>
          <a:solidFill>
            <a:srgbClr val="BCE292"/>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atin typeface="Arial" panose="020B0604020202020204" pitchFamily="34" charset="0"/>
                <a:cs typeface="Arial" panose="020B0604020202020204" pitchFamily="34" charset="0"/>
              </a:rPr>
              <a:t>What is the </a:t>
            </a:r>
            <a:r>
              <a:rPr lang="en-GB" sz="1600" b="1" dirty="0" smtClean="0">
                <a:latin typeface="Arial" panose="020B0604020202020204" pitchFamily="34" charset="0"/>
                <a:cs typeface="Arial" panose="020B0604020202020204" pitchFamily="34" charset="0"/>
              </a:rPr>
              <a:t>operation of </a:t>
            </a:r>
            <a:r>
              <a:rPr lang="en-GB" sz="1600" b="1" dirty="0" smtClean="0">
                <a:latin typeface="Arial" panose="020B0604020202020204" pitchFamily="34" charset="0"/>
                <a:cs typeface="Arial" panose="020B0604020202020204" pitchFamily="34" charset="0"/>
              </a:rPr>
              <a:t>enlarging </a:t>
            </a:r>
            <a:r>
              <a:rPr lang="en-GB" sz="1600" b="1" dirty="0" smtClean="0">
                <a:latin typeface="Arial" panose="020B0604020202020204" pitchFamily="34" charset="0"/>
                <a:cs typeface="Arial" panose="020B0604020202020204" pitchFamily="34" charset="0"/>
              </a:rPr>
              <a:t>a hole is called?</a:t>
            </a:r>
            <a:endParaRPr lang="en-GB" sz="1600" b="1" dirty="0">
              <a:latin typeface="Arial" panose="020B0604020202020204" pitchFamily="34" charset="0"/>
              <a:cs typeface="Arial" panose="020B0604020202020204" pitchFamily="34" charset="0"/>
            </a:endParaRPr>
          </a:p>
        </p:txBody>
      </p:sp>
      <p:sp>
        <p:nvSpPr>
          <p:cNvPr id="46" name="Rectangle 45"/>
          <p:cNvSpPr/>
          <p:nvPr/>
        </p:nvSpPr>
        <p:spPr>
          <a:xfrm>
            <a:off x="5868144" y="4686728"/>
            <a:ext cx="1850332" cy="1571659"/>
          </a:xfrm>
          <a:prstGeom prst="rect">
            <a:avLst/>
          </a:prstGeom>
          <a:solidFill>
            <a:srgbClr val="BCE292"/>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atin typeface="Arial" panose="020B0604020202020204" pitchFamily="34" charset="0"/>
                <a:cs typeface="Arial" panose="020B0604020202020204" pitchFamily="34" charset="0"/>
              </a:rPr>
              <a:t>What are brasses </a:t>
            </a:r>
            <a:r>
              <a:rPr lang="en-GB" sz="1600" b="1" dirty="0" smtClean="0">
                <a:latin typeface="Arial" panose="020B0604020202020204" pitchFamily="34" charset="0"/>
                <a:cs typeface="Arial" panose="020B0604020202020204" pitchFamily="34" charset="0"/>
              </a:rPr>
              <a:t>and </a:t>
            </a:r>
            <a:r>
              <a:rPr lang="en-GB" sz="1600" b="1" dirty="0" smtClean="0">
                <a:latin typeface="Arial" panose="020B0604020202020204" pitchFamily="34" charset="0"/>
                <a:cs typeface="Arial" panose="020B0604020202020204" pitchFamily="34" charset="0"/>
              </a:rPr>
              <a:t>bronzes welded </a:t>
            </a:r>
            <a:r>
              <a:rPr lang="en-GB" sz="1600" b="1" dirty="0" smtClean="0">
                <a:latin typeface="Arial" panose="020B0604020202020204" pitchFamily="34" charset="0"/>
                <a:cs typeface="Arial" panose="020B0604020202020204" pitchFamily="34" charset="0"/>
              </a:rPr>
              <a:t>using?</a:t>
            </a:r>
            <a:endParaRPr lang="en-GB"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1052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par>
                          <p:cTn id="8" fill="hold">
                            <p:stCondLst>
                              <p:cond delay="500"/>
                            </p:stCondLst>
                            <p:childTnLst>
                              <p:par>
                                <p:cTn id="9" presetID="21" presetClass="entr" presetSubtype="1"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heel(1)">
                                      <p:cBhvr>
                                        <p:cTn id="11" dur="500"/>
                                        <p:tgtEl>
                                          <p:spTgt spid="2"/>
                                        </p:tgtEl>
                                      </p:cBhvr>
                                    </p:animEffect>
                                  </p:childTnLst>
                                </p:cTn>
                              </p:par>
                            </p:childTnLst>
                          </p:cTn>
                        </p:par>
                        <p:par>
                          <p:cTn id="12" fill="hold">
                            <p:stCondLst>
                              <p:cond delay="1000"/>
                            </p:stCondLst>
                            <p:childTnLst>
                              <p:par>
                                <p:cTn id="13" presetID="53" presetClass="entr" presetSubtype="16" fill="hold" nodeType="afterEffect">
                                  <p:stCondLst>
                                    <p:cond delay="0"/>
                                  </p:stCondLst>
                                  <p:childTnLst>
                                    <p:set>
                                      <p:cBhvr>
                                        <p:cTn id="14" dur="1" fill="hold">
                                          <p:stCondLst>
                                            <p:cond delay="0"/>
                                          </p:stCondLst>
                                        </p:cTn>
                                        <p:tgtEl>
                                          <p:spTgt spid="2050"/>
                                        </p:tgtEl>
                                        <p:attrNameLst>
                                          <p:attrName>style.visibility</p:attrName>
                                        </p:attrNameLst>
                                      </p:cBhvr>
                                      <p:to>
                                        <p:strVal val="visible"/>
                                      </p:to>
                                    </p:set>
                                    <p:anim calcmode="lin" valueType="num">
                                      <p:cBhvr>
                                        <p:cTn id="15" dur="500" fill="hold"/>
                                        <p:tgtEl>
                                          <p:spTgt spid="2050"/>
                                        </p:tgtEl>
                                        <p:attrNameLst>
                                          <p:attrName>ppt_w</p:attrName>
                                        </p:attrNameLst>
                                      </p:cBhvr>
                                      <p:tavLst>
                                        <p:tav tm="0">
                                          <p:val>
                                            <p:fltVal val="0"/>
                                          </p:val>
                                        </p:tav>
                                        <p:tav tm="100000">
                                          <p:val>
                                            <p:strVal val="#ppt_w"/>
                                          </p:val>
                                        </p:tav>
                                      </p:tavLst>
                                    </p:anim>
                                    <p:anim calcmode="lin" valueType="num">
                                      <p:cBhvr>
                                        <p:cTn id="16" dur="500" fill="hold"/>
                                        <p:tgtEl>
                                          <p:spTgt spid="2050"/>
                                        </p:tgtEl>
                                        <p:attrNameLst>
                                          <p:attrName>ppt_h</p:attrName>
                                        </p:attrNameLst>
                                      </p:cBhvr>
                                      <p:tavLst>
                                        <p:tav tm="0">
                                          <p:val>
                                            <p:fltVal val="0"/>
                                          </p:val>
                                        </p:tav>
                                        <p:tav tm="100000">
                                          <p:val>
                                            <p:strVal val="#ppt_h"/>
                                          </p:val>
                                        </p:tav>
                                      </p:tavLst>
                                    </p:anim>
                                    <p:animEffect transition="in" filter="fade">
                                      <p:cBhvr>
                                        <p:cTn id="17" dur="500"/>
                                        <p:tgtEl>
                                          <p:spTgt spid="2050"/>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33"/>
                                        </p:tgtEl>
                                        <p:attrNameLst>
                                          <p:attrName>style.visibility</p:attrName>
                                        </p:attrNameLst>
                                      </p:cBhvr>
                                      <p:to>
                                        <p:strVal val="visible"/>
                                      </p:to>
                                    </p:set>
                                    <p:anim calcmode="lin" valueType="num">
                                      <p:cBhvr>
                                        <p:cTn id="21" dur="500" fill="hold"/>
                                        <p:tgtEl>
                                          <p:spTgt spid="33"/>
                                        </p:tgtEl>
                                        <p:attrNameLst>
                                          <p:attrName>ppt_w</p:attrName>
                                        </p:attrNameLst>
                                      </p:cBhvr>
                                      <p:tavLst>
                                        <p:tav tm="0">
                                          <p:val>
                                            <p:fltVal val="0"/>
                                          </p:val>
                                        </p:tav>
                                        <p:tav tm="100000">
                                          <p:val>
                                            <p:strVal val="#ppt_w"/>
                                          </p:val>
                                        </p:tav>
                                      </p:tavLst>
                                    </p:anim>
                                    <p:anim calcmode="lin" valueType="num">
                                      <p:cBhvr>
                                        <p:cTn id="22" dur="500" fill="hold"/>
                                        <p:tgtEl>
                                          <p:spTgt spid="33"/>
                                        </p:tgtEl>
                                        <p:attrNameLst>
                                          <p:attrName>ppt_h</p:attrName>
                                        </p:attrNameLst>
                                      </p:cBhvr>
                                      <p:tavLst>
                                        <p:tav tm="0">
                                          <p:val>
                                            <p:fltVal val="0"/>
                                          </p:val>
                                        </p:tav>
                                        <p:tav tm="100000">
                                          <p:val>
                                            <p:strVal val="#ppt_h"/>
                                          </p:val>
                                        </p:tav>
                                      </p:tavLst>
                                    </p:anim>
                                    <p:animEffect transition="in" filter="fade">
                                      <p:cBhvr>
                                        <p:cTn id="23" dur="500"/>
                                        <p:tgtEl>
                                          <p:spTgt spid="33"/>
                                        </p:tgtEl>
                                      </p:cBhvr>
                                    </p:animEffect>
                                  </p:childTnLst>
                                </p:cTn>
                              </p:par>
                            </p:childTnLst>
                          </p:cTn>
                        </p:par>
                        <p:par>
                          <p:cTn id="24" fill="hold">
                            <p:stCondLst>
                              <p:cond delay="2000"/>
                            </p:stCondLst>
                            <p:childTnLst>
                              <p:par>
                                <p:cTn id="25" presetID="53" presetClass="entr" presetSubtype="16" fill="hold" nodeType="afterEffect">
                                  <p:stCondLst>
                                    <p:cond delay="0"/>
                                  </p:stCondLst>
                                  <p:childTnLst>
                                    <p:set>
                                      <p:cBhvr>
                                        <p:cTn id="26" dur="1" fill="hold">
                                          <p:stCondLst>
                                            <p:cond delay="0"/>
                                          </p:stCondLst>
                                        </p:cTn>
                                        <p:tgtEl>
                                          <p:spTgt spid="32"/>
                                        </p:tgtEl>
                                        <p:attrNameLst>
                                          <p:attrName>style.visibility</p:attrName>
                                        </p:attrNameLst>
                                      </p:cBhvr>
                                      <p:to>
                                        <p:strVal val="visible"/>
                                      </p:to>
                                    </p:set>
                                    <p:anim calcmode="lin" valueType="num">
                                      <p:cBhvr>
                                        <p:cTn id="27" dur="500" fill="hold"/>
                                        <p:tgtEl>
                                          <p:spTgt spid="32"/>
                                        </p:tgtEl>
                                        <p:attrNameLst>
                                          <p:attrName>ppt_w</p:attrName>
                                        </p:attrNameLst>
                                      </p:cBhvr>
                                      <p:tavLst>
                                        <p:tav tm="0">
                                          <p:val>
                                            <p:fltVal val="0"/>
                                          </p:val>
                                        </p:tav>
                                        <p:tav tm="100000">
                                          <p:val>
                                            <p:strVal val="#ppt_w"/>
                                          </p:val>
                                        </p:tav>
                                      </p:tavLst>
                                    </p:anim>
                                    <p:anim calcmode="lin" valueType="num">
                                      <p:cBhvr>
                                        <p:cTn id="28" dur="500" fill="hold"/>
                                        <p:tgtEl>
                                          <p:spTgt spid="32"/>
                                        </p:tgtEl>
                                        <p:attrNameLst>
                                          <p:attrName>ppt_h</p:attrName>
                                        </p:attrNameLst>
                                      </p:cBhvr>
                                      <p:tavLst>
                                        <p:tav tm="0">
                                          <p:val>
                                            <p:fltVal val="0"/>
                                          </p:val>
                                        </p:tav>
                                        <p:tav tm="100000">
                                          <p:val>
                                            <p:strVal val="#ppt_h"/>
                                          </p:val>
                                        </p:tav>
                                      </p:tavLst>
                                    </p:anim>
                                    <p:animEffect transition="in" filter="fade">
                                      <p:cBhvr>
                                        <p:cTn id="29" dur="500"/>
                                        <p:tgtEl>
                                          <p:spTgt spid="32"/>
                                        </p:tgtEl>
                                      </p:cBhvr>
                                    </p:animEffect>
                                  </p:childTnLst>
                                </p:cTn>
                              </p:par>
                            </p:childTnLst>
                          </p:cTn>
                        </p:par>
                        <p:par>
                          <p:cTn id="30" fill="hold">
                            <p:stCondLst>
                              <p:cond delay="2500"/>
                            </p:stCondLst>
                            <p:childTnLst>
                              <p:par>
                                <p:cTn id="31" presetID="6" presetClass="entr" presetSubtype="16" fill="hold"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circle(in)">
                                      <p:cBhvr>
                                        <p:cTn id="3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4" restart="whenNotActive" fill="hold" evtFilter="cancelBubble" nodeType="interactiveSeq">
                <p:stCondLst>
                  <p:cond evt="onClick" delay="0">
                    <p:tgtEl>
                      <p:spTgt spid="15"/>
                    </p:tgtEl>
                  </p:cond>
                </p:stCondLst>
                <p:endSync evt="end" delay="0">
                  <p:rtn val="all"/>
                </p:endSync>
                <p:childTnLst>
                  <p:par>
                    <p:cTn id="35" fill="hold">
                      <p:stCondLst>
                        <p:cond delay="0"/>
                      </p:stCondLst>
                      <p:childTnLst>
                        <p:par>
                          <p:cTn id="36" fill="hold">
                            <p:stCondLst>
                              <p:cond delay="0"/>
                            </p:stCondLst>
                            <p:childTnLst>
                              <p:par>
                                <p:cTn id="37" presetID="6" presetClass="exit" presetSubtype="32" fill="hold" grpId="0" nodeType="clickEffect">
                                  <p:stCondLst>
                                    <p:cond delay="0"/>
                                  </p:stCondLst>
                                  <p:childTnLst>
                                    <p:animEffect transition="out" filter="circle(out)">
                                      <p:cBhvr>
                                        <p:cTn id="38" dur="2000"/>
                                        <p:tgtEl>
                                          <p:spTgt spid="15"/>
                                        </p:tgtEl>
                                      </p:cBhvr>
                                    </p:animEffect>
                                    <p:set>
                                      <p:cBhvr>
                                        <p:cTn id="39" dur="1" fill="hold">
                                          <p:stCondLst>
                                            <p:cond delay="1999"/>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seq concurrent="1" nextAc="seek">
              <p:cTn id="40" restart="whenNotActive" fill="hold" evtFilter="cancelBubble" nodeType="interactiveSeq">
                <p:stCondLst>
                  <p:cond evt="onClick" delay="0">
                    <p:tgtEl>
                      <p:spTgt spid="36"/>
                    </p:tgtEl>
                  </p:cond>
                </p:stCondLst>
                <p:endSync evt="end" delay="0">
                  <p:rtn val="all"/>
                </p:endSync>
                <p:childTnLst>
                  <p:par>
                    <p:cTn id="41" fill="hold">
                      <p:stCondLst>
                        <p:cond delay="0"/>
                      </p:stCondLst>
                      <p:childTnLst>
                        <p:par>
                          <p:cTn id="42" fill="hold">
                            <p:stCondLst>
                              <p:cond delay="0"/>
                            </p:stCondLst>
                            <p:childTnLst>
                              <p:par>
                                <p:cTn id="43" presetID="6" presetClass="exit" presetSubtype="32" fill="hold" grpId="0" nodeType="clickEffect">
                                  <p:stCondLst>
                                    <p:cond delay="0"/>
                                  </p:stCondLst>
                                  <p:childTnLst>
                                    <p:animEffect transition="out" filter="circle(out)">
                                      <p:cBhvr>
                                        <p:cTn id="44" dur="2000"/>
                                        <p:tgtEl>
                                          <p:spTgt spid="36"/>
                                        </p:tgtEl>
                                      </p:cBhvr>
                                    </p:animEffect>
                                    <p:set>
                                      <p:cBhvr>
                                        <p:cTn id="45" dur="1" fill="hold">
                                          <p:stCondLst>
                                            <p:cond delay="1999"/>
                                          </p:stCondLst>
                                        </p:cTn>
                                        <p:tgtEl>
                                          <p:spTgt spid="36"/>
                                        </p:tgtEl>
                                        <p:attrNameLst>
                                          <p:attrName>style.visibility</p:attrName>
                                        </p:attrNameLst>
                                      </p:cBhvr>
                                      <p:to>
                                        <p:strVal val="hidden"/>
                                      </p:to>
                                    </p:set>
                                  </p:childTnLst>
                                </p:cTn>
                              </p:par>
                            </p:childTnLst>
                          </p:cTn>
                        </p:par>
                      </p:childTnLst>
                    </p:cTn>
                  </p:par>
                </p:childTnLst>
              </p:cTn>
              <p:nextCondLst>
                <p:cond evt="onClick" delay="0">
                  <p:tgtEl>
                    <p:spTgt spid="36"/>
                  </p:tgtEl>
                </p:cond>
              </p:nextCondLst>
            </p:seq>
            <p:seq concurrent="1" nextAc="seek">
              <p:cTn id="46" restart="whenNotActive" fill="hold" evtFilter="cancelBubble" nodeType="interactiveSeq">
                <p:stCondLst>
                  <p:cond evt="onClick" delay="0">
                    <p:tgtEl>
                      <p:spTgt spid="37"/>
                    </p:tgtEl>
                  </p:cond>
                </p:stCondLst>
                <p:endSync evt="end" delay="0">
                  <p:rtn val="all"/>
                </p:endSync>
                <p:childTnLst>
                  <p:par>
                    <p:cTn id="47" fill="hold">
                      <p:stCondLst>
                        <p:cond delay="0"/>
                      </p:stCondLst>
                      <p:childTnLst>
                        <p:par>
                          <p:cTn id="48" fill="hold">
                            <p:stCondLst>
                              <p:cond delay="0"/>
                            </p:stCondLst>
                            <p:childTnLst>
                              <p:par>
                                <p:cTn id="49" presetID="6" presetClass="exit" presetSubtype="32" fill="hold" grpId="0" nodeType="clickEffect">
                                  <p:stCondLst>
                                    <p:cond delay="0"/>
                                  </p:stCondLst>
                                  <p:childTnLst>
                                    <p:animEffect transition="out" filter="circle(out)">
                                      <p:cBhvr>
                                        <p:cTn id="50" dur="2000"/>
                                        <p:tgtEl>
                                          <p:spTgt spid="37"/>
                                        </p:tgtEl>
                                      </p:cBhvr>
                                    </p:animEffect>
                                    <p:set>
                                      <p:cBhvr>
                                        <p:cTn id="51" dur="1" fill="hold">
                                          <p:stCondLst>
                                            <p:cond delay="1999"/>
                                          </p:stCondLst>
                                        </p:cTn>
                                        <p:tgtEl>
                                          <p:spTgt spid="37"/>
                                        </p:tgtEl>
                                        <p:attrNameLst>
                                          <p:attrName>style.visibility</p:attrName>
                                        </p:attrNameLst>
                                      </p:cBhvr>
                                      <p:to>
                                        <p:strVal val="hidden"/>
                                      </p:to>
                                    </p:set>
                                  </p:childTnLst>
                                </p:cTn>
                              </p:par>
                            </p:childTnLst>
                          </p:cTn>
                        </p:par>
                      </p:childTnLst>
                    </p:cTn>
                  </p:par>
                </p:childTnLst>
              </p:cTn>
              <p:nextCondLst>
                <p:cond evt="onClick" delay="0">
                  <p:tgtEl>
                    <p:spTgt spid="37"/>
                  </p:tgtEl>
                </p:cond>
              </p:nextCondLst>
            </p:seq>
            <p:seq concurrent="1" nextAc="seek">
              <p:cTn id="52" restart="whenNotActive" fill="hold" evtFilter="cancelBubble" nodeType="interactiveSeq">
                <p:stCondLst>
                  <p:cond evt="onClick" delay="0">
                    <p:tgtEl>
                      <p:spTgt spid="38"/>
                    </p:tgtEl>
                  </p:cond>
                </p:stCondLst>
                <p:endSync evt="end" delay="0">
                  <p:rtn val="all"/>
                </p:endSync>
                <p:childTnLst>
                  <p:par>
                    <p:cTn id="53" fill="hold">
                      <p:stCondLst>
                        <p:cond delay="0"/>
                      </p:stCondLst>
                      <p:childTnLst>
                        <p:par>
                          <p:cTn id="54" fill="hold">
                            <p:stCondLst>
                              <p:cond delay="0"/>
                            </p:stCondLst>
                            <p:childTnLst>
                              <p:par>
                                <p:cTn id="55" presetID="6" presetClass="exit" presetSubtype="32" fill="hold" grpId="0" nodeType="clickEffect">
                                  <p:stCondLst>
                                    <p:cond delay="0"/>
                                  </p:stCondLst>
                                  <p:childTnLst>
                                    <p:animEffect transition="out" filter="circle(out)">
                                      <p:cBhvr>
                                        <p:cTn id="56" dur="2000"/>
                                        <p:tgtEl>
                                          <p:spTgt spid="38"/>
                                        </p:tgtEl>
                                      </p:cBhvr>
                                    </p:animEffect>
                                    <p:set>
                                      <p:cBhvr>
                                        <p:cTn id="57" dur="1" fill="hold">
                                          <p:stCondLst>
                                            <p:cond delay="1999"/>
                                          </p:stCondLst>
                                        </p:cTn>
                                        <p:tgtEl>
                                          <p:spTgt spid="38"/>
                                        </p:tgtEl>
                                        <p:attrNameLst>
                                          <p:attrName>style.visibility</p:attrName>
                                        </p:attrNameLst>
                                      </p:cBhvr>
                                      <p:to>
                                        <p:strVal val="hidden"/>
                                      </p:to>
                                    </p:set>
                                  </p:childTnLst>
                                </p:cTn>
                              </p:par>
                            </p:childTnLst>
                          </p:cTn>
                        </p:par>
                      </p:childTnLst>
                    </p:cTn>
                  </p:par>
                </p:childTnLst>
              </p:cTn>
              <p:nextCondLst>
                <p:cond evt="onClick" delay="0">
                  <p:tgtEl>
                    <p:spTgt spid="38"/>
                  </p:tgtEl>
                </p:cond>
              </p:nextCondLst>
            </p:seq>
            <p:seq concurrent="1" nextAc="seek">
              <p:cTn id="58" restart="whenNotActive" fill="hold" evtFilter="cancelBubble" nodeType="interactiveSeq">
                <p:stCondLst>
                  <p:cond evt="onClick" delay="0">
                    <p:tgtEl>
                      <p:spTgt spid="41"/>
                    </p:tgtEl>
                  </p:cond>
                </p:stCondLst>
                <p:endSync evt="end" delay="0">
                  <p:rtn val="all"/>
                </p:endSync>
                <p:childTnLst>
                  <p:par>
                    <p:cTn id="59" fill="hold">
                      <p:stCondLst>
                        <p:cond delay="0"/>
                      </p:stCondLst>
                      <p:childTnLst>
                        <p:par>
                          <p:cTn id="60" fill="hold">
                            <p:stCondLst>
                              <p:cond delay="0"/>
                            </p:stCondLst>
                            <p:childTnLst>
                              <p:par>
                                <p:cTn id="61" presetID="6" presetClass="exit" presetSubtype="32" fill="hold" grpId="0" nodeType="clickEffect">
                                  <p:stCondLst>
                                    <p:cond delay="0"/>
                                  </p:stCondLst>
                                  <p:childTnLst>
                                    <p:animEffect transition="out" filter="circle(out)">
                                      <p:cBhvr>
                                        <p:cTn id="62" dur="2000"/>
                                        <p:tgtEl>
                                          <p:spTgt spid="41"/>
                                        </p:tgtEl>
                                      </p:cBhvr>
                                    </p:animEffect>
                                    <p:set>
                                      <p:cBhvr>
                                        <p:cTn id="63" dur="1" fill="hold">
                                          <p:stCondLst>
                                            <p:cond delay="1999"/>
                                          </p:stCondLst>
                                        </p:cTn>
                                        <p:tgtEl>
                                          <p:spTgt spid="41"/>
                                        </p:tgtEl>
                                        <p:attrNameLst>
                                          <p:attrName>style.visibility</p:attrName>
                                        </p:attrNameLst>
                                      </p:cBhvr>
                                      <p:to>
                                        <p:strVal val="hidden"/>
                                      </p:to>
                                    </p:set>
                                  </p:childTnLst>
                                </p:cTn>
                              </p:par>
                            </p:childTnLst>
                          </p:cTn>
                        </p:par>
                      </p:childTnLst>
                    </p:cTn>
                  </p:par>
                </p:childTnLst>
              </p:cTn>
              <p:nextCondLst>
                <p:cond evt="onClick" delay="0">
                  <p:tgtEl>
                    <p:spTgt spid="41"/>
                  </p:tgtEl>
                </p:cond>
              </p:nextCondLst>
            </p:seq>
            <p:seq concurrent="1" nextAc="seek">
              <p:cTn id="64" restart="whenNotActive" fill="hold" evtFilter="cancelBubble" nodeType="interactiveSeq">
                <p:stCondLst>
                  <p:cond evt="onClick" delay="0">
                    <p:tgtEl>
                      <p:spTgt spid="42"/>
                    </p:tgtEl>
                  </p:cond>
                </p:stCondLst>
                <p:endSync evt="end" delay="0">
                  <p:rtn val="all"/>
                </p:endSync>
                <p:childTnLst>
                  <p:par>
                    <p:cTn id="65" fill="hold">
                      <p:stCondLst>
                        <p:cond delay="0"/>
                      </p:stCondLst>
                      <p:childTnLst>
                        <p:par>
                          <p:cTn id="66" fill="hold">
                            <p:stCondLst>
                              <p:cond delay="0"/>
                            </p:stCondLst>
                            <p:childTnLst>
                              <p:par>
                                <p:cTn id="67" presetID="6" presetClass="exit" presetSubtype="32" fill="hold" grpId="0" nodeType="clickEffect">
                                  <p:stCondLst>
                                    <p:cond delay="0"/>
                                  </p:stCondLst>
                                  <p:childTnLst>
                                    <p:animEffect transition="out" filter="circle(out)">
                                      <p:cBhvr>
                                        <p:cTn id="68" dur="2000"/>
                                        <p:tgtEl>
                                          <p:spTgt spid="42"/>
                                        </p:tgtEl>
                                      </p:cBhvr>
                                    </p:animEffect>
                                    <p:set>
                                      <p:cBhvr>
                                        <p:cTn id="69" dur="1" fill="hold">
                                          <p:stCondLst>
                                            <p:cond delay="1999"/>
                                          </p:stCondLst>
                                        </p:cTn>
                                        <p:tgtEl>
                                          <p:spTgt spid="42"/>
                                        </p:tgtEl>
                                        <p:attrNameLst>
                                          <p:attrName>style.visibility</p:attrName>
                                        </p:attrNameLst>
                                      </p:cBhvr>
                                      <p:to>
                                        <p:strVal val="hidden"/>
                                      </p:to>
                                    </p:set>
                                  </p:childTnLst>
                                </p:cTn>
                              </p:par>
                            </p:childTnLst>
                          </p:cTn>
                        </p:par>
                      </p:childTnLst>
                    </p:cTn>
                  </p:par>
                </p:childTnLst>
              </p:cTn>
              <p:nextCondLst>
                <p:cond evt="onClick" delay="0">
                  <p:tgtEl>
                    <p:spTgt spid="42"/>
                  </p:tgtEl>
                </p:cond>
              </p:nextCondLst>
            </p:seq>
            <p:seq concurrent="1" nextAc="seek">
              <p:cTn id="70" restart="whenNotActive" fill="hold" evtFilter="cancelBubble" nodeType="interactiveSeq">
                <p:stCondLst>
                  <p:cond evt="onClick" delay="0">
                    <p:tgtEl>
                      <p:spTgt spid="43"/>
                    </p:tgtEl>
                  </p:cond>
                </p:stCondLst>
                <p:endSync evt="end" delay="0">
                  <p:rtn val="all"/>
                </p:endSync>
                <p:childTnLst>
                  <p:par>
                    <p:cTn id="71" fill="hold">
                      <p:stCondLst>
                        <p:cond delay="0"/>
                      </p:stCondLst>
                      <p:childTnLst>
                        <p:par>
                          <p:cTn id="72" fill="hold">
                            <p:stCondLst>
                              <p:cond delay="0"/>
                            </p:stCondLst>
                            <p:childTnLst>
                              <p:par>
                                <p:cTn id="73" presetID="6" presetClass="exit" presetSubtype="32" fill="hold" grpId="0" nodeType="clickEffect">
                                  <p:stCondLst>
                                    <p:cond delay="0"/>
                                  </p:stCondLst>
                                  <p:childTnLst>
                                    <p:animEffect transition="out" filter="circle(out)">
                                      <p:cBhvr>
                                        <p:cTn id="74" dur="2000"/>
                                        <p:tgtEl>
                                          <p:spTgt spid="43"/>
                                        </p:tgtEl>
                                      </p:cBhvr>
                                    </p:animEffect>
                                    <p:set>
                                      <p:cBhvr>
                                        <p:cTn id="75" dur="1" fill="hold">
                                          <p:stCondLst>
                                            <p:cond delay="1999"/>
                                          </p:stCondLst>
                                        </p:cTn>
                                        <p:tgtEl>
                                          <p:spTgt spid="43"/>
                                        </p:tgtEl>
                                        <p:attrNameLst>
                                          <p:attrName>style.visibility</p:attrName>
                                        </p:attrNameLst>
                                      </p:cBhvr>
                                      <p:to>
                                        <p:strVal val="hidden"/>
                                      </p:to>
                                    </p:set>
                                  </p:childTnLst>
                                </p:cTn>
                              </p:par>
                            </p:childTnLst>
                          </p:cTn>
                        </p:par>
                      </p:childTnLst>
                    </p:cTn>
                  </p:par>
                </p:childTnLst>
              </p:cTn>
              <p:nextCondLst>
                <p:cond evt="onClick" delay="0">
                  <p:tgtEl>
                    <p:spTgt spid="43"/>
                  </p:tgtEl>
                </p:cond>
              </p:nextCondLst>
            </p:seq>
            <p:seq concurrent="1" nextAc="seek">
              <p:cTn id="76" restart="whenNotActive" fill="hold" evtFilter="cancelBubble" nodeType="interactiveSeq">
                <p:stCondLst>
                  <p:cond evt="onClick" delay="0">
                    <p:tgtEl>
                      <p:spTgt spid="44"/>
                    </p:tgtEl>
                  </p:cond>
                </p:stCondLst>
                <p:endSync evt="end" delay="0">
                  <p:rtn val="all"/>
                </p:endSync>
                <p:childTnLst>
                  <p:par>
                    <p:cTn id="77" fill="hold">
                      <p:stCondLst>
                        <p:cond delay="0"/>
                      </p:stCondLst>
                      <p:childTnLst>
                        <p:par>
                          <p:cTn id="78" fill="hold">
                            <p:stCondLst>
                              <p:cond delay="0"/>
                            </p:stCondLst>
                            <p:childTnLst>
                              <p:par>
                                <p:cTn id="79" presetID="6" presetClass="exit" presetSubtype="32" fill="hold" grpId="0" nodeType="clickEffect">
                                  <p:stCondLst>
                                    <p:cond delay="0"/>
                                  </p:stCondLst>
                                  <p:childTnLst>
                                    <p:animEffect transition="out" filter="circle(out)">
                                      <p:cBhvr>
                                        <p:cTn id="80" dur="2000"/>
                                        <p:tgtEl>
                                          <p:spTgt spid="44"/>
                                        </p:tgtEl>
                                      </p:cBhvr>
                                    </p:animEffect>
                                    <p:set>
                                      <p:cBhvr>
                                        <p:cTn id="81" dur="1" fill="hold">
                                          <p:stCondLst>
                                            <p:cond delay="1999"/>
                                          </p:stCondLst>
                                        </p:cTn>
                                        <p:tgtEl>
                                          <p:spTgt spid="44"/>
                                        </p:tgtEl>
                                        <p:attrNameLst>
                                          <p:attrName>style.visibility</p:attrName>
                                        </p:attrNameLst>
                                      </p:cBhvr>
                                      <p:to>
                                        <p:strVal val="hidden"/>
                                      </p:to>
                                    </p:set>
                                  </p:childTnLst>
                                </p:cTn>
                              </p:par>
                            </p:childTnLst>
                          </p:cTn>
                        </p:par>
                      </p:childTnLst>
                    </p:cTn>
                  </p:par>
                </p:childTnLst>
              </p:cTn>
              <p:nextCondLst>
                <p:cond evt="onClick" delay="0">
                  <p:tgtEl>
                    <p:spTgt spid="44"/>
                  </p:tgtEl>
                </p:cond>
              </p:nextCondLst>
            </p:seq>
            <p:seq concurrent="1" nextAc="seek">
              <p:cTn id="82" restart="whenNotActive" fill="hold" evtFilter="cancelBubble" nodeType="interactiveSeq">
                <p:stCondLst>
                  <p:cond evt="onClick" delay="0">
                    <p:tgtEl>
                      <p:spTgt spid="46"/>
                    </p:tgtEl>
                  </p:cond>
                </p:stCondLst>
                <p:endSync evt="end" delay="0">
                  <p:rtn val="all"/>
                </p:endSync>
                <p:childTnLst>
                  <p:par>
                    <p:cTn id="83" fill="hold">
                      <p:stCondLst>
                        <p:cond delay="0"/>
                      </p:stCondLst>
                      <p:childTnLst>
                        <p:par>
                          <p:cTn id="84" fill="hold">
                            <p:stCondLst>
                              <p:cond delay="0"/>
                            </p:stCondLst>
                            <p:childTnLst>
                              <p:par>
                                <p:cTn id="85" presetID="6" presetClass="exit" presetSubtype="32" fill="hold" grpId="0" nodeType="clickEffect">
                                  <p:stCondLst>
                                    <p:cond delay="0"/>
                                  </p:stCondLst>
                                  <p:childTnLst>
                                    <p:animEffect transition="out" filter="circle(out)">
                                      <p:cBhvr>
                                        <p:cTn id="86" dur="2000"/>
                                        <p:tgtEl>
                                          <p:spTgt spid="46"/>
                                        </p:tgtEl>
                                      </p:cBhvr>
                                    </p:animEffect>
                                    <p:set>
                                      <p:cBhvr>
                                        <p:cTn id="87" dur="1" fill="hold">
                                          <p:stCondLst>
                                            <p:cond delay="1999"/>
                                          </p:stCondLst>
                                        </p:cTn>
                                        <p:tgtEl>
                                          <p:spTgt spid="46"/>
                                        </p:tgtEl>
                                        <p:attrNameLst>
                                          <p:attrName>style.visibility</p:attrName>
                                        </p:attrNameLst>
                                      </p:cBhvr>
                                      <p:to>
                                        <p:strVal val="hidden"/>
                                      </p:to>
                                    </p:set>
                                  </p:childTnLst>
                                </p:cTn>
                              </p:par>
                            </p:childTnLst>
                          </p:cTn>
                        </p:par>
                      </p:childTnLst>
                    </p:cTn>
                  </p:par>
                </p:childTnLst>
              </p:cTn>
              <p:nextCondLst>
                <p:cond evt="onClick" delay="0">
                  <p:tgtEl>
                    <p:spTgt spid="46"/>
                  </p:tgtEl>
                </p:cond>
              </p:nextCondLst>
            </p:seq>
          </p:childTnLst>
        </p:cTn>
      </p:par>
    </p:tnLst>
    <p:bldLst>
      <p:bldP spid="8" grpId="0"/>
      <p:bldP spid="15" grpId="0" animBg="1"/>
      <p:bldP spid="36" grpId="0" animBg="1"/>
      <p:bldP spid="37" grpId="0" animBg="1"/>
      <p:bldP spid="38" grpId="0" animBg="1"/>
      <p:bldP spid="41" grpId="0" animBg="1"/>
      <p:bldP spid="42" grpId="0" animBg="1"/>
      <p:bldP spid="43" grpId="0" animBg="1"/>
      <p:bldP spid="44" grpId="0" animBg="1"/>
      <p:bldP spid="4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p:nvPr/>
        </p:nvPicPr>
        <p:blipFill>
          <a:blip r:embed="rId3" cstate="print">
            <a:extLst>
              <a:ext uri="{28A0092B-C50C-407E-A947-70E740481C1C}">
                <a14:useLocalDpi xmlns:a14="http://schemas.microsoft.com/office/drawing/2010/main" val="0"/>
              </a:ext>
            </a:extLst>
          </a:blip>
          <a:stretch>
            <a:fillRect/>
          </a:stretch>
        </p:blipFill>
        <p:spPr>
          <a:xfrm>
            <a:off x="7164288" y="260648"/>
            <a:ext cx="1381760" cy="4953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3" y="126695"/>
            <a:ext cx="1224136" cy="1056554"/>
          </a:xfrm>
          <a:prstGeom prst="rect">
            <a:avLst/>
          </a:prstGeom>
        </p:spPr>
      </p:pic>
      <p:sp>
        <p:nvSpPr>
          <p:cNvPr id="2" name="AutoShape 5" descr="data:image/jpeg;base64,/9j/4AAQSkZJRgABAQAAAQABAAD/2wBDAAMCAgMCAgMDAwMEAwMEBQgFBQQEBQoHBwYIDAoMDAsKCwsNDhIQDQ4RDgsLEBYQERMUFRUVDA8XGBYUGBIUFRT/2wBDAQMEBAUEBQkFBQkUDQsNFBQUFBQUFBQUFBQUFBQUFBQUFBQUFBQUFBQUFBQUFBQUFBQUFBQUFBQUFBQUFBQUFBT/wAARCAAtALwDASIAAhEBAxEB/8QAHAAAAgMBAQEBAAAAAAAAAAAABwgCBQYBAwQA/8QANxAAAQMDAwMDAgUCBQUBAAAAAQIDBAUGEQAHEgghMRMiQRRRIzJCYYEVcRYzYnKRCRgkUrHB/8QAGwEAAwEAAwEAAAAAAAAAAAAAAwQFBgACBwH/xAA1EQABAwQAAgYHCAMAAAAAAAABAgMRAAQhMRJBE4GRocHRMkJRYXGCsQUUIlJiovDxkrLC/9oADAMBAAIRAxEAPwA37lMosayLcuSoolJplxToNOuR1j80aG4lSlTs9+JQ0hIV2wBk/B0Wrs3BVaN0SbfZtaE9UkSWWYU1Ulz6f6dwoCVuAdwrBHYduxOdDG6JLd9bO2/RafVGqhIqlIqqzMeScNk0eWlDIQPKG0lCSsE/mA8qGs8u+RfVKk33PdboTCoNNqzrKnCr0G1FhttsHHc8lJSPvk69RQ195uCLjKUz7RkqgagxA58orz9TnQMgs+kqPfpMncjZ5Rma0zd8Trvu3euYoogM2NIqbUGIwpJxKbjNtR3uKuyshZUrJ4gkZ7a9tnLOkblbH3vctTpzMe56jBZQpttwoQ3NYYDjwx3wDJLpwcjGAOwGsazWJdJ3F3BdqVGTT03lT6ZXnYjrSiv6V+QSpsHAS4sANtuYBGcA5xpkNi9pK3txtjcNtVt6EZNSq9VfZXAKlttRn3l+hnIBKggpJHx4+NRbm6XatIKVQSEAfKQT1yKqsW6LlxYKZAKifmEDqg0ulIvefL2i3FuB/hSXLUq8xmmNspQjFG+j4NgEk81LXHeWc4V7ifHHRQp+9Abs+06rU7RiTVVq2KfWG2ocpxK2332klSFE9uPLlgjvjH30FrxtetbNbGTrIrcanVK56pTKbGnNUplx36ioPypIbQ0OxcKg8EHIzhB+ANaW4VfUu1WhOqbjTLRhQKHLhoJCseo8hp5AwB6SwySn7dhqrbtNXSkdLlB4oyZglMaM7mKnvrct0q6PChA0IkBU8o1E1qbrjRrg33XYzTJaYkURmrXKphfOPFlpCA3DQpQykuNErPfICUqH5tC7cik1w3Zel3qqDkFja6ZToLEGOEei4ma6UzOYUjmSlhyP6Zz5Sc/Ot7trer9c3Drdy1aKzHjzbinUdwJcJKW4tMhR1vePcpfFTiUAZCR57HWfqdKVcWy/VfV26oirx/6lH5TSCj6gwY8d11R4/lKgPA8ftoCXnWkJS4fRKR18UHPwEZ5RR1NtOrJbGwo/tkY+J5c/fWpv6AiwH7J/rC3WqJdVViwLkdjqCRDJabc9crxkJcdUw2o9gnn28jRIm3+ik30LY/wvCRWVVZqCZf1LhY9Bwp4r45zz4KBx99DPeee3WNtHEwKiK87EtmqVh+XIPZ9bCYz5a4JHZCUxUNBfjKh5OdVEu/VSqs/uFU0iIxGqkGpPsE/iZdXhhhvt7lkoDfj4zozTJulK6f1RHs/EVQnRByIEHOhSzjot0J6Haj8cASdyOzGzUYd9Ve7Ld3luimlmLU7akVml0OEFpX6VQMr6eOshWOST6bWSo8QpZGNaew7KjX1073Vc6KclmfVJTdSabQ6UhltlKFLTn4x6koYPcgj5xrH2K9JoO4V427V6Y0yut16iVqZFksK97EksOhKTjgsF31kLI7FbR+2jxszs1dljdL71h1qZTnLpehVCOZEUqXGbcd9RLJyrClAJLZJwO+dT7q8VapQtKoktkfACTr9W/jVBi2TcKWkpkDjn4nA3+nVL1L3DqbvTXdu4shLcCoUGbVYjcQ4S2qBxS9AZKQTy/DDGT+Ycl50bq/u1HpDyYj1pMT3JUCJJhJYlrRhx9pKy24e+AFFWCPjGgPeNsVeydq4G1NQagTKxVJ1Bpcr6VpbqXp7kaK2+UjGVI4FxalKGSGyTjV/Xqk5ckyrhxTcKdR5EChTYalclxX0MKSFdgMoUWHFJI8jHjVC2ZbuFIS9lJBIyeahGjPI9VI3Ly2QtTWFSAcCMAzsRzFaidToV0dQ1bsNhlTlHhxItWrK0uExjUlLaS5BbURyCQhxh0kHI54+caD9yQ7lZuaubgrqbyRa9eh2YiKhSA0pqU1ykrUgo5FwPvRgk8gOKD5ydE7am9nKxdky7Kky3Solx1O4U+x0qVDQzJgxw4BjK1hUUOFI7ALydZubBVM6cN4a8moMz443JaqP1fuSHExpUFhxRPwSppavOB30Np91pCEunmlP7iFZ1mMzyjYorrTa1rLf5VHuBHZOI9+q2VzUeJZu4u3lGqzbiLcumqKFVfjOcEQp7SWyylSiCQ3IkOJQf3IAxkaIkLcYO33TrZctaJGqa6qYUqSJi1MhtIUVKbHY8iEnAPjOhlvfcQbt5NShTE3H/AIaogrzstxfA1JUeq0yQsEAewK9JSEq8EpPnidVQvNFArzl9VD3mFcCXPpGzl2XIeQ8tDDXxyUG1D7ePvrs2ybtK1XGeEQNj8R9HAjcgZzqaC46GCkM4kydHA3udZOMbiqem7l3FcGyl/wC5dJDTVxwpD9PolOAS62xIXUVhbZScAoUhsJ5KPfKuPfGiLSLAo9Y6d5NymC02xKrIrKMvKwiF6wax+x+nJ7HJ5HudYHbiiTaRWbp24qUCK0+LtYdktOMrCVqej8mVJyOJa9RalhQHlJUO+jnbezN30jo1Tty5NpwvdNuPQw/yUqIJpSVJ9x93DlgFWM+Tj40jc3htVoIXEls4PqgZ178++aeYtU3IWCmYCxn2k47sUvFY3arlJ6Wo26c9EVu5mXJMWo05SUMoczOQ9DZCUknglp1lBUPcO3LvnTA3JuSih3vUbdNqw51QVLZiU15uUtCCp3iR62T+nmPy+cEDQK3DtKXCoNtbRMxoUqdLuSnU8uMsLWFPohRfqnSMf5Q9EuqUU/ue/bV89dCrvrD1xN/+LJbrjUJ6I6cvRJbTLTvBzt8JUg9vIV/xQtmG7jhDmRwkjJGSZSMGTgHqxSFw8pkLLeDxAHA0BB2IGSOur2BToV6b43raVLCnLfoEpmUH1qyxJqLhPrRgoYPBhxLZIySFKKT2Gh/bvSr/AN2c+47sr91Vqm/0uqOUCEzTFx0ILMZDYWpYU2TyL63z/bjjtrVbHXimtJZuCovooTd1oq1VEhJ9Q00rrEhTYT295QptAUcADl37HRd6KkhzaSq1RD7b8erXPWJrDiMnkgy1oz/JbUe3bBGpt3c3NvaSVQQUgfunPtJGeepxFULdhh26AAwQT/rGPZnHLcc6FPSqGL8tOi0uLHTG42G/BiPrzhv13ionj+k+9CSB44EZ0GjbdZu/pkplOoVKfn1hyo02ku08OJQ7KMVPqvQ+/bnzi9skAdyTjTBdKVtpt3da8qMxJUuDaLkyix0uIAcfaXLDza1kdiUglGQBkYOBqHTpSE0+/JlrSESAu17nuBQPEIadWtDCmneIJz+DKwCTkFStGN8i3W8WtcKT178RQk2qnw30m+JQ6pjwr130ok+v75WdSYr4pSptAZjBbp8E1FouISRnkoISrIHx8jIOmu9pPIfOqSq2NQK/XaJW6nSIc+r0QummzJDQW5ELqODhbJ/KVJABI+NXoGCP/wA1jXrkvNNtHSZ7zWoZYDTi3BtUd1Kz1GRJsHeexZaZTaYk+vW8lthePU9RqW+HSlJHf2KBJB7JBJx51l9xrVrrnVTflSfpC49vVS2WkQ1vLRwqEiKG1eukJOcN/WFPuwc5+MabSr2XRK9XKJWahTI0yq0Rx12mTHm8uQ1uoLbhbP6SpBKT+2sB1ByoVs0elXPIQ7mkCoLX6ABK2DTpK3G++MglpCgM/mQn7aqWN+UvNgjQ4fEd4Emp13ZpLThB2Z8D3cqBW0rrNP2JXeBjrkMVLcR2u04hHpqLSHvRCzn4WmOvH7OJH30Q9g61TF9Ot4SxCU5GhVK5DLbQjkJREqQtziP1g8uPfzxx41maTasmyeiKwnZxS1IpDESuSIpTjmXFLeLB4k9wXsZHkp/fRU6YbaTTOnSyI70l2a5U6UiqSnnEhJU7NBkPAAeEhT6gkfAAzk99M37rblspWyXFdg/vvoNk2tt8J5BA7TQM2ZgStydqbiocFj0Zbm2TFBgrA5JBVHcT2T59ylg4z8aFk6BXNxNptupFt0WTV35txQZrtMSrg5NYjNoeW0eZCSW1OqJz2AQo/A0d+i6hOUauXZTzPMlFsFdsISpvgp1EefLabeXgkcy2ygHGASD418nR9SP6bJpFvSvX+qs9NfpZQ6lIQp1E9ppTqcZ8oQkJOewUofJ1TdvkMLfLYxCCB8vnFTW7RT6GgvcqBPzf3VpuxS51b6sqRTokpuKHaTRHTzXj1ENTp7zqUj9XZtOcf+6fvpokgLbBKQkq7kDvqmmWXQ6ndFPuWVSokiv0+O7FiVFxoKfYacILiEK8gK4jP9tXmew1jn7gvNttxhAitSywGlrXOVGaVbdOjyaZ1P2E766HGalccOS1HSvK0JTTpjbhCceAYySVDt7k5x84e47SrUbqE3iqU+jrhUSoxYU6B9SoKS+thbbK5QSg548X1AZ9wIVkfdxJ9lUSp3TSrjlUuLIrtLadYhVBxoKejtugB1CFfAVxGR+2hB1R1mNZtBeuR9D7iIdvVlLrUfGXm/Qbc44PkhSAU5/fVr7P+0FfeGgRoBPUDP8AZqTeWKegcIOyVdZ/mKG20KXaB0/bcXU/EdW9Nu2XXYrfH03Ex5TspaUE578m1JP8jt21e7c1Sns/9PyqSTG9aBFtitNup9LIeLRkoWsJPkLKSoE+QrOvDcqlTtm+jyyHH1toqVp05iQYzrOUOSEQHsNqSFflStWSM9+PkZ0YdsNsIVK2AoFjqlyJEBdvpp7spQSl5SXWcLV2GAferHYgdvOvt2+hbAXzLhPUCT499ctmlpfUmcBAHWQPKl9bpJ3C2J3eYpzWZ4tGnw2VcvUK240VRCU/7yhah/vGsPKodWvhrZufbVHcrEF+5RWX46XggyYrPFKXsK9v4X1RJz8J7ZOiv0d0Z259urpD8xPN+M3bzoDAThTCHmPVIBxlQKVEDHcHHYjXp0ZNmZQrbRKbkNyrft92jqYeCQlt5FSfZfWAnIBUYwGc90pGq796m3L4aGAUQPk8wKms2heDJc3+Kf8APyJqVUpsys9YdQhsvNxmGn6PNIUfe40zGkLUAPKk8vTGfAP9iC1AQCnBGf76pFWRQnLwautVKiquRuEaciqlsGQmMV8y0F+Qkq74++r0DGsbcXBfS2n8oArUMsBkrUPWM0rVWpkql9YVpl59t2PMqtQmsNpXlbbaqQlKjxxkJ5oPfuCVjxnQ2NFq9r7nb41Kv0ldJo4q0avQGXsKUlnmphyXhBPtWiKSnPfGAQDp0nLJobt2sXOqlRDcLMNVOaqfpD10RlLC1MhXngVJCsffQG6y3GqHaNdnNR35EqoWrUKalljH47i5MRDAOSBlLj5wfgLX99W/s+/JuW0kckp7D/JqRe2QFu4Qeaj2jz1WM29iPWRsFsnNlR1Ga7HqUxKVgtrQ1OQ676ah9wH0En7t5GjV0uSYFX6cNtJEWN6ccUGK0kFHDPBAQVAfYlJUPvnOhZ1T0aTtn0+WxIYltGdblLXTGubfJC3VQwyF8c/pKOQTn/53Y+xrNjWHZdBtmE89Ih0WAxTmHXyC4tDTaUBSiABkhOTgDudCv30OWjah6RUoz7uIn/qjWbSkXCx6oCfoB4UOtotparZO7G7VxTXIrtOuKqMyaX6SiXkteikvB0eAfW5cfniP41ktn6PIgdTu6qJGWSmoSJrSUHkl1EiJSglX3BHpHI+5/bTJL7JyCdLhtI67N609+gpxSWKfT6AGmR+UqfikrWfnOIzYH86ntvLcDilH1fpAp1TKUcASOfmaZEflGu/I1FPYHv8AOpZ7jU2nqjnGgv1dMg7IVyUpWPpWJRDXEEOl2HIjhJz4GXs5/wBOjQo6AfXjJdgdJu4MxhwtvRorLiSADn8dtJBz90qI/nTFsYeRyyKA+JaVGcVZ3zt/Wrt6WjalJRDFym3o7EFMtahHEttlHplSh+nknydEXb+11WZYFuW6ZHrmjU2JA9cD/M9FpCOX88NXMBhMemxGkZ4oaQkZ89kga+oDI79+2uLdWpPATiSes12S2kHjAzEdVB3YTaar7Z1vcybVXIz6K/dEqo05UdRK0wnFKeSl0YwFh19/sPgp/sMl05UN2Du/uiJC1NOQq3UleiCFJdTLliQhzPkEJCU4/bTH+EHHb+2l82CQ451FdRYU8otRq3TWGWsDCAunMvKP3yVOH/gaZS+pxLqlnJA7iB9KWLCUKbSkYBPn9aYQD7akPjUckYGdSB8anU7XCcaXLrjpRl7J1h9D34xhzKczHUBxeckxlNoyryMKAPbTGk6XjrsS4jYN19p5TS0V+ioPED3JdqDLCx+3tdV4+QNN2hh5MGKBcCWlYmtV1Kbb1jdLYq4bTt8QkV6VGQzEcnqUllpRUEOKyPkNKdx8ZxnROpENFJp0KEhfNuMyhkKxjISkJHb+NfdxHI4GMk+NdxjOhKdUpAbOgSe2PKuwbSlRWNmB2UGOmraSqbQ21cUCruRVyJdxzpsZyKpSiqEp5RjeoD2C+B7gfOPOsj0j0N6k1C9mJJSZUGqzoLjSDlIBq1Se55+SQ4kY/wBP76ZJw4SojzpeOk512Xdu/Eh15SwzuDPgNNkDCG0NtO9u2e6pK/P2H76c6dbjbqlHcfXypbokIW2kDU0xKT313IOv3zr9nU2n66cdtLf1p0p2o2VR0x/fLlTGaW1GOAlanZsNzkVHuOPoeB5yftpkM9xpees1bjVA2w9NwoD24dCjOgAe5tx/ioZ+Pg/xp2zUUPpUKWuUhTSgau+q7aSr7y7VPW5QXIzNQeqMZRelZ4tRy4EyVJ+6/SUvjn5wO3nRoRjBP3OdcUMq/k//AHU/Gl1OqUhLZ0J76KlCUqKxs+Ff/9k="/>
          <p:cNvSpPr>
            <a:spLocks noChangeAspect="1" noChangeArrowheads="1"/>
          </p:cNvSpPr>
          <p:nvPr/>
        </p:nvSpPr>
        <p:spPr bwMode="auto">
          <a:xfrm>
            <a:off x="63500" y="-204788"/>
            <a:ext cx="1790700" cy="4286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3" name="AutoShape 7" descr="data:image/jpeg;base64,/9j/4AAQSkZJRgABAQAAAQABAAD/2wBDAAMCAgMCAgMDAwMEAwMEBQgFBQQEBQoHBwYIDAoMDAsKCwsNDhIQDQ4RDgsLEBYQERMUFRUVDA8XGBYUGBIUFRT/2wBDAQMEBAUEBQkFBQkUDQsNFBQUFBQUFBQUFBQUFBQUFBQUFBQUFBQUFBQUFBQUFBQUFBQUFBQUFBQUFBQUFBQUFBT/wAARCAAtALwDASIAAhEBAxEB/8QAHAAAAgMBAQEBAAAAAAAAAAAABwgCBQYBAwQA/8QANxAAAQMDAwMDAgUCBQUBAAAAAQIDBAUGEQAHEgghMRMiQRRRIzJCYYEVcRYzYnKRCRgkUrHB/8QAGwEAAwEAAwEAAAAAAAAAAAAAAwQFBgACBwH/xAA1EQABAwQAAgYHCAMAAAAAAAABAgMRAAQhMRJBE4GRocHRMkJRYXGCsQUUIlJiovDxkrLC/9oADAMBAAIRAxEAPwA37lMosayLcuSoolJplxToNOuR1j80aG4lSlTs9+JQ0hIV2wBk/B0Wrs3BVaN0SbfZtaE9UkSWWYU1Ulz6f6dwoCVuAdwrBHYduxOdDG6JLd9bO2/RafVGqhIqlIqqzMeScNk0eWlDIQPKG0lCSsE/mA8qGs8u+RfVKk33PdboTCoNNqzrKnCr0G1FhttsHHc8lJSPvk69RQ195uCLjKUz7RkqgagxA58orz9TnQMgs+kqPfpMncjZ5Rma0zd8Trvu3euYoogM2NIqbUGIwpJxKbjNtR3uKuyshZUrJ4gkZ7a9tnLOkblbH3vctTpzMe56jBZQpttwoQ3NYYDjwx3wDJLpwcjGAOwGsazWJdJ3F3BdqVGTT03lT6ZXnYjrSiv6V+QSpsHAS4sANtuYBGcA5xpkNi9pK3txtjcNtVt6EZNSq9VfZXAKlttRn3l+hnIBKggpJHx4+NRbm6XatIKVQSEAfKQT1yKqsW6LlxYKZAKifmEDqg0ulIvefL2i3FuB/hSXLUq8xmmNspQjFG+j4NgEk81LXHeWc4V7ifHHRQp+9Abs+06rU7RiTVVq2KfWG2ocpxK2332klSFE9uPLlgjvjH30FrxtetbNbGTrIrcanVK56pTKbGnNUplx36ioPypIbQ0OxcKg8EHIzhB+ANaW4VfUu1WhOqbjTLRhQKHLhoJCseo8hp5AwB6SwySn7dhqrbtNXSkdLlB4oyZglMaM7mKnvrct0q6PChA0IkBU8o1E1qbrjRrg33XYzTJaYkURmrXKphfOPFlpCA3DQpQykuNErPfICUqH5tC7cik1w3Zel3qqDkFja6ZToLEGOEei4ma6UzOYUjmSlhyP6Zz5Sc/Ot7trer9c3Drdy1aKzHjzbinUdwJcJKW4tMhR1vePcpfFTiUAZCR57HWfqdKVcWy/VfV26oirx/6lH5TSCj6gwY8d11R4/lKgPA8ftoCXnWkJS4fRKR18UHPwEZ5RR1NtOrJbGwo/tkY+J5c/fWpv6AiwH7J/rC3WqJdVViwLkdjqCRDJabc9crxkJcdUw2o9gnn28jRIm3+ik30LY/wvCRWVVZqCZf1LhY9Bwp4r45zz4KBx99DPeee3WNtHEwKiK87EtmqVh+XIPZ9bCYz5a4JHZCUxUNBfjKh5OdVEu/VSqs/uFU0iIxGqkGpPsE/iZdXhhhvt7lkoDfj4zozTJulK6f1RHs/EVQnRByIEHOhSzjot0J6Haj8cASdyOzGzUYd9Ve7Ld3luimlmLU7akVml0OEFpX6VQMr6eOshWOST6bWSo8QpZGNaew7KjX1073Vc6KclmfVJTdSabQ6UhltlKFLTn4x6koYPcgj5xrH2K9JoO4V427V6Y0yut16iVqZFksK97EksOhKTjgsF31kLI7FbR+2jxszs1dljdL71h1qZTnLpehVCOZEUqXGbcd9RLJyrClAJLZJwO+dT7q8VapQtKoktkfACTr9W/jVBi2TcKWkpkDjn4nA3+nVL1L3DqbvTXdu4shLcCoUGbVYjcQ4S2qBxS9AZKQTy/DDGT+Ycl50bq/u1HpDyYj1pMT3JUCJJhJYlrRhx9pKy24e+AFFWCPjGgPeNsVeydq4G1NQagTKxVJ1Bpcr6VpbqXp7kaK2+UjGVI4FxalKGSGyTjV/Xqk5ckyrhxTcKdR5EChTYalclxX0MKSFdgMoUWHFJI8jHjVC2ZbuFIS9lJBIyeahGjPI9VI3Ly2QtTWFSAcCMAzsRzFaidToV0dQ1bsNhlTlHhxItWrK0uExjUlLaS5BbURyCQhxh0kHI54+caD9yQ7lZuaubgrqbyRa9eh2YiKhSA0pqU1ykrUgo5FwPvRgk8gOKD5ydE7am9nKxdky7Kky3Solx1O4U+x0qVDQzJgxw4BjK1hUUOFI7ALydZubBVM6cN4a8moMz443JaqP1fuSHExpUFhxRPwSppavOB30Np91pCEunmlP7iFZ1mMzyjYorrTa1rLf5VHuBHZOI9+q2VzUeJZu4u3lGqzbiLcumqKFVfjOcEQp7SWyylSiCQ3IkOJQf3IAxkaIkLcYO33TrZctaJGqa6qYUqSJi1MhtIUVKbHY8iEnAPjOhlvfcQbt5NShTE3H/AIaogrzstxfA1JUeq0yQsEAewK9JSEq8EpPnidVQvNFArzl9VD3mFcCXPpGzl2XIeQ8tDDXxyUG1D7ePvrs2ybtK1XGeEQNj8R9HAjcgZzqaC46GCkM4kydHA3udZOMbiqem7l3FcGyl/wC5dJDTVxwpD9PolOAS62xIXUVhbZScAoUhsJ5KPfKuPfGiLSLAo9Y6d5NymC02xKrIrKMvKwiF6wax+x+nJ7HJ5HudYHbiiTaRWbp24qUCK0+LtYdktOMrCVqej8mVJyOJa9RalhQHlJUO+jnbezN30jo1Tty5NpwvdNuPQw/yUqIJpSVJ9x93DlgFWM+Tj40jc3htVoIXEls4PqgZ178++aeYtU3IWCmYCxn2k47sUvFY3arlJ6Wo26c9EVu5mXJMWo05SUMoczOQ9DZCUknglp1lBUPcO3LvnTA3JuSih3vUbdNqw51QVLZiU15uUtCCp3iR62T+nmPy+cEDQK3DtKXCoNtbRMxoUqdLuSnU8uMsLWFPohRfqnSMf5Q9EuqUU/ue/bV89dCrvrD1xN/+LJbrjUJ6I6cvRJbTLTvBzt8JUg9vIV/xQtmG7jhDmRwkjJGSZSMGTgHqxSFw8pkLLeDxAHA0BB2IGSOur2BToV6b43raVLCnLfoEpmUH1qyxJqLhPrRgoYPBhxLZIySFKKT2Gh/bvSr/AN2c+47sr91Vqm/0uqOUCEzTFx0ILMZDYWpYU2TyL63z/bjjtrVbHXimtJZuCovooTd1oq1VEhJ9Q00rrEhTYT295QptAUcADl37HRd6KkhzaSq1RD7b8erXPWJrDiMnkgy1oz/JbUe3bBGpt3c3NvaSVQQUgfunPtJGeepxFULdhh26AAwQT/rGPZnHLcc6FPSqGL8tOi0uLHTG42G/BiPrzhv13ionj+k+9CSB44EZ0GjbdZu/pkplOoVKfn1hyo02ku08OJQ7KMVPqvQ+/bnzi9skAdyTjTBdKVtpt3da8qMxJUuDaLkyix0uIAcfaXLDza1kdiUglGQBkYOBqHTpSE0+/JlrSESAu17nuBQPEIadWtDCmneIJz+DKwCTkFStGN8i3W8WtcKT178RQk2qnw30m+JQ6pjwr130ok+v75WdSYr4pSptAZjBbp8E1FouISRnkoISrIHx8jIOmu9pPIfOqSq2NQK/XaJW6nSIc+r0QummzJDQW5ELqODhbJ/KVJABI+NXoGCP/wA1jXrkvNNtHSZ7zWoZYDTi3BtUd1Kz1GRJsHeexZaZTaYk+vW8lthePU9RqW+HSlJHf2KBJB7JBJx51l9xrVrrnVTflSfpC49vVS2WkQ1vLRwqEiKG1eukJOcN/WFPuwc5+MabSr2XRK9XKJWahTI0yq0Rx12mTHm8uQ1uoLbhbP6SpBKT+2sB1ByoVs0elXPIQ7mkCoLX6ABK2DTpK3G++MglpCgM/mQn7aqWN+UvNgjQ4fEd4Emp13ZpLThB2Z8D3cqBW0rrNP2JXeBjrkMVLcR2u04hHpqLSHvRCzn4WmOvH7OJH30Q9g61TF9Ot4SxCU5GhVK5DLbQjkJREqQtziP1g8uPfzxx41maTasmyeiKwnZxS1IpDESuSIpTjmXFLeLB4k9wXsZHkp/fRU6YbaTTOnSyI70l2a5U6UiqSnnEhJU7NBkPAAeEhT6gkfAAzk99M37rblspWyXFdg/vvoNk2tt8J5BA7TQM2ZgStydqbiocFj0Zbm2TFBgrA5JBVHcT2T59ylg4z8aFk6BXNxNptupFt0WTV35txQZrtMSrg5NYjNoeW0eZCSW1OqJz2AQo/A0d+i6hOUauXZTzPMlFsFdsISpvgp1EefLabeXgkcy2ygHGASD418nR9SP6bJpFvSvX+qs9NfpZQ6lIQp1E9ppTqcZ8oQkJOewUofJ1TdvkMLfLYxCCB8vnFTW7RT6GgvcqBPzf3VpuxS51b6sqRTokpuKHaTRHTzXj1ENTp7zqUj9XZtOcf+6fvpokgLbBKQkq7kDvqmmWXQ6ndFPuWVSokiv0+O7FiVFxoKfYacILiEK8gK4jP9tXmew1jn7gvNttxhAitSywGlrXOVGaVbdOjyaZ1P2E766HGalccOS1HSvK0JTTpjbhCceAYySVDt7k5x84e47SrUbqE3iqU+jrhUSoxYU6B9SoKS+thbbK5QSg548X1AZ9wIVkfdxJ9lUSp3TSrjlUuLIrtLadYhVBxoKejtugB1CFfAVxGR+2hB1R1mNZtBeuR9D7iIdvVlLrUfGXm/Qbc44PkhSAU5/fVr7P+0FfeGgRoBPUDP8AZqTeWKegcIOyVdZ/mKG20KXaB0/bcXU/EdW9Nu2XXYrfH03Ex5TspaUE578m1JP8jt21e7c1Sns/9PyqSTG9aBFtitNup9LIeLRkoWsJPkLKSoE+QrOvDcqlTtm+jyyHH1toqVp05iQYzrOUOSEQHsNqSFflStWSM9+PkZ0YdsNsIVK2AoFjqlyJEBdvpp7spQSl5SXWcLV2GAferHYgdvOvt2+hbAXzLhPUCT499ctmlpfUmcBAHWQPKl9bpJ3C2J3eYpzWZ4tGnw2VcvUK240VRCU/7yhah/vGsPKodWvhrZufbVHcrEF+5RWX46XggyYrPFKXsK9v4X1RJz8J7ZOiv0d0Z259urpD8xPN+M3bzoDAThTCHmPVIBxlQKVEDHcHHYjXp0ZNmZQrbRKbkNyrft92jqYeCQlt5FSfZfWAnIBUYwGc90pGq796m3L4aGAUQPk8wKms2heDJc3+Kf8APyJqVUpsys9YdQhsvNxmGn6PNIUfe40zGkLUAPKk8vTGfAP9iC1AQCnBGf76pFWRQnLwautVKiquRuEaciqlsGQmMV8y0F+Qkq74++r0DGsbcXBfS2n8oArUMsBkrUPWM0rVWpkql9YVpl59t2PMqtQmsNpXlbbaqQlKjxxkJ5oPfuCVjxnQ2NFq9r7nb41Kv0ldJo4q0avQGXsKUlnmphyXhBPtWiKSnPfGAQDp0nLJobt2sXOqlRDcLMNVOaqfpD10RlLC1MhXngVJCsffQG6y3GqHaNdnNR35EqoWrUKalljH47i5MRDAOSBlLj5wfgLX99W/s+/JuW0kckp7D/JqRe2QFu4Qeaj2jz1WM29iPWRsFsnNlR1Ga7HqUxKVgtrQ1OQ676ah9wH0En7t5GjV0uSYFX6cNtJEWN6ccUGK0kFHDPBAQVAfYlJUPvnOhZ1T0aTtn0+WxIYltGdblLXTGubfJC3VQwyF8c/pKOQTn/53Y+xrNjWHZdBtmE89Ih0WAxTmHXyC4tDTaUBSiABkhOTgDudCv30OWjah6RUoz7uIn/qjWbSkXCx6oCfoB4UOtotparZO7G7VxTXIrtOuKqMyaX6SiXkteikvB0eAfW5cfniP41ktn6PIgdTu6qJGWSmoSJrSUHkl1EiJSglX3BHpHI+5/bTJL7JyCdLhtI67N609+gpxSWKfT6AGmR+UqfikrWfnOIzYH86ntvLcDilH1fpAp1TKUcASOfmaZEflGu/I1FPYHv8AOpZ7jU2nqjnGgv1dMg7IVyUpWPpWJRDXEEOl2HIjhJz4GXs5/wBOjQo6AfXjJdgdJu4MxhwtvRorLiSADn8dtJBz90qI/nTFsYeRyyKA+JaVGcVZ3zt/Wrt6WjalJRDFym3o7EFMtahHEttlHplSh+nknydEXb+11WZYFuW6ZHrmjU2JA9cD/M9FpCOX88NXMBhMemxGkZ4oaQkZ89kga+oDI79+2uLdWpPATiSes12S2kHjAzEdVB3YTaar7Z1vcybVXIz6K/dEqo05UdRK0wnFKeSl0YwFh19/sPgp/sMl05UN2Du/uiJC1NOQq3UleiCFJdTLliQhzPkEJCU4/bTH+EHHb+2l82CQ451FdRYU8otRq3TWGWsDCAunMvKP3yVOH/gaZS+pxLqlnJA7iB9KWLCUKbSkYBPn9aYQD7akPjUckYGdSB8anU7XCcaXLrjpRl7J1h9D34xhzKczHUBxeckxlNoyryMKAPbTGk6XjrsS4jYN19p5TS0V+ioPED3JdqDLCx+3tdV4+QNN2hh5MGKBcCWlYmtV1Kbb1jdLYq4bTt8QkV6VGQzEcnqUllpRUEOKyPkNKdx8ZxnROpENFJp0KEhfNuMyhkKxjISkJHb+NfdxHI4GMk+NdxjOhKdUpAbOgSe2PKuwbSlRWNmB2UGOmraSqbQ21cUCruRVyJdxzpsZyKpSiqEp5RjeoD2C+B7gfOPOsj0j0N6k1C9mJJSZUGqzoLjSDlIBq1Se55+SQ4kY/wBP76ZJw4SojzpeOk512Xdu/Eh15SwzuDPgNNkDCG0NtO9u2e6pK/P2H76c6dbjbqlHcfXypbokIW2kDU0xKT313IOv3zr9nU2n66cdtLf1p0p2o2VR0x/fLlTGaW1GOAlanZsNzkVHuOPoeB5yftpkM9xpees1bjVA2w9NwoD24dCjOgAe5tx/ioZ+Pg/xp2zUUPpUKWuUhTSgau+q7aSr7y7VPW5QXIzNQeqMZRelZ4tRy4EyVJ+6/SUvjn5wO3nRoRjBP3OdcUMq/k//AHU/Gl1OqUhLZ0J76KlCUqKxs+Ff/9k="/>
          <p:cNvSpPr>
            <a:spLocks noChangeAspect="1" noChangeArrowheads="1"/>
          </p:cNvSpPr>
          <p:nvPr/>
        </p:nvSpPr>
        <p:spPr bwMode="auto">
          <a:xfrm>
            <a:off x="215900" y="-52388"/>
            <a:ext cx="1790700" cy="4286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5" name="AutoShape 9" descr="data:image/jpeg;base64,/9j/4AAQSkZJRgABAQAAAQABAAD/2wBDAAMCAgMCAgMDAwMEAwMEBQgFBQQEBQoHBwYIDAoMDAsKCwsNDhIQDQ4RDgsLEBYQERMUFRUVDA8XGBYUGBIUFRT/2wBDAQMEBAUEBQkFBQkUDQsNFBQUFBQUFBQUFBQUFBQUFBQUFBQUFBQUFBQUFBQUFBQUFBQUFBQUFBQUFBQUFBQUFBT/wAARCAAtALwDASIAAhEBAxEB/8QAHAAAAgMBAQEBAAAAAAAAAAAABwgCBQYBAwQA/8QANxAAAQMDAwMDAgUCBQUBAAAAAQIDBAUGEQAHEgghMRMiQRRRIzJCYYEVcRYzYnKRCRgkUrHB/8QAGwEAAwEAAwEAAAAAAAAAAAAAAwQFBgACBwH/xAA1EQABAwQAAgYHCAMAAAAAAAABAgMRAAQhMRJBE4GRocHRMkJRYXGCsQUUIlJiovDxkrLC/9oADAMBAAIRAxEAPwA37lMosayLcuSoolJplxToNOuR1j80aG4lSlTs9+JQ0hIV2wBk/B0Wrs3BVaN0SbfZtaE9UkSWWYU1Ulz6f6dwoCVuAdwrBHYduxOdDG6JLd9bO2/RafVGqhIqlIqqzMeScNk0eWlDIQPKG0lCSsE/mA8qGs8u+RfVKk33PdboTCoNNqzrKnCr0G1FhttsHHc8lJSPvk69RQ195uCLjKUz7RkqgagxA58orz9TnQMgs+kqPfpMncjZ5Rma0zd8Trvu3euYoogM2NIqbUGIwpJxKbjNtR3uKuyshZUrJ4gkZ7a9tnLOkblbH3vctTpzMe56jBZQpttwoQ3NYYDjwx3wDJLpwcjGAOwGsazWJdJ3F3BdqVGTT03lT6ZXnYjrSiv6V+QSpsHAS4sANtuYBGcA5xpkNi9pK3txtjcNtVt6EZNSq9VfZXAKlttRn3l+hnIBKggpJHx4+NRbm6XatIKVQSEAfKQT1yKqsW6LlxYKZAKifmEDqg0ulIvefL2i3FuB/hSXLUq8xmmNspQjFG+j4NgEk81LXHeWc4V7ifHHRQp+9Abs+06rU7RiTVVq2KfWG2ocpxK2332klSFE9uPLlgjvjH30FrxtetbNbGTrIrcanVK56pTKbGnNUplx36ioPypIbQ0OxcKg8EHIzhB+ANaW4VfUu1WhOqbjTLRhQKHLhoJCseo8hp5AwB6SwySn7dhqrbtNXSkdLlB4oyZglMaM7mKnvrct0q6PChA0IkBU8o1E1qbrjRrg33XYzTJaYkURmrXKphfOPFlpCA3DQpQykuNErPfICUqH5tC7cik1w3Zel3qqDkFja6ZToLEGOEei4ma6UzOYUjmSlhyP6Zz5Sc/Ot7trer9c3Drdy1aKzHjzbinUdwJcJKW4tMhR1vePcpfFTiUAZCR57HWfqdKVcWy/VfV26oirx/6lH5TSCj6gwY8d11R4/lKgPA8ftoCXnWkJS4fRKR18UHPwEZ5RR1NtOrJbGwo/tkY+J5c/fWpv6AiwH7J/rC3WqJdVViwLkdjqCRDJabc9crxkJcdUw2o9gnn28jRIm3+ik30LY/wvCRWVVZqCZf1LhY9Bwp4r45zz4KBx99DPeee3WNtHEwKiK87EtmqVh+XIPZ9bCYz5a4JHZCUxUNBfjKh5OdVEu/VSqs/uFU0iIxGqkGpPsE/iZdXhhhvt7lkoDfj4zozTJulK6f1RHs/EVQnRByIEHOhSzjot0J6Haj8cASdyOzGzUYd9Ve7Ld3luimlmLU7akVml0OEFpX6VQMr6eOshWOST6bWSo8QpZGNaew7KjX1073Vc6KclmfVJTdSabQ6UhltlKFLTn4x6koYPcgj5xrH2K9JoO4V427V6Y0yut16iVqZFksK97EksOhKTjgsF31kLI7FbR+2jxszs1dljdL71h1qZTnLpehVCOZEUqXGbcd9RLJyrClAJLZJwO+dT7q8VapQtKoktkfACTr9W/jVBi2TcKWkpkDjn4nA3+nVL1L3DqbvTXdu4shLcCoUGbVYjcQ4S2qBxS9AZKQTy/DDGT+Ycl50bq/u1HpDyYj1pMT3JUCJJhJYlrRhx9pKy24e+AFFWCPjGgPeNsVeydq4G1NQagTKxVJ1Bpcr6VpbqXp7kaK2+UjGVI4FxalKGSGyTjV/Xqk5ckyrhxTcKdR5EChTYalclxX0MKSFdgMoUWHFJI8jHjVC2ZbuFIS9lJBIyeahGjPI9VI3Ly2QtTWFSAcCMAzsRzFaidToV0dQ1bsNhlTlHhxItWrK0uExjUlLaS5BbURyCQhxh0kHI54+caD9yQ7lZuaubgrqbyRa9eh2YiKhSA0pqU1ykrUgo5FwPvRgk8gOKD5ydE7am9nKxdky7Kky3Solx1O4U+x0qVDQzJgxw4BjK1hUUOFI7ALydZubBVM6cN4a8moMz443JaqP1fuSHExpUFhxRPwSppavOB30Np91pCEunmlP7iFZ1mMzyjYorrTa1rLf5VHuBHZOI9+q2VzUeJZu4u3lGqzbiLcumqKFVfjOcEQp7SWyylSiCQ3IkOJQf3IAxkaIkLcYO33TrZctaJGqa6qYUqSJi1MhtIUVKbHY8iEnAPjOhlvfcQbt5NShTE3H/AIaogrzstxfA1JUeq0yQsEAewK9JSEq8EpPnidVQvNFArzl9VD3mFcCXPpGzl2XIeQ8tDDXxyUG1D7ePvrs2ybtK1XGeEQNj8R9HAjcgZzqaC46GCkM4kydHA3udZOMbiqem7l3FcGyl/wC5dJDTVxwpD9PolOAS62xIXUVhbZScAoUhsJ5KPfKuPfGiLSLAo9Y6d5NymC02xKrIrKMvKwiF6wax+x+nJ7HJ5HudYHbiiTaRWbp24qUCK0+LtYdktOMrCVqej8mVJyOJa9RalhQHlJUO+jnbezN30jo1Tty5NpwvdNuPQw/yUqIJpSVJ9x93DlgFWM+Tj40jc3htVoIXEls4PqgZ178++aeYtU3IWCmYCxn2k47sUvFY3arlJ6Wo26c9EVu5mXJMWo05SUMoczOQ9DZCUknglp1lBUPcO3LvnTA3JuSih3vUbdNqw51QVLZiU15uUtCCp3iR62T+nmPy+cEDQK3DtKXCoNtbRMxoUqdLuSnU8uMsLWFPohRfqnSMf5Q9EuqUU/ue/bV89dCrvrD1xN/+LJbrjUJ6I6cvRJbTLTvBzt8JUg9vIV/xQtmG7jhDmRwkjJGSZSMGTgHqxSFw8pkLLeDxAHA0BB2IGSOur2BToV6b43raVLCnLfoEpmUH1qyxJqLhPrRgoYPBhxLZIySFKKT2Gh/bvSr/AN2c+47sr91Vqm/0uqOUCEzTFx0ILMZDYWpYU2TyL63z/bjjtrVbHXimtJZuCovooTd1oq1VEhJ9Q00rrEhTYT295QptAUcADl37HRd6KkhzaSq1RD7b8erXPWJrDiMnkgy1oz/JbUe3bBGpt3c3NvaSVQQUgfunPtJGeepxFULdhh26AAwQT/rGPZnHLcc6FPSqGL8tOi0uLHTG42G/BiPrzhv13ionj+k+9CSB44EZ0GjbdZu/pkplOoVKfn1hyo02ku08OJQ7KMVPqvQ+/bnzi9skAdyTjTBdKVtpt3da8qMxJUuDaLkyix0uIAcfaXLDza1kdiUglGQBkYOBqHTpSE0+/JlrSESAu17nuBQPEIadWtDCmneIJz+DKwCTkFStGN8i3W8WtcKT178RQk2qnw30m+JQ6pjwr130ok+v75WdSYr4pSptAZjBbp8E1FouISRnkoISrIHx8jIOmu9pPIfOqSq2NQK/XaJW6nSIc+r0QummzJDQW5ELqODhbJ/KVJABI+NXoGCP/wA1jXrkvNNtHSZ7zWoZYDTi3BtUd1Kz1GRJsHeexZaZTaYk+vW8lthePU9RqW+HSlJHf2KBJB7JBJx51l9xrVrrnVTflSfpC49vVS2WkQ1vLRwqEiKG1eukJOcN/WFPuwc5+MabSr2XRK9XKJWahTI0yq0Rx12mTHm8uQ1uoLbhbP6SpBKT+2sB1ByoVs0elXPIQ7mkCoLX6ABK2DTpK3G++MglpCgM/mQn7aqWN+UvNgjQ4fEd4Emp13ZpLThB2Z8D3cqBW0rrNP2JXeBjrkMVLcR2u04hHpqLSHvRCzn4WmOvH7OJH30Q9g61TF9Ot4SxCU5GhVK5DLbQjkJREqQtziP1g8uPfzxx41maTasmyeiKwnZxS1IpDESuSIpTjmXFLeLB4k9wXsZHkp/fRU6YbaTTOnSyI70l2a5U6UiqSnnEhJU7NBkPAAeEhT6gkfAAzk99M37rblspWyXFdg/vvoNk2tt8J5BA7TQM2ZgStydqbiocFj0Zbm2TFBgrA5JBVHcT2T59ylg4z8aFk6BXNxNptupFt0WTV35txQZrtMSrg5NYjNoeW0eZCSW1OqJz2AQo/A0d+i6hOUauXZTzPMlFsFdsISpvgp1EefLabeXgkcy2ygHGASD418nR9SP6bJpFvSvX+qs9NfpZQ6lIQp1E9ppTqcZ8oQkJOewUofJ1TdvkMLfLYxCCB8vnFTW7RT6GgvcqBPzf3VpuxS51b6sqRTokpuKHaTRHTzXj1ENTp7zqUj9XZtOcf+6fvpokgLbBKQkq7kDvqmmWXQ6ndFPuWVSokiv0+O7FiVFxoKfYacILiEK8gK4jP9tXmew1jn7gvNttxhAitSywGlrXOVGaVbdOjyaZ1P2E766HGalccOS1HSvK0JTTpjbhCceAYySVDt7k5x84e47SrUbqE3iqU+jrhUSoxYU6B9SoKS+thbbK5QSg548X1AZ9wIVkfdxJ9lUSp3TSrjlUuLIrtLadYhVBxoKejtugB1CFfAVxGR+2hB1R1mNZtBeuR9D7iIdvVlLrUfGXm/Qbc44PkhSAU5/fVr7P+0FfeGgRoBPUDP8AZqTeWKegcIOyVdZ/mKG20KXaB0/bcXU/EdW9Nu2XXYrfH03Ex5TspaUE578m1JP8jt21e7c1Sns/9PyqSTG9aBFtitNup9LIeLRkoWsJPkLKSoE+QrOvDcqlTtm+jyyHH1toqVp05iQYzrOUOSEQHsNqSFflStWSM9+PkZ0YdsNsIVK2AoFjqlyJEBdvpp7spQSl5SXWcLV2GAferHYgdvOvt2+hbAXzLhPUCT499ctmlpfUmcBAHWQPKl9bpJ3C2J3eYpzWZ4tGnw2VcvUK240VRCU/7yhah/vGsPKodWvhrZufbVHcrEF+5RWX46XggyYrPFKXsK9v4X1RJz8J7ZOiv0d0Z259urpD8xPN+M3bzoDAThTCHmPVIBxlQKVEDHcHHYjXp0ZNmZQrbRKbkNyrft92jqYeCQlt5FSfZfWAnIBUYwGc90pGq796m3L4aGAUQPk8wKms2heDJc3+Kf8APyJqVUpsys9YdQhsvNxmGn6PNIUfe40zGkLUAPKk8vTGfAP9iC1AQCnBGf76pFWRQnLwautVKiquRuEaciqlsGQmMV8y0F+Qkq74++r0DGsbcXBfS2n8oArUMsBkrUPWM0rVWpkql9YVpl59t2PMqtQmsNpXlbbaqQlKjxxkJ5oPfuCVjxnQ2NFq9r7nb41Kv0ldJo4q0avQGXsKUlnmphyXhBPtWiKSnPfGAQDp0nLJobt2sXOqlRDcLMNVOaqfpD10RlLC1MhXngVJCsffQG6y3GqHaNdnNR35EqoWrUKalljH47i5MRDAOSBlLj5wfgLX99W/s+/JuW0kckp7D/JqRe2QFu4Qeaj2jz1WM29iPWRsFsnNlR1Ga7HqUxKVgtrQ1OQ676ah9wH0En7t5GjV0uSYFX6cNtJEWN6ccUGK0kFHDPBAQVAfYlJUPvnOhZ1T0aTtn0+WxIYltGdblLXTGubfJC3VQwyF8c/pKOQTn/53Y+xrNjWHZdBtmE89Ih0WAxTmHXyC4tDTaUBSiABkhOTgDudCv30OWjah6RUoz7uIn/qjWbSkXCx6oCfoB4UOtotparZO7G7VxTXIrtOuKqMyaX6SiXkteikvB0eAfW5cfniP41ktn6PIgdTu6qJGWSmoSJrSUHkl1EiJSglX3BHpHI+5/bTJL7JyCdLhtI67N609+gpxSWKfT6AGmR+UqfikrWfnOIzYH86ntvLcDilH1fpAp1TKUcASOfmaZEflGu/I1FPYHv8AOpZ7jU2nqjnGgv1dMg7IVyUpWPpWJRDXEEOl2HIjhJz4GXs5/wBOjQo6AfXjJdgdJu4MxhwtvRorLiSADn8dtJBz90qI/nTFsYeRyyKA+JaVGcVZ3zt/Wrt6WjalJRDFym3o7EFMtahHEttlHplSh+nknydEXb+11WZYFuW6ZHrmjU2JA9cD/M9FpCOX88NXMBhMemxGkZ4oaQkZ89kga+oDI79+2uLdWpPATiSes12S2kHjAzEdVB3YTaar7Z1vcybVXIz6K/dEqo05UdRK0wnFKeSl0YwFh19/sPgp/sMl05UN2Du/uiJC1NOQq3UleiCFJdTLliQhzPkEJCU4/bTH+EHHb+2l82CQ451FdRYU8otRq3TWGWsDCAunMvKP3yVOH/gaZS+pxLqlnJA7iB9KWLCUKbSkYBPn9aYQD7akPjUckYGdSB8anU7XCcaXLrjpRl7J1h9D34xhzKczHUBxeckxlNoyryMKAPbTGk6XjrsS4jYN19p5TS0V+ioPED3JdqDLCx+3tdV4+QNN2hh5MGKBcCWlYmtV1Kbb1jdLYq4bTt8QkV6VGQzEcnqUllpRUEOKyPkNKdx8ZxnROpENFJp0KEhfNuMyhkKxjISkJHb+NfdxHI4GMk+NdxjOhKdUpAbOgSe2PKuwbSlRWNmB2UGOmraSqbQ21cUCruRVyJdxzpsZyKpSiqEp5RjeoD2C+B7gfOPOsj0j0N6k1C9mJJSZUGqzoLjSDlIBq1Se55+SQ4kY/wBP76ZJw4SojzpeOk512Xdu/Eh15SwzuDPgNNkDCG0NtO9u2e6pK/P2H76c6dbjbqlHcfXypbokIW2kDU0xKT313IOv3zr9nU2n66cdtLf1p0p2o2VR0x/fLlTGaW1GOAlanZsNzkVHuOPoeB5yftpkM9xpees1bjVA2w9NwoD24dCjOgAe5tx/ioZ+Pg/xp2zUUPpUKWuUhTSgau+q7aSr7y7VPW5QXIzNQeqMZRelZ4tRy4EyVJ+6/SUvjn5wO3nRoRjBP3OdcUMq/k//AHU/Gl1OqUhLZ0J76KlCUqKxs+Ff/9k="/>
          <p:cNvSpPr>
            <a:spLocks noChangeAspect="1" noChangeArrowheads="1"/>
          </p:cNvSpPr>
          <p:nvPr/>
        </p:nvSpPr>
        <p:spPr bwMode="auto">
          <a:xfrm>
            <a:off x="368300" y="100012"/>
            <a:ext cx="1790700" cy="4286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6" name="AutoShape 11" descr="data:image/jpeg;base64,/9j/4AAQSkZJRgABAQAAAQABAAD/2wBDAAMCAgMCAgMDAwMEAwMEBQgFBQQEBQoHBwYIDAoMDAsKCwsNDhIQDQ4RDgsLEBYQERMUFRUVDA8XGBYUGBIUFRT/2wBDAQMEBAUEBQkFBQkUDQsNFBQUFBQUFBQUFBQUFBQUFBQUFBQUFBQUFBQUFBQUFBQUFBQUFBQUFBQUFBQUFBQUFBT/wAARCAAtALwDASIAAhEBAxEB/8QAHAAAAgMBAQEBAAAAAAAAAAAABwgCBQYBAwQA/8QANxAAAQMDAwMDAgUCBQUBAAAAAQIDBAUGEQAHEgghMRMiQRRRIzJCYYEVcRYzYnKRCRgkUrHB/8QAGwEAAwEAAwEAAAAAAAAAAAAAAwQFBgACBwH/xAA1EQABAwQAAgYHCAMAAAAAAAABAgMRAAQhMRJBE4GRocHRMkJRYXGCsQUUIlJiovDxkrLC/9oADAMBAAIRAxEAPwA37lMosayLcuSoolJplxToNOuR1j80aG4lSlTs9+JQ0hIV2wBk/B0Wrs3BVaN0SbfZtaE9UkSWWYU1Ulz6f6dwoCVuAdwrBHYduxOdDG6JLd9bO2/RafVGqhIqlIqqzMeScNk0eWlDIQPKG0lCSsE/mA8qGs8u+RfVKk33PdboTCoNNqzrKnCr0G1FhttsHHc8lJSPvk69RQ195uCLjKUz7RkqgagxA58orz9TnQMgs+kqPfpMncjZ5Rma0zd8Trvu3euYoogM2NIqbUGIwpJxKbjNtR3uKuyshZUrJ4gkZ7a9tnLOkblbH3vctTpzMe56jBZQpttwoQ3NYYDjwx3wDJLpwcjGAOwGsazWJdJ3F3BdqVGTT03lT6ZXnYjrSiv6V+QSpsHAS4sANtuYBGcA5xpkNi9pK3txtjcNtVt6EZNSq9VfZXAKlttRn3l+hnIBKggpJHx4+NRbm6XatIKVQSEAfKQT1yKqsW6LlxYKZAKifmEDqg0ulIvefL2i3FuB/hSXLUq8xmmNspQjFG+j4NgEk81LXHeWc4V7ifHHRQp+9Abs+06rU7RiTVVq2KfWG2ocpxK2332klSFE9uPLlgjvjH30FrxtetbNbGTrIrcanVK56pTKbGnNUplx36ioPypIbQ0OxcKg8EHIzhB+ANaW4VfUu1WhOqbjTLRhQKHLhoJCseo8hp5AwB6SwySn7dhqrbtNXSkdLlB4oyZglMaM7mKnvrct0q6PChA0IkBU8o1E1qbrjRrg33XYzTJaYkURmrXKphfOPFlpCA3DQpQykuNErPfICUqH5tC7cik1w3Zel3qqDkFja6ZToLEGOEei4ma6UzOYUjmSlhyP6Zz5Sc/Ot7trer9c3Drdy1aKzHjzbinUdwJcJKW4tMhR1vePcpfFTiUAZCR57HWfqdKVcWy/VfV26oirx/6lH5TSCj6gwY8d11R4/lKgPA8ftoCXnWkJS4fRKR18UHPwEZ5RR1NtOrJbGwo/tkY+J5c/fWpv6AiwH7J/rC3WqJdVViwLkdjqCRDJabc9crxkJcdUw2o9gnn28jRIm3+ik30LY/wvCRWVVZqCZf1LhY9Bwp4r45zz4KBx99DPeee3WNtHEwKiK87EtmqVh+XIPZ9bCYz5a4JHZCUxUNBfjKh5OdVEu/VSqs/uFU0iIxGqkGpPsE/iZdXhhhvt7lkoDfj4zozTJulK6f1RHs/EVQnRByIEHOhSzjot0J6Haj8cASdyOzGzUYd9Ve7Ld3luimlmLU7akVml0OEFpX6VQMr6eOshWOST6bWSo8QpZGNaew7KjX1073Vc6KclmfVJTdSabQ6UhltlKFLTn4x6koYPcgj5xrH2K9JoO4V427V6Y0yut16iVqZFksK97EksOhKTjgsF31kLI7FbR+2jxszs1dljdL71h1qZTnLpehVCOZEUqXGbcd9RLJyrClAJLZJwO+dT7q8VapQtKoktkfACTr9W/jVBi2TcKWkpkDjn4nA3+nVL1L3DqbvTXdu4shLcCoUGbVYjcQ4S2qBxS9AZKQTy/DDGT+Ycl50bq/u1HpDyYj1pMT3JUCJJhJYlrRhx9pKy24e+AFFWCPjGgPeNsVeydq4G1NQagTKxVJ1Bpcr6VpbqXp7kaK2+UjGVI4FxalKGSGyTjV/Xqk5ckyrhxTcKdR5EChTYalclxX0MKSFdgMoUWHFJI8jHjVC2ZbuFIS9lJBIyeahGjPI9VI3Ly2QtTWFSAcCMAzsRzFaidToV0dQ1bsNhlTlHhxItWrK0uExjUlLaS5BbURyCQhxh0kHI54+caD9yQ7lZuaubgrqbyRa9eh2YiKhSA0pqU1ykrUgo5FwPvRgk8gOKD5ydE7am9nKxdky7Kky3Solx1O4U+x0qVDQzJgxw4BjK1hUUOFI7ALydZubBVM6cN4a8moMz443JaqP1fuSHExpUFhxRPwSppavOB30Np91pCEunmlP7iFZ1mMzyjYorrTa1rLf5VHuBHZOI9+q2VzUeJZu4u3lGqzbiLcumqKFVfjOcEQp7SWyylSiCQ3IkOJQf3IAxkaIkLcYO33TrZctaJGqa6qYUqSJi1MhtIUVKbHY8iEnAPjOhlvfcQbt5NShTE3H/AIaogrzstxfA1JUeq0yQsEAewK9JSEq8EpPnidVQvNFArzl9VD3mFcCXPpGzl2XIeQ8tDDXxyUG1D7ePvrs2ybtK1XGeEQNj8R9HAjcgZzqaC46GCkM4kydHA3udZOMbiqem7l3FcGyl/wC5dJDTVxwpD9PolOAS62xIXUVhbZScAoUhsJ5KPfKuPfGiLSLAo9Y6d5NymC02xKrIrKMvKwiF6wax+x+nJ7HJ5HudYHbiiTaRWbp24qUCK0+LtYdktOMrCVqej8mVJyOJa9RalhQHlJUO+jnbezN30jo1Tty5NpwvdNuPQw/yUqIJpSVJ9x93DlgFWM+Tj40jc3htVoIXEls4PqgZ178++aeYtU3IWCmYCxn2k47sUvFY3arlJ6Wo26c9EVu5mXJMWo05SUMoczOQ9DZCUknglp1lBUPcO3LvnTA3JuSih3vUbdNqw51QVLZiU15uUtCCp3iR62T+nmPy+cEDQK3DtKXCoNtbRMxoUqdLuSnU8uMsLWFPohRfqnSMf5Q9EuqUU/ue/bV89dCrvrD1xN/+LJbrjUJ6I6cvRJbTLTvBzt8JUg9vIV/xQtmG7jhDmRwkjJGSZSMGTgHqxSFw8pkLLeDxAHA0BB2IGSOur2BToV6b43raVLCnLfoEpmUH1qyxJqLhPrRgoYPBhxLZIySFKKT2Gh/bvSr/AN2c+47sr91Vqm/0uqOUCEzTFx0ILMZDYWpYU2TyL63z/bjjtrVbHXimtJZuCovooTd1oq1VEhJ9Q00rrEhTYT295QptAUcADl37HRd6KkhzaSq1RD7b8erXPWJrDiMnkgy1oz/JbUe3bBGpt3c3NvaSVQQUgfunPtJGeepxFULdhh26AAwQT/rGPZnHLcc6FPSqGL8tOi0uLHTG42G/BiPrzhv13ionj+k+9CSB44EZ0GjbdZu/pkplOoVKfn1hyo02ku08OJQ7KMVPqvQ+/bnzi9skAdyTjTBdKVtpt3da8qMxJUuDaLkyix0uIAcfaXLDza1kdiUglGQBkYOBqHTpSE0+/JlrSESAu17nuBQPEIadWtDCmneIJz+DKwCTkFStGN8i3W8WtcKT178RQk2qnw30m+JQ6pjwr130ok+v75WdSYr4pSptAZjBbp8E1FouISRnkoISrIHx8jIOmu9pPIfOqSq2NQK/XaJW6nSIc+r0QummzJDQW5ELqODhbJ/KVJABI+NXoGCP/wA1jXrkvNNtHSZ7zWoZYDTi3BtUd1Kz1GRJsHeexZaZTaYk+vW8lthePU9RqW+HSlJHf2KBJB7JBJx51l9xrVrrnVTflSfpC49vVS2WkQ1vLRwqEiKG1eukJOcN/WFPuwc5+MabSr2XRK9XKJWahTI0yq0Rx12mTHm8uQ1uoLbhbP6SpBKT+2sB1ByoVs0elXPIQ7mkCoLX6ABK2DTpK3G++MglpCgM/mQn7aqWN+UvNgjQ4fEd4Emp13ZpLThB2Z8D3cqBW0rrNP2JXeBjrkMVLcR2u04hHpqLSHvRCzn4WmOvH7OJH30Q9g61TF9Ot4SxCU5GhVK5DLbQjkJREqQtziP1g8uPfzxx41maTasmyeiKwnZxS1IpDESuSIpTjmXFLeLB4k9wXsZHkp/fRU6YbaTTOnSyI70l2a5U6UiqSnnEhJU7NBkPAAeEhT6gkfAAzk99M37rblspWyXFdg/vvoNk2tt8J5BA7TQM2ZgStydqbiocFj0Zbm2TFBgrA5JBVHcT2T59ylg4z8aFk6BXNxNptupFt0WTV35txQZrtMSrg5NYjNoeW0eZCSW1OqJz2AQo/A0d+i6hOUauXZTzPMlFsFdsISpvgp1EefLabeXgkcy2ygHGASD418nR9SP6bJpFvSvX+qs9NfpZQ6lIQp1E9ppTqcZ8oQkJOewUofJ1TdvkMLfLYxCCB8vnFTW7RT6GgvcqBPzf3VpuxS51b6sqRTokpuKHaTRHTzXj1ENTp7zqUj9XZtOcf+6fvpokgLbBKQkq7kDvqmmWXQ6ndFPuWVSokiv0+O7FiVFxoKfYacILiEK8gK4jP9tXmew1jn7gvNttxhAitSywGlrXOVGaVbdOjyaZ1P2E766HGalccOS1HSvK0JTTpjbhCceAYySVDt7k5x84e47SrUbqE3iqU+jrhUSoxYU6B9SoKS+thbbK5QSg548X1AZ9wIVkfdxJ9lUSp3TSrjlUuLIrtLadYhVBxoKejtugB1CFfAVxGR+2hB1R1mNZtBeuR9D7iIdvVlLrUfGXm/Qbc44PkhSAU5/fVr7P+0FfeGgRoBPUDP8AZqTeWKegcIOyVdZ/mKG20KXaB0/bcXU/EdW9Nu2XXYrfH03Ex5TspaUE578m1JP8jt21e7c1Sns/9PyqSTG9aBFtitNup9LIeLRkoWsJPkLKSoE+QrOvDcqlTtm+jyyHH1toqVp05iQYzrOUOSEQHsNqSFflStWSM9+PkZ0YdsNsIVK2AoFjqlyJEBdvpp7spQSl5SXWcLV2GAferHYgdvOvt2+hbAXzLhPUCT499ctmlpfUmcBAHWQPKl9bpJ3C2J3eYpzWZ4tGnw2VcvUK240VRCU/7yhah/vGsPKodWvhrZufbVHcrEF+5RWX46XggyYrPFKXsK9v4X1RJz8J7ZOiv0d0Z259urpD8xPN+M3bzoDAThTCHmPVIBxlQKVEDHcHHYjXp0ZNmZQrbRKbkNyrft92jqYeCQlt5FSfZfWAnIBUYwGc90pGq796m3L4aGAUQPk8wKms2heDJc3+Kf8APyJqVUpsys9YdQhsvNxmGn6PNIUfe40zGkLUAPKk8vTGfAP9iC1AQCnBGf76pFWRQnLwautVKiquRuEaciqlsGQmMV8y0F+Qkq74++r0DGsbcXBfS2n8oArUMsBkrUPWM0rVWpkql9YVpl59t2PMqtQmsNpXlbbaqQlKjxxkJ5oPfuCVjxnQ2NFq9r7nb41Kv0ldJo4q0avQGXsKUlnmphyXhBPtWiKSnPfGAQDp0nLJobt2sXOqlRDcLMNVOaqfpD10RlLC1MhXngVJCsffQG6y3GqHaNdnNR35EqoWrUKalljH47i5MRDAOSBlLj5wfgLX99W/s+/JuW0kckp7D/JqRe2QFu4Qeaj2jz1WM29iPWRsFsnNlR1Ga7HqUxKVgtrQ1OQ676ah9wH0En7t5GjV0uSYFX6cNtJEWN6ccUGK0kFHDPBAQVAfYlJUPvnOhZ1T0aTtn0+WxIYltGdblLXTGubfJC3VQwyF8c/pKOQTn/53Y+xrNjWHZdBtmE89Ih0WAxTmHXyC4tDTaUBSiABkhOTgDudCv30OWjah6RUoz7uIn/qjWbSkXCx6oCfoB4UOtotparZO7G7VxTXIrtOuKqMyaX6SiXkteikvB0eAfW5cfniP41ktn6PIgdTu6qJGWSmoSJrSUHkl1EiJSglX3BHpHI+5/bTJL7JyCdLhtI67N609+gpxSWKfT6AGmR+UqfikrWfnOIzYH86ntvLcDilH1fpAp1TKUcASOfmaZEflGu/I1FPYHv8AOpZ7jU2nqjnGgv1dMg7IVyUpWPpWJRDXEEOl2HIjhJz4GXs5/wBOjQo6AfXjJdgdJu4MxhwtvRorLiSADn8dtJBz90qI/nTFsYeRyyKA+JaVGcVZ3zt/Wrt6WjalJRDFym3o7EFMtahHEttlHplSh+nknydEXb+11WZYFuW6ZHrmjU2JA9cD/M9FpCOX88NXMBhMemxGkZ4oaQkZ89kga+oDI79+2uLdWpPATiSes12S2kHjAzEdVB3YTaar7Z1vcybVXIz6K/dEqo05UdRK0wnFKeSl0YwFh19/sPgp/sMl05UN2Du/uiJC1NOQq3UleiCFJdTLliQhzPkEJCU4/bTH+EHHb+2l82CQ451FdRYU8otRq3TWGWsDCAunMvKP3yVOH/gaZS+pxLqlnJA7iB9KWLCUKbSkYBPn9aYQD7akPjUckYGdSB8anU7XCcaXLrjpRl7J1h9D34xhzKczHUBxeckxlNoyryMKAPbTGk6XjrsS4jYN19p5TS0V+ioPED3JdqDLCx+3tdV4+QNN2hh5MGKBcCWlYmtV1Kbb1jdLYq4bTt8QkV6VGQzEcnqUllpRUEOKyPkNKdx8ZxnROpENFJp0KEhfNuMyhkKxjISkJHb+NfdxHI4GMk+NdxjOhKdUpAbOgSe2PKuwbSlRWNmB2UGOmraSqbQ21cUCruRVyJdxzpsZyKpSiqEp5RjeoD2C+B7gfOPOsj0j0N6k1C9mJJSZUGqzoLjSDlIBq1Se55+SQ4kY/wBP76ZJw4SojzpeOk512Xdu/Eh15SwzuDPgNNkDCG0NtO9u2e6pK/P2H76c6dbjbqlHcfXypbokIW2kDU0xKT313IOv3zr9nU2n66cdtLf1p0p2o2VR0x/fLlTGaW1GOAlanZsNzkVHuOPoeB5yftpkM9xpees1bjVA2w9NwoD24dCjOgAe5tx/ioZ+Pg/xp2zUUPpUKWuUhTSgau+q7aSr7y7VPW5QXIzNQeqMZRelZ4tRy4EyVJ+6/SUvjn5wO3nRoRjBP3OdcUMq/k//AHU/Gl1OqUhLZ0J76KlCUqKxs+Ff/9k="/>
          <p:cNvSpPr>
            <a:spLocks noChangeAspect="1" noChangeArrowheads="1"/>
          </p:cNvSpPr>
          <p:nvPr/>
        </p:nvSpPr>
        <p:spPr bwMode="auto">
          <a:xfrm>
            <a:off x="520700" y="252412"/>
            <a:ext cx="1790700" cy="4286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31" name="TextBox 30"/>
          <p:cNvSpPr txBox="1"/>
          <p:nvPr/>
        </p:nvSpPr>
        <p:spPr>
          <a:xfrm>
            <a:off x="2339752" y="2132856"/>
            <a:ext cx="1008112" cy="738664"/>
          </a:xfrm>
          <a:prstGeom prst="rect">
            <a:avLst/>
          </a:prstGeom>
          <a:noFill/>
        </p:spPr>
        <p:txBody>
          <a:bodyPr wrap="square" rtlCol="0">
            <a:spAutoFit/>
          </a:bodyPr>
          <a:lstStyle/>
          <a:p>
            <a:pPr algn="ctr"/>
            <a:r>
              <a:rPr lang="en-GB" sz="1400" dirty="0" smtClean="0">
                <a:latin typeface="Arial" panose="020B0604020202020204" pitchFamily="34" charset="0"/>
                <a:cs typeface="Arial" panose="020B0604020202020204" pitchFamily="34" charset="0"/>
              </a:rPr>
              <a:t>1,000mm</a:t>
            </a:r>
          </a:p>
          <a:p>
            <a:pPr algn="ctr"/>
            <a:endParaRPr lang="en-GB" sz="1400" dirty="0" smtClean="0">
              <a:latin typeface="Arial" panose="020B0604020202020204" pitchFamily="34" charset="0"/>
              <a:cs typeface="Arial" panose="020B0604020202020204" pitchFamily="34" charset="0"/>
            </a:endParaRPr>
          </a:p>
          <a:p>
            <a:pPr algn="ctr"/>
            <a:r>
              <a:rPr lang="en-GB" sz="1400" dirty="0" smtClean="0">
                <a:latin typeface="Arial" panose="020B0604020202020204" pitchFamily="34" charset="0"/>
                <a:cs typeface="Arial" panose="020B0604020202020204" pitchFamily="34" charset="0"/>
              </a:rPr>
              <a:t>Maid</a:t>
            </a:r>
            <a:endParaRPr lang="en-GB" sz="1400" dirty="0">
              <a:latin typeface="Arial" panose="020B0604020202020204" pitchFamily="34" charset="0"/>
              <a:cs typeface="Arial" panose="020B0604020202020204" pitchFamily="34" charset="0"/>
            </a:endParaRPr>
          </a:p>
        </p:txBody>
      </p:sp>
      <p:pic>
        <p:nvPicPr>
          <p:cNvPr id="32" name="Picture 2" descr="http://ts1.mm.bing.net/th?id=HN.608044954459901857&amp;w=98&amp;h=135&amp;c=7&amp;rs=1&amp;qlt=90&amp;o=4&amp;pid=1.7"/>
          <p:cNvPicPr>
            <a:picLocks noChangeAspect="1" noChangeArrowheads="1"/>
          </p:cNvPicPr>
          <p:nvPr/>
        </p:nvPicPr>
        <p:blipFill>
          <a:blip r:embed="rId5">
            <a:extLst>
              <a:ext uri="{BEBA8EAE-BF5A-486C-A8C5-ECC9F3942E4B}">
                <a14:imgProps xmlns:a14="http://schemas.microsoft.com/office/drawing/2010/main">
                  <a14:imgLayer r:embed="rId6">
                    <a14:imgEffect>
                      <a14:backgroundRemoval t="0" b="100000" l="0" r="100000">
                        <a14:foregroundMark x1="6122" y1="42222" x2="6122" y2="42222"/>
                        <a14:foregroundMark x1="39796" y1="48148" x2="39796" y2="48148"/>
                        <a14:foregroundMark x1="16327" y1="34815" x2="16327" y2="34815"/>
                        <a14:foregroundMark x1="24490" y1="35556" x2="24490" y2="35556"/>
                        <a14:foregroundMark x1="88776" y1="43704" x2="88776" y2="43704"/>
                        <a14:foregroundMark x1="96939" y1="25926" x2="96939" y2="25926"/>
                        <a14:foregroundMark x1="60204" y1="4444" x2="60204" y2="4444"/>
                        <a14:foregroundMark x1="73469" y1="12593" x2="73469" y2="12593"/>
                        <a14:foregroundMark x1="66327" y1="11852" x2="66327" y2="11852"/>
                        <a14:foregroundMark x1="65306" y1="10370" x2="77551" y2="16296"/>
                        <a14:foregroundMark x1="69388" y1="82963" x2="69388" y2="99259"/>
                        <a14:backgroundMark x1="41837" y1="38519" x2="41837" y2="38519"/>
                        <a14:backgroundMark x1="77551" y1="17037" x2="77551" y2="17037"/>
                        <a14:backgroundMark x1="78571" y1="14815" x2="78571" y2="14815"/>
                      </a14:backgroundRemoval>
                    </a14:imgEffect>
                  </a14:imgLayer>
                </a14:imgProps>
              </a:ext>
              <a:ext uri="{28A0092B-C50C-407E-A947-70E740481C1C}">
                <a14:useLocalDpi xmlns:a14="http://schemas.microsoft.com/office/drawing/2010/main" val="0"/>
              </a:ext>
            </a:extLst>
          </a:blip>
          <a:srcRect/>
          <a:stretch>
            <a:fillRect/>
          </a:stretch>
        </p:blipFill>
        <p:spPr bwMode="auto">
          <a:xfrm>
            <a:off x="1660602" y="2159619"/>
            <a:ext cx="736614" cy="1014724"/>
          </a:xfrm>
          <a:prstGeom prst="rect">
            <a:avLst/>
          </a:prstGeom>
          <a:noFill/>
          <a:extLst>
            <a:ext uri="{909E8E84-426E-40DD-AFC4-6F175D3DCCD1}">
              <a14:hiddenFill xmlns:a14="http://schemas.microsoft.com/office/drawing/2010/main">
                <a:solidFill>
                  <a:srgbClr val="FFFFFF"/>
                </a:solidFill>
              </a14:hiddenFill>
            </a:ext>
          </a:extLst>
        </p:spPr>
      </p:pic>
      <p:sp>
        <p:nvSpPr>
          <p:cNvPr id="26" name="Rectangle 25"/>
          <p:cNvSpPr/>
          <p:nvPr/>
        </p:nvSpPr>
        <p:spPr>
          <a:xfrm>
            <a:off x="1506214" y="1988840"/>
            <a:ext cx="2196244" cy="1512168"/>
          </a:xfrm>
          <a:prstGeom prst="rect">
            <a:avLst/>
          </a:prstGeom>
          <a:solidFill>
            <a:srgbClr val="BCE292"/>
          </a:solidFill>
          <a:ln w="3175">
            <a:solidFill>
              <a:schemeClr val="accent4">
                <a:lumMod val="20000"/>
                <a:lumOff val="80000"/>
              </a:schemeClr>
            </a:solidFill>
            <a:prstDash val="solid"/>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0" name="TextBox 39"/>
          <p:cNvSpPr txBox="1"/>
          <p:nvPr/>
        </p:nvSpPr>
        <p:spPr>
          <a:xfrm>
            <a:off x="5452118" y="2343815"/>
            <a:ext cx="997389" cy="646331"/>
          </a:xfrm>
          <a:prstGeom prst="rect">
            <a:avLst/>
          </a:prstGeom>
          <a:noFill/>
        </p:spPr>
        <p:txBody>
          <a:bodyPr wrap="none" rtlCol="0">
            <a:spAutoFit/>
          </a:bodyPr>
          <a:lstStyle/>
          <a:p>
            <a:r>
              <a:rPr lang="en-GB" sz="3600" dirty="0" smtClean="0">
                <a:solidFill>
                  <a:srgbClr val="0000FF"/>
                </a:solidFill>
              </a:rPr>
              <a:t>ICE</a:t>
            </a:r>
            <a:r>
              <a:rPr lang="en-GB" sz="3600" baseline="30000" dirty="0" smtClean="0">
                <a:solidFill>
                  <a:srgbClr val="0000FF"/>
                </a:solidFill>
              </a:rPr>
              <a:t>3</a:t>
            </a:r>
            <a:endParaRPr lang="en-GB" sz="3600" baseline="30000" dirty="0">
              <a:solidFill>
                <a:srgbClr val="0000FF"/>
              </a:solidFill>
            </a:endParaRPr>
          </a:p>
        </p:txBody>
      </p:sp>
      <p:sp>
        <p:nvSpPr>
          <p:cNvPr id="39" name="Rectangle 38"/>
          <p:cNvSpPr/>
          <p:nvPr/>
        </p:nvSpPr>
        <p:spPr>
          <a:xfrm>
            <a:off x="4860032" y="1988840"/>
            <a:ext cx="2196244" cy="1512168"/>
          </a:xfrm>
          <a:prstGeom prst="rect">
            <a:avLst/>
          </a:prstGeom>
          <a:solidFill>
            <a:srgbClr val="BCE292"/>
          </a:solidFill>
          <a:ln w="3175">
            <a:solidFill>
              <a:schemeClr val="accent4">
                <a:lumMod val="20000"/>
                <a:lumOff val="80000"/>
              </a:schemeClr>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6" name="TextBox 45"/>
          <p:cNvSpPr txBox="1"/>
          <p:nvPr/>
        </p:nvSpPr>
        <p:spPr>
          <a:xfrm>
            <a:off x="1000713" y="4358932"/>
            <a:ext cx="912429" cy="584775"/>
          </a:xfrm>
          <a:prstGeom prst="rect">
            <a:avLst/>
          </a:prstGeom>
          <a:noFill/>
        </p:spPr>
        <p:txBody>
          <a:bodyPr wrap="none" rtlCol="0">
            <a:spAutoFit/>
          </a:bodyPr>
          <a:lstStyle/>
          <a:p>
            <a:r>
              <a:rPr lang="en-GB" dirty="0" smtClean="0">
                <a:latin typeface="Arial" panose="020B0604020202020204" pitchFamily="34" charset="0"/>
                <a:cs typeface="Arial" panose="020B0604020202020204" pitchFamily="34" charset="0"/>
              </a:rPr>
              <a:t>O</a:t>
            </a:r>
            <a:r>
              <a:rPr lang="en-GB" sz="3200" dirty="0" smtClean="0">
                <a:latin typeface="Arial" panose="020B0604020202020204" pitchFamily="34" charset="0"/>
                <a:cs typeface="Arial" panose="020B0604020202020204" pitchFamily="34" charset="0"/>
              </a:rPr>
              <a:t>2</a:t>
            </a:r>
            <a:r>
              <a:rPr lang="en-GB" dirty="0" smtClean="0">
                <a:latin typeface="Arial" panose="020B0604020202020204" pitchFamily="34" charset="0"/>
                <a:cs typeface="Arial" panose="020B0604020202020204" pitchFamily="34" charset="0"/>
              </a:rPr>
              <a:t>NE</a:t>
            </a:r>
            <a:endParaRPr lang="en-GB" dirty="0">
              <a:latin typeface="Arial" panose="020B0604020202020204" pitchFamily="34" charset="0"/>
              <a:cs typeface="Arial" panose="020B0604020202020204" pitchFamily="34" charset="0"/>
            </a:endParaRPr>
          </a:p>
        </p:txBody>
      </p:sp>
      <p:sp>
        <p:nvSpPr>
          <p:cNvPr id="41" name="Rectangle 40"/>
          <p:cNvSpPr/>
          <p:nvPr/>
        </p:nvSpPr>
        <p:spPr>
          <a:xfrm>
            <a:off x="467544" y="3933056"/>
            <a:ext cx="2196244" cy="1512168"/>
          </a:xfrm>
          <a:prstGeom prst="rect">
            <a:avLst/>
          </a:prstGeom>
          <a:solidFill>
            <a:srgbClr val="BCE292"/>
          </a:solidFill>
          <a:ln w="3175">
            <a:solidFill>
              <a:schemeClr val="accent4">
                <a:lumMod val="20000"/>
                <a:lumOff val="80000"/>
              </a:schemeClr>
            </a:solidFill>
            <a:prstDash val="solid"/>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7" name="TextBox 46"/>
          <p:cNvSpPr txBox="1"/>
          <p:nvPr/>
        </p:nvSpPr>
        <p:spPr>
          <a:xfrm>
            <a:off x="3534898" y="4347547"/>
            <a:ext cx="1334020" cy="523220"/>
          </a:xfrm>
          <a:prstGeom prst="rect">
            <a:avLst/>
          </a:prstGeom>
          <a:noFill/>
        </p:spPr>
        <p:txBody>
          <a:bodyPr wrap="none" rtlCol="0">
            <a:spAutoFit/>
          </a:bodyPr>
          <a:lstStyle/>
          <a:p>
            <a:r>
              <a:rPr lang="en-GB" sz="2800" dirty="0" smtClean="0">
                <a:latin typeface="Arial" panose="020B0604020202020204" pitchFamily="34" charset="0"/>
                <a:cs typeface="Arial" panose="020B0604020202020204" pitchFamily="34" charset="0"/>
              </a:rPr>
              <a:t>H</a:t>
            </a:r>
            <a:r>
              <a:rPr lang="en-GB" sz="2800" baseline="-25000" dirty="0" smtClean="0">
                <a:latin typeface="Arial" panose="020B0604020202020204" pitchFamily="34" charset="0"/>
                <a:cs typeface="Arial" panose="020B0604020202020204" pitchFamily="34" charset="0"/>
              </a:rPr>
              <a:t>2</a:t>
            </a:r>
            <a:r>
              <a:rPr lang="en-GB" sz="2800" dirty="0" smtClean="0">
                <a:latin typeface="Arial" panose="020B0604020202020204" pitchFamily="34" charset="0"/>
                <a:cs typeface="Arial" panose="020B0604020202020204" pitchFamily="34" charset="0"/>
              </a:rPr>
              <a:t>OSE</a:t>
            </a:r>
            <a:endParaRPr lang="en-GB" sz="2800" dirty="0">
              <a:latin typeface="Arial" panose="020B0604020202020204" pitchFamily="34" charset="0"/>
              <a:cs typeface="Arial" panose="020B0604020202020204" pitchFamily="34" charset="0"/>
            </a:endParaRPr>
          </a:p>
        </p:txBody>
      </p:sp>
      <p:sp>
        <p:nvSpPr>
          <p:cNvPr id="44" name="Rectangle 43"/>
          <p:cNvSpPr/>
          <p:nvPr/>
        </p:nvSpPr>
        <p:spPr>
          <a:xfrm>
            <a:off x="3059832" y="3933056"/>
            <a:ext cx="2196244" cy="1512168"/>
          </a:xfrm>
          <a:prstGeom prst="rect">
            <a:avLst/>
          </a:prstGeom>
          <a:solidFill>
            <a:srgbClr val="BCE292"/>
          </a:solidFill>
          <a:ln w="3175">
            <a:solidFill>
              <a:schemeClr val="accent4">
                <a:lumMod val="20000"/>
                <a:lumOff val="80000"/>
              </a:schemeClr>
            </a:solidFill>
            <a:prstDash val="solid"/>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8" name="TextBox 47"/>
          <p:cNvSpPr txBox="1"/>
          <p:nvPr/>
        </p:nvSpPr>
        <p:spPr>
          <a:xfrm>
            <a:off x="5736913" y="4077072"/>
            <a:ext cx="684803" cy="369332"/>
          </a:xfrm>
          <a:prstGeom prst="rect">
            <a:avLst/>
          </a:prstGeom>
          <a:noFill/>
        </p:spPr>
        <p:txBody>
          <a:bodyPr wrap="none" rtlCol="0">
            <a:spAutoFit/>
          </a:bodyPr>
          <a:lstStyle/>
          <a:p>
            <a:r>
              <a:rPr lang="en-GB" dirty="0" smtClean="0">
                <a:latin typeface="Arial" panose="020B0604020202020204" pitchFamily="34" charset="0"/>
                <a:cs typeface="Arial" panose="020B0604020202020204" pitchFamily="34" charset="0"/>
              </a:rPr>
              <a:t>POD</a:t>
            </a:r>
            <a:endParaRPr lang="en-GB" dirty="0">
              <a:latin typeface="Arial" panose="020B0604020202020204" pitchFamily="34" charset="0"/>
              <a:cs typeface="Arial" panose="020B0604020202020204" pitchFamily="34" charset="0"/>
            </a:endParaRPr>
          </a:p>
        </p:txBody>
      </p:sp>
      <p:sp>
        <p:nvSpPr>
          <p:cNvPr id="49" name="TextBox 48"/>
          <p:cNvSpPr txBox="1"/>
          <p:nvPr/>
        </p:nvSpPr>
        <p:spPr>
          <a:xfrm>
            <a:off x="7128505" y="4077072"/>
            <a:ext cx="684803" cy="369332"/>
          </a:xfrm>
          <a:prstGeom prst="rect">
            <a:avLst/>
          </a:prstGeom>
          <a:noFill/>
        </p:spPr>
        <p:txBody>
          <a:bodyPr wrap="none" rtlCol="0">
            <a:spAutoFit/>
          </a:bodyPr>
          <a:lstStyle/>
          <a:p>
            <a:r>
              <a:rPr lang="en-GB" dirty="0" smtClean="0">
                <a:latin typeface="Arial" panose="020B0604020202020204" pitchFamily="34" charset="0"/>
                <a:cs typeface="Arial" panose="020B0604020202020204" pitchFamily="34" charset="0"/>
              </a:rPr>
              <a:t>POD</a:t>
            </a:r>
            <a:endParaRPr lang="en-GB" dirty="0">
              <a:latin typeface="Arial" panose="020B0604020202020204" pitchFamily="34" charset="0"/>
              <a:cs typeface="Arial" panose="020B0604020202020204" pitchFamily="34" charset="0"/>
            </a:endParaRPr>
          </a:p>
        </p:txBody>
      </p:sp>
      <p:sp>
        <p:nvSpPr>
          <p:cNvPr id="50" name="TextBox 49"/>
          <p:cNvSpPr txBox="1"/>
          <p:nvPr/>
        </p:nvSpPr>
        <p:spPr>
          <a:xfrm>
            <a:off x="6530264" y="4869160"/>
            <a:ext cx="684803" cy="369332"/>
          </a:xfrm>
          <a:prstGeom prst="rect">
            <a:avLst/>
          </a:prstGeom>
          <a:noFill/>
        </p:spPr>
        <p:txBody>
          <a:bodyPr wrap="none" rtlCol="0">
            <a:spAutoFit/>
          </a:bodyPr>
          <a:lstStyle/>
          <a:p>
            <a:r>
              <a:rPr lang="en-GB" dirty="0" smtClean="0">
                <a:latin typeface="Arial" panose="020B0604020202020204" pitchFamily="34" charset="0"/>
                <a:cs typeface="Arial" panose="020B0604020202020204" pitchFamily="34" charset="0"/>
              </a:rPr>
              <a:t>POD</a:t>
            </a:r>
            <a:endParaRPr lang="en-GB" dirty="0">
              <a:latin typeface="Arial" panose="020B0604020202020204" pitchFamily="34" charset="0"/>
              <a:cs typeface="Arial" panose="020B0604020202020204" pitchFamily="34" charset="0"/>
            </a:endParaRPr>
          </a:p>
        </p:txBody>
      </p:sp>
      <p:sp>
        <p:nvSpPr>
          <p:cNvPr id="45" name="Rectangle 44"/>
          <p:cNvSpPr/>
          <p:nvPr/>
        </p:nvSpPr>
        <p:spPr>
          <a:xfrm>
            <a:off x="5724128" y="3933056"/>
            <a:ext cx="2196244" cy="1512168"/>
          </a:xfrm>
          <a:prstGeom prst="rect">
            <a:avLst/>
          </a:prstGeom>
          <a:solidFill>
            <a:srgbClr val="BCE292"/>
          </a:solidFill>
          <a:ln w="3175">
            <a:solidFill>
              <a:schemeClr val="accent4">
                <a:lumMod val="20000"/>
                <a:lumOff val="80000"/>
              </a:schemeClr>
            </a:solidFill>
            <a:prstDash val="solid"/>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4"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498476" y="126695"/>
            <a:ext cx="576064" cy="5722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5"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979712" y="696486"/>
            <a:ext cx="288032" cy="2861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6" name="Picture 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416465" y="646170"/>
            <a:ext cx="419231" cy="4164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7" name="Picture 26"/>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9512" y="6217804"/>
            <a:ext cx="1008112" cy="550244"/>
          </a:xfrm>
          <a:prstGeom prst="rect">
            <a:avLst/>
          </a:prstGeom>
        </p:spPr>
      </p:pic>
      <p:sp>
        <p:nvSpPr>
          <p:cNvPr id="28" name="Title 1"/>
          <p:cNvSpPr>
            <a:spLocks noGrp="1"/>
          </p:cNvSpPr>
          <p:nvPr>
            <p:ph type="title"/>
          </p:nvPr>
        </p:nvSpPr>
        <p:spPr>
          <a:xfrm>
            <a:off x="457200" y="158006"/>
            <a:ext cx="8229600" cy="894730"/>
          </a:xfrm>
        </p:spPr>
        <p:txBody>
          <a:bodyPr>
            <a:normAutofit fontScale="90000"/>
          </a:bodyPr>
          <a:lstStyle/>
          <a:p>
            <a:pPr algn="ctr"/>
            <a:r>
              <a:rPr lang="en-GB" cap="small" dirty="0" smtClean="0">
                <a:solidFill>
                  <a:srgbClr val="7030A0"/>
                </a:solidFill>
                <a:latin typeface="Arial" panose="020B0604020202020204" pitchFamily="34" charset="0"/>
                <a:cs typeface="Arial" panose="020B0604020202020204" pitchFamily="34" charset="0"/>
              </a:rPr>
              <a:t>Say what you see</a:t>
            </a:r>
            <a:br>
              <a:rPr lang="en-GB" cap="small" dirty="0" smtClean="0">
                <a:solidFill>
                  <a:srgbClr val="7030A0"/>
                </a:solidFill>
                <a:latin typeface="Arial" panose="020B0604020202020204" pitchFamily="34" charset="0"/>
                <a:cs typeface="Arial" panose="020B0604020202020204" pitchFamily="34" charset="0"/>
              </a:rPr>
            </a:br>
            <a:r>
              <a:rPr lang="en-GB" cap="small" dirty="0" smtClean="0">
                <a:solidFill>
                  <a:srgbClr val="7030A0"/>
                </a:solidFill>
                <a:latin typeface="Arial" panose="020B0604020202020204" pitchFamily="34" charset="0"/>
                <a:cs typeface="Arial" panose="020B0604020202020204" pitchFamily="34" charset="0"/>
              </a:rPr>
              <a:t>Quick Fire Round</a:t>
            </a:r>
            <a:endParaRPr lang="en-GB" cap="small" dirty="0">
              <a:solidFill>
                <a:srgbClr val="7030A0"/>
              </a:solidFill>
              <a:latin typeface="Arial" panose="020B0604020202020204" pitchFamily="34" charset="0"/>
              <a:cs typeface="Arial" panose="020B0604020202020204" pitchFamily="34" charset="0"/>
            </a:endParaRPr>
          </a:p>
        </p:txBody>
      </p:sp>
      <p:pic>
        <p:nvPicPr>
          <p:cNvPr id="3074" name="Picture 2"/>
          <p:cNvPicPr>
            <a:picLocks noChangeAspect="1" noChangeArrowheads="1"/>
          </p:cNvPicPr>
          <p:nvPr/>
        </p:nvPicPr>
        <p:blipFill>
          <a:blip r:embed="rId11">
            <a:extLst>
              <a:ext uri="{BEBA8EAE-BF5A-486C-A8C5-ECC9F3942E4B}">
                <a14:imgProps xmlns:a14="http://schemas.microsoft.com/office/drawing/2010/main">
                  <a14:imgLayer r:embed="rId12">
                    <a14:imgEffect>
                      <a14:backgroundRemoval t="0" b="100000" l="0" r="100000">
                        <a14:foregroundMark x1="27381" y1="66443" x2="61905" y2="85235"/>
                        <a14:foregroundMark x1="50000" y1="65101" x2="22619" y2="88591"/>
                        <a14:foregroundMark x1="23810" y1="67114" x2="13095" y2="83893"/>
                        <a14:foregroundMark x1="21429" y1="91946" x2="70238" y2="95302"/>
                        <a14:foregroundMark x1="65476" y1="88591" x2="57143" y2="93289"/>
                        <a14:foregroundMark x1="61905" y1="95973" x2="54762" y2="93289"/>
                      </a14:backgroundRemoval>
                    </a14:imgEffect>
                  </a14:imgLayer>
                </a14:imgProps>
              </a:ext>
              <a:ext uri="{28A0092B-C50C-407E-A947-70E740481C1C}">
                <a14:useLocalDpi xmlns:a14="http://schemas.microsoft.com/office/drawing/2010/main" val="0"/>
              </a:ext>
            </a:extLst>
          </a:blip>
          <a:srcRect/>
          <a:stretch>
            <a:fillRect/>
          </a:stretch>
        </p:blipFill>
        <p:spPr bwMode="auto">
          <a:xfrm>
            <a:off x="6487828" y="314325"/>
            <a:ext cx="567421" cy="10064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09864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arn(inVertical)">
                                      <p:cBhvr>
                                        <p:cTn id="7" dur="500"/>
                                        <p:tgtEl>
                                          <p:spTgt spid="2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54"/>
                                        </p:tgtEl>
                                        <p:attrNameLst>
                                          <p:attrName>style.visibility</p:attrName>
                                        </p:attrNameLst>
                                      </p:cBhvr>
                                      <p:to>
                                        <p:strVal val="visible"/>
                                      </p:to>
                                    </p:set>
                                    <p:anim calcmode="lin" valueType="num">
                                      <p:cBhvr>
                                        <p:cTn id="11" dur="500" fill="hold"/>
                                        <p:tgtEl>
                                          <p:spTgt spid="54"/>
                                        </p:tgtEl>
                                        <p:attrNameLst>
                                          <p:attrName>ppt_w</p:attrName>
                                        </p:attrNameLst>
                                      </p:cBhvr>
                                      <p:tavLst>
                                        <p:tav tm="0">
                                          <p:val>
                                            <p:fltVal val="0"/>
                                          </p:val>
                                        </p:tav>
                                        <p:tav tm="100000">
                                          <p:val>
                                            <p:strVal val="#ppt_w"/>
                                          </p:val>
                                        </p:tav>
                                      </p:tavLst>
                                    </p:anim>
                                    <p:anim calcmode="lin" valueType="num">
                                      <p:cBhvr>
                                        <p:cTn id="12" dur="500" fill="hold"/>
                                        <p:tgtEl>
                                          <p:spTgt spid="54"/>
                                        </p:tgtEl>
                                        <p:attrNameLst>
                                          <p:attrName>ppt_h</p:attrName>
                                        </p:attrNameLst>
                                      </p:cBhvr>
                                      <p:tavLst>
                                        <p:tav tm="0">
                                          <p:val>
                                            <p:fltVal val="0"/>
                                          </p:val>
                                        </p:tav>
                                        <p:tav tm="100000">
                                          <p:val>
                                            <p:strVal val="#ppt_h"/>
                                          </p:val>
                                        </p:tav>
                                      </p:tavLst>
                                    </p:anim>
                                    <p:animEffect transition="in" filter="fade">
                                      <p:cBhvr>
                                        <p:cTn id="13" dur="500"/>
                                        <p:tgtEl>
                                          <p:spTgt spid="54"/>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56"/>
                                        </p:tgtEl>
                                        <p:attrNameLst>
                                          <p:attrName>style.visibility</p:attrName>
                                        </p:attrNameLst>
                                      </p:cBhvr>
                                      <p:to>
                                        <p:strVal val="visible"/>
                                      </p:to>
                                    </p:set>
                                    <p:anim calcmode="lin" valueType="num">
                                      <p:cBhvr>
                                        <p:cTn id="17" dur="500" fill="hold"/>
                                        <p:tgtEl>
                                          <p:spTgt spid="56"/>
                                        </p:tgtEl>
                                        <p:attrNameLst>
                                          <p:attrName>ppt_w</p:attrName>
                                        </p:attrNameLst>
                                      </p:cBhvr>
                                      <p:tavLst>
                                        <p:tav tm="0">
                                          <p:val>
                                            <p:fltVal val="0"/>
                                          </p:val>
                                        </p:tav>
                                        <p:tav tm="100000">
                                          <p:val>
                                            <p:strVal val="#ppt_w"/>
                                          </p:val>
                                        </p:tav>
                                      </p:tavLst>
                                    </p:anim>
                                    <p:anim calcmode="lin" valueType="num">
                                      <p:cBhvr>
                                        <p:cTn id="18" dur="500" fill="hold"/>
                                        <p:tgtEl>
                                          <p:spTgt spid="56"/>
                                        </p:tgtEl>
                                        <p:attrNameLst>
                                          <p:attrName>ppt_h</p:attrName>
                                        </p:attrNameLst>
                                      </p:cBhvr>
                                      <p:tavLst>
                                        <p:tav tm="0">
                                          <p:val>
                                            <p:fltVal val="0"/>
                                          </p:val>
                                        </p:tav>
                                        <p:tav tm="100000">
                                          <p:val>
                                            <p:strVal val="#ppt_h"/>
                                          </p:val>
                                        </p:tav>
                                      </p:tavLst>
                                    </p:anim>
                                    <p:animEffect transition="in" filter="fade">
                                      <p:cBhvr>
                                        <p:cTn id="19" dur="500"/>
                                        <p:tgtEl>
                                          <p:spTgt spid="56"/>
                                        </p:tgtEl>
                                      </p:cBhvr>
                                    </p:animEffect>
                                  </p:childTnLst>
                                </p:cTn>
                              </p:par>
                            </p:childTnLst>
                          </p:cTn>
                        </p:par>
                        <p:par>
                          <p:cTn id="20" fill="hold">
                            <p:stCondLst>
                              <p:cond delay="1500"/>
                            </p:stCondLst>
                            <p:childTnLst>
                              <p:par>
                                <p:cTn id="21" presetID="53" presetClass="entr" presetSubtype="16" fill="hold" nodeType="afterEffect">
                                  <p:stCondLst>
                                    <p:cond delay="0"/>
                                  </p:stCondLst>
                                  <p:childTnLst>
                                    <p:set>
                                      <p:cBhvr>
                                        <p:cTn id="22" dur="1" fill="hold">
                                          <p:stCondLst>
                                            <p:cond delay="0"/>
                                          </p:stCondLst>
                                        </p:cTn>
                                        <p:tgtEl>
                                          <p:spTgt spid="55"/>
                                        </p:tgtEl>
                                        <p:attrNameLst>
                                          <p:attrName>style.visibility</p:attrName>
                                        </p:attrNameLst>
                                      </p:cBhvr>
                                      <p:to>
                                        <p:strVal val="visible"/>
                                      </p:to>
                                    </p:set>
                                    <p:anim calcmode="lin" valueType="num">
                                      <p:cBhvr>
                                        <p:cTn id="23" dur="500" fill="hold"/>
                                        <p:tgtEl>
                                          <p:spTgt spid="55"/>
                                        </p:tgtEl>
                                        <p:attrNameLst>
                                          <p:attrName>ppt_w</p:attrName>
                                        </p:attrNameLst>
                                      </p:cBhvr>
                                      <p:tavLst>
                                        <p:tav tm="0">
                                          <p:val>
                                            <p:fltVal val="0"/>
                                          </p:val>
                                        </p:tav>
                                        <p:tav tm="100000">
                                          <p:val>
                                            <p:strVal val="#ppt_w"/>
                                          </p:val>
                                        </p:tav>
                                      </p:tavLst>
                                    </p:anim>
                                    <p:anim calcmode="lin" valueType="num">
                                      <p:cBhvr>
                                        <p:cTn id="24" dur="500" fill="hold"/>
                                        <p:tgtEl>
                                          <p:spTgt spid="55"/>
                                        </p:tgtEl>
                                        <p:attrNameLst>
                                          <p:attrName>ppt_h</p:attrName>
                                        </p:attrNameLst>
                                      </p:cBhvr>
                                      <p:tavLst>
                                        <p:tav tm="0">
                                          <p:val>
                                            <p:fltVal val="0"/>
                                          </p:val>
                                        </p:tav>
                                        <p:tav tm="100000">
                                          <p:val>
                                            <p:strVal val="#ppt_h"/>
                                          </p:val>
                                        </p:tav>
                                      </p:tavLst>
                                    </p:anim>
                                    <p:animEffect transition="in" filter="fade">
                                      <p:cBhvr>
                                        <p:cTn id="25" dur="500"/>
                                        <p:tgtEl>
                                          <p:spTgt spid="55"/>
                                        </p:tgtEl>
                                      </p:cBhvr>
                                    </p:animEffect>
                                  </p:childTnLst>
                                </p:cTn>
                              </p:par>
                            </p:childTnLst>
                          </p:cTn>
                        </p:par>
                        <p:par>
                          <p:cTn id="26" fill="hold">
                            <p:stCondLst>
                              <p:cond delay="2000"/>
                            </p:stCondLst>
                            <p:childTnLst>
                              <p:par>
                                <p:cTn id="27" presetID="2" presetClass="entr" presetSubtype="3" fill="hold" nodeType="afterEffect">
                                  <p:stCondLst>
                                    <p:cond delay="0"/>
                                  </p:stCondLst>
                                  <p:childTnLst>
                                    <p:set>
                                      <p:cBhvr>
                                        <p:cTn id="28" dur="1" fill="hold">
                                          <p:stCondLst>
                                            <p:cond delay="0"/>
                                          </p:stCondLst>
                                        </p:cTn>
                                        <p:tgtEl>
                                          <p:spTgt spid="3074"/>
                                        </p:tgtEl>
                                        <p:attrNameLst>
                                          <p:attrName>style.visibility</p:attrName>
                                        </p:attrNameLst>
                                      </p:cBhvr>
                                      <p:to>
                                        <p:strVal val="visible"/>
                                      </p:to>
                                    </p:set>
                                    <p:anim calcmode="lin" valueType="num">
                                      <p:cBhvr additive="base">
                                        <p:cTn id="29" dur="500" fill="hold"/>
                                        <p:tgtEl>
                                          <p:spTgt spid="3074"/>
                                        </p:tgtEl>
                                        <p:attrNameLst>
                                          <p:attrName>ppt_x</p:attrName>
                                        </p:attrNameLst>
                                      </p:cBhvr>
                                      <p:tavLst>
                                        <p:tav tm="0">
                                          <p:val>
                                            <p:strVal val="1+#ppt_w/2"/>
                                          </p:val>
                                        </p:tav>
                                        <p:tav tm="100000">
                                          <p:val>
                                            <p:strVal val="#ppt_x"/>
                                          </p:val>
                                        </p:tav>
                                      </p:tavLst>
                                    </p:anim>
                                    <p:anim calcmode="lin" valueType="num">
                                      <p:cBhvr additive="base">
                                        <p:cTn id="30" dur="500" fill="hold"/>
                                        <p:tgtEl>
                                          <p:spTgt spid="307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31" restart="whenNotActive" fill="hold" evtFilter="cancelBubble" nodeType="interactiveSeq">
                <p:stCondLst>
                  <p:cond evt="onClick" delay="0">
                    <p:tgtEl>
                      <p:spTgt spid="26"/>
                    </p:tgtEl>
                  </p:cond>
                </p:stCondLst>
                <p:endSync evt="end" delay="0">
                  <p:rtn val="all"/>
                </p:endSync>
                <p:childTnLst>
                  <p:par>
                    <p:cTn id="32" fill="hold">
                      <p:stCondLst>
                        <p:cond delay="0"/>
                      </p:stCondLst>
                      <p:childTnLst>
                        <p:par>
                          <p:cTn id="33" fill="hold">
                            <p:stCondLst>
                              <p:cond delay="0"/>
                            </p:stCondLst>
                            <p:childTnLst>
                              <p:par>
                                <p:cTn id="34" presetID="14" presetClass="exit" presetSubtype="10" fill="hold" grpId="0" nodeType="clickEffect">
                                  <p:stCondLst>
                                    <p:cond delay="0"/>
                                  </p:stCondLst>
                                  <p:childTnLst>
                                    <p:animEffect transition="out" filter="randombar(horizontal)">
                                      <p:cBhvr>
                                        <p:cTn id="35" dur="500"/>
                                        <p:tgtEl>
                                          <p:spTgt spid="26"/>
                                        </p:tgtEl>
                                      </p:cBhvr>
                                    </p:animEffect>
                                    <p:set>
                                      <p:cBhvr>
                                        <p:cTn id="36" dur="1" fill="hold">
                                          <p:stCondLst>
                                            <p:cond delay="499"/>
                                          </p:stCondLst>
                                        </p:cTn>
                                        <p:tgtEl>
                                          <p:spTgt spid="26"/>
                                        </p:tgtEl>
                                        <p:attrNameLst>
                                          <p:attrName>style.visibility</p:attrName>
                                        </p:attrNameLst>
                                      </p:cBhvr>
                                      <p:to>
                                        <p:strVal val="hidden"/>
                                      </p:to>
                                    </p:set>
                                  </p:childTnLst>
                                </p:cTn>
                              </p:par>
                            </p:childTnLst>
                          </p:cTn>
                        </p:par>
                      </p:childTnLst>
                    </p:cTn>
                  </p:par>
                </p:childTnLst>
              </p:cTn>
              <p:nextCondLst>
                <p:cond evt="onClick" delay="0">
                  <p:tgtEl>
                    <p:spTgt spid="26"/>
                  </p:tgtEl>
                </p:cond>
              </p:nextCondLst>
            </p:seq>
            <p:seq concurrent="1" nextAc="seek">
              <p:cTn id="37" restart="whenNotActive" fill="hold" evtFilter="cancelBubble" nodeType="interactiveSeq">
                <p:stCondLst>
                  <p:cond evt="onClick" delay="0">
                    <p:tgtEl>
                      <p:spTgt spid="41"/>
                    </p:tgtEl>
                  </p:cond>
                </p:stCondLst>
                <p:endSync evt="end" delay="0">
                  <p:rtn val="all"/>
                </p:endSync>
                <p:childTnLst>
                  <p:par>
                    <p:cTn id="38" fill="hold">
                      <p:stCondLst>
                        <p:cond delay="0"/>
                      </p:stCondLst>
                      <p:childTnLst>
                        <p:par>
                          <p:cTn id="39" fill="hold">
                            <p:stCondLst>
                              <p:cond delay="0"/>
                            </p:stCondLst>
                            <p:childTnLst>
                              <p:par>
                                <p:cTn id="40" presetID="14" presetClass="exit" presetSubtype="10" fill="hold" grpId="0" nodeType="clickEffect">
                                  <p:stCondLst>
                                    <p:cond delay="0"/>
                                  </p:stCondLst>
                                  <p:childTnLst>
                                    <p:animEffect transition="out" filter="randombar(horizontal)">
                                      <p:cBhvr>
                                        <p:cTn id="41" dur="500"/>
                                        <p:tgtEl>
                                          <p:spTgt spid="41"/>
                                        </p:tgtEl>
                                      </p:cBhvr>
                                    </p:animEffect>
                                    <p:set>
                                      <p:cBhvr>
                                        <p:cTn id="42" dur="1" fill="hold">
                                          <p:stCondLst>
                                            <p:cond delay="499"/>
                                          </p:stCondLst>
                                        </p:cTn>
                                        <p:tgtEl>
                                          <p:spTgt spid="41"/>
                                        </p:tgtEl>
                                        <p:attrNameLst>
                                          <p:attrName>style.visibility</p:attrName>
                                        </p:attrNameLst>
                                      </p:cBhvr>
                                      <p:to>
                                        <p:strVal val="hidden"/>
                                      </p:to>
                                    </p:set>
                                  </p:childTnLst>
                                </p:cTn>
                              </p:par>
                            </p:childTnLst>
                          </p:cTn>
                        </p:par>
                      </p:childTnLst>
                    </p:cTn>
                  </p:par>
                </p:childTnLst>
              </p:cTn>
              <p:nextCondLst>
                <p:cond evt="onClick" delay="0">
                  <p:tgtEl>
                    <p:spTgt spid="41"/>
                  </p:tgtEl>
                </p:cond>
              </p:nextCondLst>
            </p:seq>
            <p:seq concurrent="1" nextAc="seek">
              <p:cTn id="43" restart="whenNotActive" fill="hold" evtFilter="cancelBubble" nodeType="interactiveSeq">
                <p:stCondLst>
                  <p:cond evt="onClick" delay="0">
                    <p:tgtEl>
                      <p:spTgt spid="44"/>
                    </p:tgtEl>
                  </p:cond>
                </p:stCondLst>
                <p:endSync evt="end" delay="0">
                  <p:rtn val="all"/>
                </p:endSync>
                <p:childTnLst>
                  <p:par>
                    <p:cTn id="44" fill="hold">
                      <p:stCondLst>
                        <p:cond delay="0"/>
                      </p:stCondLst>
                      <p:childTnLst>
                        <p:par>
                          <p:cTn id="45" fill="hold">
                            <p:stCondLst>
                              <p:cond delay="0"/>
                            </p:stCondLst>
                            <p:childTnLst>
                              <p:par>
                                <p:cTn id="46" presetID="14" presetClass="exit" presetSubtype="10" fill="hold" grpId="0" nodeType="clickEffect">
                                  <p:stCondLst>
                                    <p:cond delay="0"/>
                                  </p:stCondLst>
                                  <p:childTnLst>
                                    <p:animEffect transition="out" filter="randombar(horizontal)">
                                      <p:cBhvr>
                                        <p:cTn id="47" dur="500"/>
                                        <p:tgtEl>
                                          <p:spTgt spid="44"/>
                                        </p:tgtEl>
                                      </p:cBhvr>
                                    </p:animEffect>
                                    <p:set>
                                      <p:cBhvr>
                                        <p:cTn id="48" dur="1" fill="hold">
                                          <p:stCondLst>
                                            <p:cond delay="499"/>
                                          </p:stCondLst>
                                        </p:cTn>
                                        <p:tgtEl>
                                          <p:spTgt spid="44"/>
                                        </p:tgtEl>
                                        <p:attrNameLst>
                                          <p:attrName>style.visibility</p:attrName>
                                        </p:attrNameLst>
                                      </p:cBhvr>
                                      <p:to>
                                        <p:strVal val="hidden"/>
                                      </p:to>
                                    </p:set>
                                  </p:childTnLst>
                                </p:cTn>
                              </p:par>
                            </p:childTnLst>
                          </p:cTn>
                        </p:par>
                      </p:childTnLst>
                    </p:cTn>
                  </p:par>
                </p:childTnLst>
              </p:cTn>
              <p:nextCondLst>
                <p:cond evt="onClick" delay="0">
                  <p:tgtEl>
                    <p:spTgt spid="44"/>
                  </p:tgtEl>
                </p:cond>
              </p:nextCondLst>
            </p:seq>
            <p:seq concurrent="1" nextAc="seek">
              <p:cTn id="49" restart="whenNotActive" fill="hold" evtFilter="cancelBubble" nodeType="interactiveSeq">
                <p:stCondLst>
                  <p:cond evt="onClick" delay="0">
                    <p:tgtEl>
                      <p:spTgt spid="45"/>
                    </p:tgtEl>
                  </p:cond>
                </p:stCondLst>
                <p:endSync evt="end" delay="0">
                  <p:rtn val="all"/>
                </p:endSync>
                <p:childTnLst>
                  <p:par>
                    <p:cTn id="50" fill="hold">
                      <p:stCondLst>
                        <p:cond delay="0"/>
                      </p:stCondLst>
                      <p:childTnLst>
                        <p:par>
                          <p:cTn id="51" fill="hold">
                            <p:stCondLst>
                              <p:cond delay="0"/>
                            </p:stCondLst>
                            <p:childTnLst>
                              <p:par>
                                <p:cTn id="52" presetID="14" presetClass="exit" presetSubtype="10" fill="hold" grpId="0" nodeType="clickEffect">
                                  <p:stCondLst>
                                    <p:cond delay="0"/>
                                  </p:stCondLst>
                                  <p:childTnLst>
                                    <p:animEffect transition="out" filter="randombar(horizontal)">
                                      <p:cBhvr>
                                        <p:cTn id="53" dur="500"/>
                                        <p:tgtEl>
                                          <p:spTgt spid="45"/>
                                        </p:tgtEl>
                                      </p:cBhvr>
                                    </p:animEffect>
                                    <p:set>
                                      <p:cBhvr>
                                        <p:cTn id="54" dur="1" fill="hold">
                                          <p:stCondLst>
                                            <p:cond delay="499"/>
                                          </p:stCondLst>
                                        </p:cTn>
                                        <p:tgtEl>
                                          <p:spTgt spid="45"/>
                                        </p:tgtEl>
                                        <p:attrNameLst>
                                          <p:attrName>style.visibility</p:attrName>
                                        </p:attrNameLst>
                                      </p:cBhvr>
                                      <p:to>
                                        <p:strVal val="hidden"/>
                                      </p:to>
                                    </p:set>
                                  </p:childTnLst>
                                </p:cTn>
                              </p:par>
                            </p:childTnLst>
                          </p:cTn>
                        </p:par>
                      </p:childTnLst>
                    </p:cTn>
                  </p:par>
                </p:childTnLst>
              </p:cTn>
              <p:nextCondLst>
                <p:cond evt="onClick" delay="0">
                  <p:tgtEl>
                    <p:spTgt spid="45"/>
                  </p:tgtEl>
                </p:cond>
              </p:nextCondLst>
            </p:seq>
            <p:seq concurrent="1" nextAc="seek">
              <p:cTn id="55" restart="whenNotActive" fill="hold" evtFilter="cancelBubble" nodeType="interactiveSeq">
                <p:stCondLst>
                  <p:cond evt="onClick" delay="0">
                    <p:tgtEl>
                      <p:spTgt spid="39"/>
                    </p:tgtEl>
                  </p:cond>
                </p:stCondLst>
                <p:endSync evt="end" delay="0">
                  <p:rtn val="all"/>
                </p:endSync>
                <p:childTnLst>
                  <p:par>
                    <p:cTn id="56" fill="hold">
                      <p:stCondLst>
                        <p:cond delay="0"/>
                      </p:stCondLst>
                      <p:childTnLst>
                        <p:par>
                          <p:cTn id="57" fill="hold">
                            <p:stCondLst>
                              <p:cond delay="0"/>
                            </p:stCondLst>
                            <p:childTnLst>
                              <p:par>
                                <p:cTn id="58" presetID="14" presetClass="exit" presetSubtype="10" fill="hold" grpId="0" nodeType="clickEffect">
                                  <p:stCondLst>
                                    <p:cond delay="0"/>
                                  </p:stCondLst>
                                  <p:childTnLst>
                                    <p:animEffect transition="out" filter="randombar(horizontal)">
                                      <p:cBhvr>
                                        <p:cTn id="59" dur="500"/>
                                        <p:tgtEl>
                                          <p:spTgt spid="39"/>
                                        </p:tgtEl>
                                      </p:cBhvr>
                                    </p:animEffect>
                                    <p:set>
                                      <p:cBhvr>
                                        <p:cTn id="60" dur="1" fill="hold">
                                          <p:stCondLst>
                                            <p:cond delay="499"/>
                                          </p:stCondLst>
                                        </p:cTn>
                                        <p:tgtEl>
                                          <p:spTgt spid="39"/>
                                        </p:tgtEl>
                                        <p:attrNameLst>
                                          <p:attrName>style.visibility</p:attrName>
                                        </p:attrNameLst>
                                      </p:cBhvr>
                                      <p:to>
                                        <p:strVal val="hidden"/>
                                      </p:to>
                                    </p:set>
                                  </p:childTnLst>
                                </p:cTn>
                              </p:par>
                            </p:childTnLst>
                          </p:cTn>
                        </p:par>
                      </p:childTnLst>
                    </p:cTn>
                  </p:par>
                </p:childTnLst>
              </p:cTn>
              <p:nextCondLst>
                <p:cond evt="onClick" delay="0">
                  <p:tgtEl>
                    <p:spTgt spid="39"/>
                  </p:tgtEl>
                </p:cond>
              </p:nextCondLst>
            </p:seq>
          </p:childTnLst>
        </p:cTn>
      </p:par>
    </p:tnLst>
    <p:bldLst>
      <p:bldP spid="26" grpId="0" animBg="1"/>
      <p:bldP spid="39" grpId="0" animBg="1"/>
      <p:bldP spid="41" grpId="0" animBg="1"/>
      <p:bldP spid="44" grpId="0" animBg="1"/>
      <p:bldP spid="45" grpId="0" animBg="1"/>
      <p:bldP spid="2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1640" y="2492897"/>
            <a:ext cx="6552728" cy="3168352"/>
          </a:xfrm>
        </p:spPr>
        <p:txBody>
          <a:bodyPr>
            <a:normAutofit/>
          </a:bodyPr>
          <a:lstStyle/>
          <a:p>
            <a:pPr marL="0" indent="0" algn="ctr">
              <a:buNone/>
            </a:pPr>
            <a:endParaRPr lang="en-US" sz="6600" b="1" dirty="0" smtClean="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lgn="ctr">
              <a:buNone/>
            </a:pPr>
            <a:endParaRPr lang="en-US" sz="6600" b="1" dirty="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lgn="ctr">
              <a:buNone/>
            </a:pPr>
            <a:endParaRPr lang="en-US" sz="6600" b="1" dirty="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buNone/>
            </a:pPr>
            <a:endParaRPr lang="en-GB" dirty="0"/>
          </a:p>
        </p:txBody>
      </p:sp>
      <p:grpSp>
        <p:nvGrpSpPr>
          <p:cNvPr id="5" name="Group 4"/>
          <p:cNvGrpSpPr/>
          <p:nvPr/>
        </p:nvGrpSpPr>
        <p:grpSpPr>
          <a:xfrm>
            <a:off x="827584" y="980729"/>
            <a:ext cx="6552728" cy="4825631"/>
            <a:chOff x="827584" y="980729"/>
            <a:chExt cx="6552728" cy="4825631"/>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07704" y="980729"/>
              <a:ext cx="4392488" cy="3791164"/>
            </a:xfrm>
            <a:prstGeom prst="rect">
              <a:avLst/>
            </a:prstGeom>
          </p:spPr>
        </p:pic>
        <p:sp>
          <p:nvSpPr>
            <p:cNvPr id="10" name="Content Placeholder 2"/>
            <p:cNvSpPr txBox="1">
              <a:spLocks/>
            </p:cNvSpPr>
            <p:nvPr/>
          </p:nvSpPr>
          <p:spPr>
            <a:xfrm>
              <a:off x="827584" y="2638008"/>
              <a:ext cx="6552728" cy="3168352"/>
            </a:xfrm>
            <a:prstGeom prst="rect">
              <a:avLst/>
            </a:prstGeom>
          </p:spPr>
          <p:txBody>
            <a:bodyPr vert="horz">
              <a:normAutofit lnSpcReduction="10000"/>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Clr>
                  <a:srgbClr val="422683"/>
                </a:buClr>
                <a:buFont typeface="Wingdings 2"/>
                <a:buNone/>
              </a:pPr>
              <a:endParaRPr lang="en-US" sz="2000" dirty="0" smtClean="0">
                <a:ln w="11430"/>
                <a:solidFill>
                  <a:prstClr val="black"/>
                </a:solidFill>
                <a:latin typeface="Arial" panose="020B0604020202020204" pitchFamily="34" charset="0"/>
                <a:cs typeface="Arial" panose="020B0604020202020204" pitchFamily="34" charset="0"/>
              </a:endParaRPr>
            </a:p>
            <a:p>
              <a:pPr marL="0" indent="0" algn="ctr">
                <a:buClr>
                  <a:srgbClr val="422683"/>
                </a:buClr>
                <a:buFont typeface="Wingdings 2"/>
                <a:buNone/>
              </a:pPr>
              <a:endParaRPr lang="en-US" sz="2000" dirty="0">
                <a:ln w="11430"/>
                <a:solidFill>
                  <a:prstClr val="black"/>
                </a:solidFill>
                <a:latin typeface="Arial" panose="020B0604020202020204" pitchFamily="34" charset="0"/>
                <a:cs typeface="Arial" panose="020B0604020202020204" pitchFamily="34" charset="0"/>
              </a:endParaRPr>
            </a:p>
            <a:p>
              <a:pPr marL="0" indent="0" algn="ctr">
                <a:buClr>
                  <a:srgbClr val="422683"/>
                </a:buClr>
                <a:buFont typeface="Wingdings 2"/>
                <a:buNone/>
              </a:pPr>
              <a:endParaRPr lang="en-US" sz="2000" dirty="0" smtClean="0">
                <a:ln w="11430"/>
                <a:solidFill>
                  <a:prstClr val="black"/>
                </a:solidFill>
                <a:latin typeface="Arial" panose="020B0604020202020204" pitchFamily="34" charset="0"/>
                <a:cs typeface="Arial" panose="020B0604020202020204" pitchFamily="34" charset="0"/>
              </a:endParaRPr>
            </a:p>
            <a:p>
              <a:pPr marL="0" indent="0" algn="ctr">
                <a:buClr>
                  <a:srgbClr val="422683"/>
                </a:buClr>
                <a:buFont typeface="Wingdings 2"/>
                <a:buNone/>
              </a:pPr>
              <a:endParaRPr lang="en-US" sz="2000" dirty="0">
                <a:ln w="11430"/>
                <a:solidFill>
                  <a:prstClr val="black"/>
                </a:solidFill>
                <a:latin typeface="Arial" panose="020B0604020202020204" pitchFamily="34" charset="0"/>
                <a:cs typeface="Arial" panose="020B0604020202020204" pitchFamily="34" charset="0"/>
              </a:endParaRPr>
            </a:p>
            <a:p>
              <a:pPr marL="0" indent="0" algn="ctr">
                <a:buClr>
                  <a:srgbClr val="422683"/>
                </a:buClr>
                <a:buFont typeface="Wingdings 2"/>
                <a:buNone/>
              </a:pPr>
              <a:r>
                <a:rPr lang="en-US" sz="2000" dirty="0" smtClean="0">
                  <a:ln w="11430"/>
                  <a:solidFill>
                    <a:prstClr val="black"/>
                  </a:solidFill>
                  <a:latin typeface="Arial" panose="020B0604020202020204" pitchFamily="34" charset="0"/>
                  <a:cs typeface="Arial" panose="020B0604020202020204" pitchFamily="34" charset="0"/>
                </a:rPr>
                <a:t/>
              </a:r>
              <a:br>
                <a:rPr lang="en-US" sz="2000" dirty="0" smtClean="0">
                  <a:ln w="11430"/>
                  <a:solidFill>
                    <a:prstClr val="black"/>
                  </a:solidFill>
                  <a:latin typeface="Arial" panose="020B0604020202020204" pitchFamily="34" charset="0"/>
                  <a:cs typeface="Arial" panose="020B0604020202020204" pitchFamily="34" charset="0"/>
                </a:rPr>
              </a:br>
              <a:r>
                <a:rPr lang="en-US" sz="2000" dirty="0" smtClean="0">
                  <a:ln w="11430"/>
                  <a:solidFill>
                    <a:prstClr val="black"/>
                  </a:solidFill>
                  <a:latin typeface="Arial" panose="020B0604020202020204" pitchFamily="34" charset="0"/>
                  <a:cs typeface="Arial" panose="020B0604020202020204" pitchFamily="34" charset="0"/>
                </a:rPr>
                <a:t/>
              </a:r>
              <a:br>
                <a:rPr lang="en-US" sz="2000" dirty="0" smtClean="0">
                  <a:ln w="11430"/>
                  <a:solidFill>
                    <a:prstClr val="black"/>
                  </a:solidFill>
                  <a:latin typeface="Arial" panose="020B0604020202020204" pitchFamily="34" charset="0"/>
                  <a:cs typeface="Arial" panose="020B0604020202020204" pitchFamily="34" charset="0"/>
                </a:rPr>
              </a:br>
              <a:endParaRPr lang="en-US" sz="2000" dirty="0" smtClean="0">
                <a:ln w="11430"/>
                <a:solidFill>
                  <a:prstClr val="black"/>
                </a:solidFill>
                <a:latin typeface="Arial" panose="020B0604020202020204" pitchFamily="34" charset="0"/>
                <a:cs typeface="Arial" panose="020B0604020202020204" pitchFamily="34" charset="0"/>
              </a:endParaRPr>
            </a:p>
            <a:p>
              <a:pPr marL="0" indent="0" algn="ctr">
                <a:buClr>
                  <a:srgbClr val="422683"/>
                </a:buClr>
                <a:buFont typeface="Wingdings 2"/>
                <a:buNone/>
              </a:pPr>
              <a:endParaRPr lang="en-US" sz="2000" dirty="0">
                <a:ln w="11430"/>
                <a:solidFill>
                  <a:prstClr val="black"/>
                </a:solidFill>
                <a:latin typeface="Arial" panose="020B0604020202020204" pitchFamily="34" charset="0"/>
                <a:cs typeface="Arial" panose="020B0604020202020204" pitchFamily="34" charset="0"/>
              </a:endParaRPr>
            </a:p>
            <a:p>
              <a:pPr marL="0" indent="0" algn="ctr">
                <a:buClr>
                  <a:srgbClr val="422683"/>
                </a:buClr>
                <a:buFont typeface="Wingdings 2"/>
                <a:buNone/>
              </a:pPr>
              <a:r>
                <a:rPr lang="en-US" sz="1400" dirty="0" smtClean="0">
                  <a:ln w="11430"/>
                  <a:solidFill>
                    <a:prstClr val="black"/>
                  </a:solidFill>
                  <a:latin typeface="Arial" panose="020B0604020202020204" pitchFamily="34" charset="0"/>
                  <a:cs typeface="Arial" panose="020B0604020202020204" pitchFamily="34" charset="0"/>
                </a:rPr>
                <a:t>For further information please contact The STEM Alliance </a:t>
              </a:r>
              <a:r>
                <a:rPr lang="en-US" sz="1400" dirty="0" smtClean="0">
                  <a:ln w="11430"/>
                  <a:solidFill>
                    <a:srgbClr val="0000FF"/>
                  </a:solidFill>
                  <a:latin typeface="Arial" panose="020B0604020202020204" pitchFamily="34" charset="0"/>
                  <a:cs typeface="Arial" panose="020B0604020202020204" pitchFamily="34" charset="0"/>
                </a:rPr>
                <a:t>enquiries@STEMalliance.uk </a:t>
              </a:r>
              <a:r>
                <a:rPr lang="en-US" sz="1400" dirty="0" smtClean="0">
                  <a:ln w="11430"/>
                  <a:solidFill>
                    <a:prstClr val="black"/>
                  </a:solidFill>
                  <a:latin typeface="Arial" panose="020B0604020202020204" pitchFamily="34" charset="0"/>
                  <a:cs typeface="Arial" panose="020B0604020202020204" pitchFamily="34" charset="0"/>
                </a:rPr>
                <a:t>or visit </a:t>
              </a:r>
              <a:r>
                <a:rPr lang="en-US" sz="1400" dirty="0" smtClean="0">
                  <a:ln w="11430"/>
                  <a:solidFill>
                    <a:srgbClr val="0000FF"/>
                  </a:solidFill>
                  <a:latin typeface="Arial" panose="020B0604020202020204" pitchFamily="34" charset="0"/>
                  <a:cs typeface="Arial" panose="020B0604020202020204" pitchFamily="34" charset="0"/>
                </a:rPr>
                <a:t>www.STEMalliance.uk</a:t>
              </a:r>
              <a:r>
                <a:rPr lang="en-US" sz="1400" dirty="0" smtClean="0">
                  <a:ln w="11430"/>
                  <a:solidFill>
                    <a:prstClr val="black"/>
                  </a:solidFill>
                  <a:latin typeface="Arial" panose="020B0604020202020204" pitchFamily="34" charset="0"/>
                  <a:cs typeface="Arial" panose="020B0604020202020204" pitchFamily="34" charset="0"/>
                </a:rPr>
                <a:t> </a:t>
              </a:r>
              <a:endParaRPr lang="en-US" sz="2000" dirty="0" smtClean="0">
                <a:ln w="11430"/>
                <a:solidFill>
                  <a:prstClr val="black"/>
                </a:solidFill>
                <a:latin typeface="Arial" panose="020B0604020202020204" pitchFamily="34" charset="0"/>
                <a:cs typeface="Arial" panose="020B0604020202020204" pitchFamily="34" charset="0"/>
              </a:endParaRPr>
            </a:p>
            <a:p>
              <a:pPr marL="0" indent="0">
                <a:buClr>
                  <a:srgbClr val="422683"/>
                </a:buClr>
                <a:buFont typeface="Wingdings 2"/>
                <a:buNone/>
              </a:pPr>
              <a:endParaRPr lang="en-GB" dirty="0">
                <a:solidFill>
                  <a:prstClr val="black"/>
                </a:solidFill>
              </a:endParaRPr>
            </a:p>
          </p:txBody>
        </p:sp>
      </p:grpSp>
      <p:pic>
        <p:nvPicPr>
          <p:cNvPr id="11" name="Picture 10"/>
          <p:cNvPicPr/>
          <p:nvPr/>
        </p:nvPicPr>
        <p:blipFill>
          <a:blip r:embed="rId3" cstate="print">
            <a:extLst>
              <a:ext uri="{28A0092B-C50C-407E-A947-70E740481C1C}">
                <a14:useLocalDpi xmlns:a14="http://schemas.microsoft.com/office/drawing/2010/main" val="0"/>
              </a:ext>
            </a:extLst>
          </a:blip>
          <a:stretch>
            <a:fillRect/>
          </a:stretch>
        </p:blipFill>
        <p:spPr>
          <a:xfrm>
            <a:off x="7164288" y="260648"/>
            <a:ext cx="1381760" cy="4953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6217804"/>
            <a:ext cx="1008112" cy="550244"/>
          </a:xfrm>
          <a:prstGeom prst="rect">
            <a:avLst/>
          </a:prstGeom>
        </p:spPr>
      </p:pic>
    </p:spTree>
    <p:extLst>
      <p:ext uri="{BB962C8B-B14F-4D97-AF65-F5344CB8AC3E}">
        <p14:creationId xmlns:p14="http://schemas.microsoft.com/office/powerpoint/2010/main" val="1645468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1">
      <a:dk1>
        <a:sysClr val="windowText" lastClr="000000"/>
      </a:dk1>
      <a:lt1>
        <a:sysClr val="window" lastClr="FFFFFF"/>
      </a:lt1>
      <a:dk2>
        <a:srgbClr val="422683"/>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820</TotalTime>
  <Words>319</Words>
  <Application>Microsoft Office PowerPoint</Application>
  <PresentationFormat>On-screen Show (4:3)</PresentationFormat>
  <Paragraphs>79</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Opulent</vt:lpstr>
      <vt:lpstr>PowerPoint Presentation</vt:lpstr>
      <vt:lpstr>PowerPoint Presentation</vt:lpstr>
      <vt:lpstr>Say what you see Engineering</vt:lpstr>
      <vt:lpstr>Say what you see Quick Fire Round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Objectives of Session</dc:title>
  <dc:creator>Jayne Olsen</dc:creator>
  <cp:lastModifiedBy>Megan Henderson</cp:lastModifiedBy>
  <cp:revision>83</cp:revision>
  <dcterms:created xsi:type="dcterms:W3CDTF">2015-01-26T16:10:38Z</dcterms:created>
  <dcterms:modified xsi:type="dcterms:W3CDTF">2015-11-09T14:05:47Z</dcterms:modified>
</cp:coreProperties>
</file>