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9" r:id="rId2"/>
    <p:sldId id="270" r:id="rId3"/>
    <p:sldId id="295" r:id="rId4"/>
    <p:sldId id="296" r:id="rId5"/>
    <p:sldId id="293" r:id="rId6"/>
    <p:sldId id="294" r:id="rId7"/>
    <p:sldId id="271" r:id="rId8"/>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683"/>
    <a:srgbClr val="FFFFE7"/>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040" y="36"/>
      </p:cViewPr>
      <p:guideLst>
        <p:guide orient="horz" pos="2880"/>
        <p:guide pos="2160"/>
      </p:guideLst>
    </p:cSldViewPr>
  </p:slideViewPr>
  <p:notesTextViewPr>
    <p:cViewPr>
      <p:scale>
        <a:sx n="1" d="1"/>
        <a:sy n="1" d="1"/>
      </p:scale>
      <p:origin x="0" y="0"/>
    </p:cViewPr>
  </p:notesTextViewPr>
  <p:sorterViewPr>
    <p:cViewPr>
      <p:scale>
        <a:sx n="200" d="100"/>
        <a:sy n="200" d="100"/>
      </p:scale>
      <p:origin x="0" y="11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6EBE-0210-4A69-8975-1F6A1B4CCE19}" type="datetimeFigureOut">
              <a:rPr lang="en-GB" smtClean="0"/>
              <a:t>17/06/2015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HANDOUT SLIDE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HANDOUT SLIDE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ANSWERS</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ANSWERS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6</a:t>
            </a:fld>
            <a:endParaRPr lang="en-GB" dirty="0"/>
          </a:p>
        </p:txBody>
      </p:sp>
    </p:spTree>
    <p:extLst>
      <p:ext uri="{BB962C8B-B14F-4D97-AF65-F5344CB8AC3E}">
        <p14:creationId xmlns:p14="http://schemas.microsoft.com/office/powerpoint/2010/main" val="235052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17/06/2015</a:t>
            </a:fld>
            <a:endParaRPr lang="en-GB" dirty="0"/>
          </a:p>
        </p:txBody>
      </p:sp>
      <p:sp>
        <p:nvSpPr>
          <p:cNvPr id="18" name="Footer Placeholder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17/06/2015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17/06/2015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17/06/2015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17/06/2015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17/06/2015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17/06/2015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17/06/2015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17/06/2015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17/06/2015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17/06/2015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17/06/2015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jpe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sp>
        <p:nvSpPr>
          <p:cNvPr id="10" name="Content Placeholder 2"/>
          <p:cNvSpPr txBox="1">
            <a:spLocks/>
          </p:cNvSpPr>
          <p:nvPr/>
        </p:nvSpPr>
        <p:spPr>
          <a:xfrm>
            <a:off x="620688" y="2555776"/>
            <a:ext cx="5508612" cy="4224469"/>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500" b="1" dirty="0" smtClean="0">
                <a:ln w="11430"/>
                <a:solidFill>
                  <a:srgbClr val="422683"/>
                </a:solidFill>
                <a:latin typeface="Arial Black" panose="020B0A04020102020204" pitchFamily="34" charset="0"/>
              </a:rPr>
              <a:t>Body </a:t>
            </a:r>
            <a:r>
              <a:rPr lang="en-US" sz="4500" b="1" dirty="0" smtClean="0">
                <a:ln w="11430"/>
                <a:solidFill>
                  <a:srgbClr val="422683"/>
                </a:solidFill>
                <a:latin typeface="Arial Black" panose="020B0A04020102020204" pitchFamily="34" charset="0"/>
              </a:rPr>
              <a:t>Systems</a:t>
            </a:r>
          </a:p>
          <a:p>
            <a:pPr marL="0" indent="0" algn="ctr">
              <a:buFont typeface="Wingdings 2"/>
              <a:buNone/>
            </a:pPr>
            <a:r>
              <a:rPr lang="en-US" sz="1600" b="1" dirty="0" smtClean="0">
                <a:ln w="11430"/>
                <a:solidFill>
                  <a:schemeClr val="tx1">
                    <a:lumMod val="50000"/>
                    <a:lumOff val="50000"/>
                  </a:schemeClr>
                </a:solidFill>
                <a:latin typeface="Arial Black" panose="020B0A04020102020204" pitchFamily="34" charset="0"/>
                <a:cs typeface="Arial" panose="020B0604020202020204" pitchFamily="34" charset="0"/>
              </a:rPr>
              <a:t>West Suffolk College</a:t>
            </a:r>
          </a:p>
          <a:p>
            <a:pPr marL="0" indent="0" algn="ctr">
              <a:buFont typeface="Wingdings 2"/>
              <a:buNone/>
            </a:pPr>
            <a:r>
              <a:rPr lang="en-US" sz="1600" b="1" dirty="0" smtClean="0">
                <a:ln w="11430"/>
                <a:solidFill>
                  <a:schemeClr val="tx1">
                    <a:lumMod val="50000"/>
                    <a:lumOff val="50000"/>
                  </a:schemeClr>
                </a:solidFill>
                <a:latin typeface="Arial Black" panose="020B0A04020102020204" pitchFamily="34" charset="0"/>
                <a:cs typeface="Arial" panose="020B0604020202020204" pitchFamily="34" charset="0"/>
              </a:rPr>
              <a:t>Karen Bell</a:t>
            </a:r>
            <a:endParaRPr lang="en-US" sz="700" b="1" dirty="0">
              <a:ln w="11430"/>
              <a:solidFill>
                <a:schemeClr val="tx1">
                  <a:lumMod val="50000"/>
                  <a:lumOff val="50000"/>
                </a:schemeClr>
              </a:solidFill>
              <a:latin typeface="Arial" panose="020B0604020202020204" pitchFamily="34" charset="0"/>
              <a:cs typeface="Arial" panose="020B0604020202020204" pitchFamily="34" charset="0"/>
            </a:endParaRPr>
          </a:p>
        </p:txBody>
      </p:sp>
      <p:sp>
        <p:nvSpPr>
          <p:cNvPr id="7" name="TextBox 6"/>
          <p:cNvSpPr txBox="1"/>
          <p:nvPr/>
        </p:nvSpPr>
        <p:spPr>
          <a:xfrm>
            <a:off x="194004" y="7175321"/>
            <a:ext cx="5683268" cy="276999"/>
          </a:xfrm>
          <a:prstGeom prst="rect">
            <a:avLst/>
          </a:prstGeom>
          <a:noFill/>
        </p:spPr>
        <p:txBody>
          <a:bodyPr wrap="square" rtlCol="0">
            <a:spAutoFit/>
          </a:bodyPr>
          <a:lstStyle/>
          <a:p>
            <a:pPr>
              <a:buClr>
                <a:srgbClr val="7030A0"/>
              </a:buClr>
            </a:pPr>
            <a:r>
              <a:rPr lang="en-GB" sz="1200" b="1" dirty="0" smtClean="0">
                <a:latin typeface="Arial" panose="020B0604020202020204" pitchFamily="34" charset="0"/>
                <a:cs typeface="Arial" panose="020B0604020202020204" pitchFamily="34" charset="0"/>
              </a:rPr>
              <a:t>Students Name: …………………………………………………………………..</a:t>
            </a: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8324058"/>
            <a:ext cx="1305271" cy="712438"/>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2912" y="3745040"/>
            <a:ext cx="958469" cy="1845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95900" y="4020310"/>
            <a:ext cx="914400" cy="129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1788" y="1320022"/>
            <a:ext cx="741213"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80928" y="1013124"/>
            <a:ext cx="852487" cy="1338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25264" y="1169906"/>
            <a:ext cx="1355753" cy="10246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51922" y="4211960"/>
            <a:ext cx="1914525"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562600" y="2468166"/>
            <a:ext cx="129540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1029"/>
                                        </p:tgtEl>
                                        <p:attrNameLst>
                                          <p:attrName>style.visibility</p:attrName>
                                        </p:attrNameLst>
                                      </p:cBhvr>
                                      <p:to>
                                        <p:strVal val="visible"/>
                                      </p:to>
                                    </p:set>
                                    <p:anim calcmode="lin" valueType="num">
                                      <p:cBhvr>
                                        <p:cTn id="14" dur="1000" fill="hold"/>
                                        <p:tgtEl>
                                          <p:spTgt spid="1029"/>
                                        </p:tgtEl>
                                        <p:attrNameLst>
                                          <p:attrName>ppt_w</p:attrName>
                                        </p:attrNameLst>
                                      </p:cBhvr>
                                      <p:tavLst>
                                        <p:tav tm="0">
                                          <p:val>
                                            <p:fltVal val="0"/>
                                          </p:val>
                                        </p:tav>
                                        <p:tav tm="100000">
                                          <p:val>
                                            <p:strVal val="#ppt_w"/>
                                          </p:val>
                                        </p:tav>
                                      </p:tavLst>
                                    </p:anim>
                                    <p:anim calcmode="lin" valueType="num">
                                      <p:cBhvr>
                                        <p:cTn id="15" dur="1000" fill="hold"/>
                                        <p:tgtEl>
                                          <p:spTgt spid="1029"/>
                                        </p:tgtEl>
                                        <p:attrNameLst>
                                          <p:attrName>ppt_h</p:attrName>
                                        </p:attrNameLst>
                                      </p:cBhvr>
                                      <p:tavLst>
                                        <p:tav tm="0">
                                          <p:val>
                                            <p:fltVal val="0"/>
                                          </p:val>
                                        </p:tav>
                                        <p:tav tm="100000">
                                          <p:val>
                                            <p:strVal val="#ppt_h"/>
                                          </p:val>
                                        </p:tav>
                                      </p:tavLst>
                                    </p:anim>
                                    <p:anim calcmode="lin" valueType="num">
                                      <p:cBhvr>
                                        <p:cTn id="16" dur="1000" fill="hold"/>
                                        <p:tgtEl>
                                          <p:spTgt spid="1029"/>
                                        </p:tgtEl>
                                        <p:attrNameLst>
                                          <p:attrName>style.rotation</p:attrName>
                                        </p:attrNameLst>
                                      </p:cBhvr>
                                      <p:tavLst>
                                        <p:tav tm="0">
                                          <p:val>
                                            <p:fltVal val="90"/>
                                          </p:val>
                                        </p:tav>
                                        <p:tav tm="100000">
                                          <p:val>
                                            <p:fltVal val="0"/>
                                          </p:val>
                                        </p:tav>
                                      </p:tavLst>
                                    </p:anim>
                                    <p:animEffect transition="in" filter="fade">
                                      <p:cBhvr>
                                        <p:cTn id="17" dur="1000"/>
                                        <p:tgtEl>
                                          <p:spTgt spid="1029"/>
                                        </p:tgtEl>
                                      </p:cBhvr>
                                    </p:animEffect>
                                  </p:childTnLst>
                                </p:cTn>
                              </p:par>
                              <p:par>
                                <p:cTn id="18" presetID="31" presetClass="entr" presetSubtype="0" fill="hold" nodeType="withEffect">
                                  <p:stCondLst>
                                    <p:cond delay="0"/>
                                  </p:stCondLst>
                                  <p:childTnLst>
                                    <p:set>
                                      <p:cBhvr>
                                        <p:cTn id="19" dur="1" fill="hold">
                                          <p:stCondLst>
                                            <p:cond delay="0"/>
                                          </p:stCondLst>
                                        </p:cTn>
                                        <p:tgtEl>
                                          <p:spTgt spid="1030"/>
                                        </p:tgtEl>
                                        <p:attrNameLst>
                                          <p:attrName>style.visibility</p:attrName>
                                        </p:attrNameLst>
                                      </p:cBhvr>
                                      <p:to>
                                        <p:strVal val="visible"/>
                                      </p:to>
                                    </p:set>
                                    <p:anim calcmode="lin" valueType="num">
                                      <p:cBhvr>
                                        <p:cTn id="20" dur="1000" fill="hold"/>
                                        <p:tgtEl>
                                          <p:spTgt spid="1030"/>
                                        </p:tgtEl>
                                        <p:attrNameLst>
                                          <p:attrName>ppt_w</p:attrName>
                                        </p:attrNameLst>
                                      </p:cBhvr>
                                      <p:tavLst>
                                        <p:tav tm="0">
                                          <p:val>
                                            <p:fltVal val="0"/>
                                          </p:val>
                                        </p:tav>
                                        <p:tav tm="100000">
                                          <p:val>
                                            <p:strVal val="#ppt_w"/>
                                          </p:val>
                                        </p:tav>
                                      </p:tavLst>
                                    </p:anim>
                                    <p:anim calcmode="lin" valueType="num">
                                      <p:cBhvr>
                                        <p:cTn id="21" dur="1000" fill="hold"/>
                                        <p:tgtEl>
                                          <p:spTgt spid="1030"/>
                                        </p:tgtEl>
                                        <p:attrNameLst>
                                          <p:attrName>ppt_h</p:attrName>
                                        </p:attrNameLst>
                                      </p:cBhvr>
                                      <p:tavLst>
                                        <p:tav tm="0">
                                          <p:val>
                                            <p:fltVal val="0"/>
                                          </p:val>
                                        </p:tav>
                                        <p:tav tm="100000">
                                          <p:val>
                                            <p:strVal val="#ppt_h"/>
                                          </p:val>
                                        </p:tav>
                                      </p:tavLst>
                                    </p:anim>
                                    <p:anim calcmode="lin" valueType="num">
                                      <p:cBhvr>
                                        <p:cTn id="22" dur="1000" fill="hold"/>
                                        <p:tgtEl>
                                          <p:spTgt spid="1030"/>
                                        </p:tgtEl>
                                        <p:attrNameLst>
                                          <p:attrName>style.rotation</p:attrName>
                                        </p:attrNameLst>
                                      </p:cBhvr>
                                      <p:tavLst>
                                        <p:tav tm="0">
                                          <p:val>
                                            <p:fltVal val="90"/>
                                          </p:val>
                                        </p:tav>
                                        <p:tav tm="100000">
                                          <p:val>
                                            <p:fltVal val="0"/>
                                          </p:val>
                                        </p:tav>
                                      </p:tavLst>
                                    </p:anim>
                                    <p:animEffect transition="in" filter="fade">
                                      <p:cBhvr>
                                        <p:cTn id="23" dur="1000"/>
                                        <p:tgtEl>
                                          <p:spTgt spid="1030"/>
                                        </p:tgtEl>
                                      </p:cBhvr>
                                    </p:animEffect>
                                  </p:childTnLst>
                                </p:cTn>
                              </p:par>
                              <p:par>
                                <p:cTn id="24" presetID="31" presetClass="entr" presetSubtype="0" fill="hold" nodeType="withEffect">
                                  <p:stCondLst>
                                    <p:cond delay="0"/>
                                  </p:stCondLst>
                                  <p:childTnLst>
                                    <p:set>
                                      <p:cBhvr>
                                        <p:cTn id="25" dur="1" fill="hold">
                                          <p:stCondLst>
                                            <p:cond delay="0"/>
                                          </p:stCondLst>
                                        </p:cTn>
                                        <p:tgtEl>
                                          <p:spTgt spid="1031"/>
                                        </p:tgtEl>
                                        <p:attrNameLst>
                                          <p:attrName>style.visibility</p:attrName>
                                        </p:attrNameLst>
                                      </p:cBhvr>
                                      <p:to>
                                        <p:strVal val="visible"/>
                                      </p:to>
                                    </p:set>
                                    <p:anim calcmode="lin" valueType="num">
                                      <p:cBhvr>
                                        <p:cTn id="26" dur="1000" fill="hold"/>
                                        <p:tgtEl>
                                          <p:spTgt spid="1031"/>
                                        </p:tgtEl>
                                        <p:attrNameLst>
                                          <p:attrName>ppt_w</p:attrName>
                                        </p:attrNameLst>
                                      </p:cBhvr>
                                      <p:tavLst>
                                        <p:tav tm="0">
                                          <p:val>
                                            <p:fltVal val="0"/>
                                          </p:val>
                                        </p:tav>
                                        <p:tav tm="100000">
                                          <p:val>
                                            <p:strVal val="#ppt_w"/>
                                          </p:val>
                                        </p:tav>
                                      </p:tavLst>
                                    </p:anim>
                                    <p:anim calcmode="lin" valueType="num">
                                      <p:cBhvr>
                                        <p:cTn id="27" dur="1000" fill="hold"/>
                                        <p:tgtEl>
                                          <p:spTgt spid="1031"/>
                                        </p:tgtEl>
                                        <p:attrNameLst>
                                          <p:attrName>ppt_h</p:attrName>
                                        </p:attrNameLst>
                                      </p:cBhvr>
                                      <p:tavLst>
                                        <p:tav tm="0">
                                          <p:val>
                                            <p:fltVal val="0"/>
                                          </p:val>
                                        </p:tav>
                                        <p:tav tm="100000">
                                          <p:val>
                                            <p:strVal val="#ppt_h"/>
                                          </p:val>
                                        </p:tav>
                                      </p:tavLst>
                                    </p:anim>
                                    <p:anim calcmode="lin" valueType="num">
                                      <p:cBhvr>
                                        <p:cTn id="28" dur="1000" fill="hold"/>
                                        <p:tgtEl>
                                          <p:spTgt spid="1031"/>
                                        </p:tgtEl>
                                        <p:attrNameLst>
                                          <p:attrName>style.rotation</p:attrName>
                                        </p:attrNameLst>
                                      </p:cBhvr>
                                      <p:tavLst>
                                        <p:tav tm="0">
                                          <p:val>
                                            <p:fltVal val="90"/>
                                          </p:val>
                                        </p:tav>
                                        <p:tav tm="100000">
                                          <p:val>
                                            <p:fltVal val="0"/>
                                          </p:val>
                                        </p:tav>
                                      </p:tavLst>
                                    </p:anim>
                                    <p:animEffect transition="in" filter="fade">
                                      <p:cBhvr>
                                        <p:cTn id="29" dur="1000"/>
                                        <p:tgtEl>
                                          <p:spTgt spid="1031"/>
                                        </p:tgtEl>
                                      </p:cBhvr>
                                    </p:animEffect>
                                  </p:childTnLst>
                                </p:cTn>
                              </p:par>
                              <p:par>
                                <p:cTn id="30" presetID="31" presetClass="entr" presetSubtype="0" fill="hold" nodeType="withEffect">
                                  <p:stCondLst>
                                    <p:cond delay="0"/>
                                  </p:stCondLst>
                                  <p:childTnLst>
                                    <p:set>
                                      <p:cBhvr>
                                        <p:cTn id="31" dur="1" fill="hold">
                                          <p:stCondLst>
                                            <p:cond delay="0"/>
                                          </p:stCondLst>
                                        </p:cTn>
                                        <p:tgtEl>
                                          <p:spTgt spid="1034"/>
                                        </p:tgtEl>
                                        <p:attrNameLst>
                                          <p:attrName>style.visibility</p:attrName>
                                        </p:attrNameLst>
                                      </p:cBhvr>
                                      <p:to>
                                        <p:strVal val="visible"/>
                                      </p:to>
                                    </p:set>
                                    <p:anim calcmode="lin" valueType="num">
                                      <p:cBhvr>
                                        <p:cTn id="32" dur="1000" fill="hold"/>
                                        <p:tgtEl>
                                          <p:spTgt spid="1034"/>
                                        </p:tgtEl>
                                        <p:attrNameLst>
                                          <p:attrName>ppt_w</p:attrName>
                                        </p:attrNameLst>
                                      </p:cBhvr>
                                      <p:tavLst>
                                        <p:tav tm="0">
                                          <p:val>
                                            <p:fltVal val="0"/>
                                          </p:val>
                                        </p:tav>
                                        <p:tav tm="100000">
                                          <p:val>
                                            <p:strVal val="#ppt_w"/>
                                          </p:val>
                                        </p:tav>
                                      </p:tavLst>
                                    </p:anim>
                                    <p:anim calcmode="lin" valueType="num">
                                      <p:cBhvr>
                                        <p:cTn id="33" dur="1000" fill="hold"/>
                                        <p:tgtEl>
                                          <p:spTgt spid="1034"/>
                                        </p:tgtEl>
                                        <p:attrNameLst>
                                          <p:attrName>ppt_h</p:attrName>
                                        </p:attrNameLst>
                                      </p:cBhvr>
                                      <p:tavLst>
                                        <p:tav tm="0">
                                          <p:val>
                                            <p:fltVal val="0"/>
                                          </p:val>
                                        </p:tav>
                                        <p:tav tm="100000">
                                          <p:val>
                                            <p:strVal val="#ppt_h"/>
                                          </p:val>
                                        </p:tav>
                                      </p:tavLst>
                                    </p:anim>
                                    <p:anim calcmode="lin" valueType="num">
                                      <p:cBhvr>
                                        <p:cTn id="34" dur="1000" fill="hold"/>
                                        <p:tgtEl>
                                          <p:spTgt spid="1034"/>
                                        </p:tgtEl>
                                        <p:attrNameLst>
                                          <p:attrName>style.rotation</p:attrName>
                                        </p:attrNameLst>
                                      </p:cBhvr>
                                      <p:tavLst>
                                        <p:tav tm="0">
                                          <p:val>
                                            <p:fltVal val="90"/>
                                          </p:val>
                                        </p:tav>
                                        <p:tav tm="100000">
                                          <p:val>
                                            <p:fltVal val="0"/>
                                          </p:val>
                                        </p:tav>
                                      </p:tavLst>
                                    </p:anim>
                                    <p:animEffect transition="in" filter="fade">
                                      <p:cBhvr>
                                        <p:cTn id="35" dur="1000"/>
                                        <p:tgtEl>
                                          <p:spTgt spid="1034"/>
                                        </p:tgtEl>
                                      </p:cBhvr>
                                    </p:animEffect>
                                  </p:childTnLst>
                                </p:cTn>
                              </p:par>
                              <p:par>
                                <p:cTn id="36" presetID="31" presetClass="entr" presetSubtype="0" fill="hold" nodeType="withEffect">
                                  <p:stCondLst>
                                    <p:cond delay="0"/>
                                  </p:stCondLst>
                                  <p:childTnLst>
                                    <p:set>
                                      <p:cBhvr>
                                        <p:cTn id="37" dur="1" fill="hold">
                                          <p:stCondLst>
                                            <p:cond delay="0"/>
                                          </p:stCondLst>
                                        </p:cTn>
                                        <p:tgtEl>
                                          <p:spTgt spid="1027"/>
                                        </p:tgtEl>
                                        <p:attrNameLst>
                                          <p:attrName>style.visibility</p:attrName>
                                        </p:attrNameLst>
                                      </p:cBhvr>
                                      <p:to>
                                        <p:strVal val="visible"/>
                                      </p:to>
                                    </p:set>
                                    <p:anim calcmode="lin" valueType="num">
                                      <p:cBhvr>
                                        <p:cTn id="38" dur="1000" fill="hold"/>
                                        <p:tgtEl>
                                          <p:spTgt spid="1027"/>
                                        </p:tgtEl>
                                        <p:attrNameLst>
                                          <p:attrName>ppt_w</p:attrName>
                                        </p:attrNameLst>
                                      </p:cBhvr>
                                      <p:tavLst>
                                        <p:tav tm="0">
                                          <p:val>
                                            <p:fltVal val="0"/>
                                          </p:val>
                                        </p:tav>
                                        <p:tav tm="100000">
                                          <p:val>
                                            <p:strVal val="#ppt_w"/>
                                          </p:val>
                                        </p:tav>
                                      </p:tavLst>
                                    </p:anim>
                                    <p:anim calcmode="lin" valueType="num">
                                      <p:cBhvr>
                                        <p:cTn id="39" dur="1000" fill="hold"/>
                                        <p:tgtEl>
                                          <p:spTgt spid="1027"/>
                                        </p:tgtEl>
                                        <p:attrNameLst>
                                          <p:attrName>ppt_h</p:attrName>
                                        </p:attrNameLst>
                                      </p:cBhvr>
                                      <p:tavLst>
                                        <p:tav tm="0">
                                          <p:val>
                                            <p:fltVal val="0"/>
                                          </p:val>
                                        </p:tav>
                                        <p:tav tm="100000">
                                          <p:val>
                                            <p:strVal val="#ppt_h"/>
                                          </p:val>
                                        </p:tav>
                                      </p:tavLst>
                                    </p:anim>
                                    <p:anim calcmode="lin" valueType="num">
                                      <p:cBhvr>
                                        <p:cTn id="40" dur="1000" fill="hold"/>
                                        <p:tgtEl>
                                          <p:spTgt spid="1027"/>
                                        </p:tgtEl>
                                        <p:attrNameLst>
                                          <p:attrName>style.rotation</p:attrName>
                                        </p:attrNameLst>
                                      </p:cBhvr>
                                      <p:tavLst>
                                        <p:tav tm="0">
                                          <p:val>
                                            <p:fltVal val="90"/>
                                          </p:val>
                                        </p:tav>
                                        <p:tav tm="100000">
                                          <p:val>
                                            <p:fltVal val="0"/>
                                          </p:val>
                                        </p:tav>
                                      </p:tavLst>
                                    </p:anim>
                                    <p:animEffect transition="in" filter="fade">
                                      <p:cBhvr>
                                        <p:cTn id="41" dur="1000"/>
                                        <p:tgtEl>
                                          <p:spTgt spid="1027"/>
                                        </p:tgtEl>
                                      </p:cBhvr>
                                    </p:animEffect>
                                  </p:childTnLst>
                                </p:cTn>
                              </p:par>
                              <p:par>
                                <p:cTn id="42" presetID="31" presetClass="entr" presetSubtype="0" fill="hold" nodeType="withEffect">
                                  <p:stCondLst>
                                    <p:cond delay="0"/>
                                  </p:stCondLst>
                                  <p:childTnLst>
                                    <p:set>
                                      <p:cBhvr>
                                        <p:cTn id="43" dur="1" fill="hold">
                                          <p:stCondLst>
                                            <p:cond delay="0"/>
                                          </p:stCondLst>
                                        </p:cTn>
                                        <p:tgtEl>
                                          <p:spTgt spid="1033"/>
                                        </p:tgtEl>
                                        <p:attrNameLst>
                                          <p:attrName>style.visibility</p:attrName>
                                        </p:attrNameLst>
                                      </p:cBhvr>
                                      <p:to>
                                        <p:strVal val="visible"/>
                                      </p:to>
                                    </p:set>
                                    <p:anim calcmode="lin" valueType="num">
                                      <p:cBhvr>
                                        <p:cTn id="44" dur="1000" fill="hold"/>
                                        <p:tgtEl>
                                          <p:spTgt spid="1033"/>
                                        </p:tgtEl>
                                        <p:attrNameLst>
                                          <p:attrName>ppt_w</p:attrName>
                                        </p:attrNameLst>
                                      </p:cBhvr>
                                      <p:tavLst>
                                        <p:tav tm="0">
                                          <p:val>
                                            <p:fltVal val="0"/>
                                          </p:val>
                                        </p:tav>
                                        <p:tav tm="100000">
                                          <p:val>
                                            <p:strVal val="#ppt_w"/>
                                          </p:val>
                                        </p:tav>
                                      </p:tavLst>
                                    </p:anim>
                                    <p:anim calcmode="lin" valueType="num">
                                      <p:cBhvr>
                                        <p:cTn id="45" dur="1000" fill="hold"/>
                                        <p:tgtEl>
                                          <p:spTgt spid="1033"/>
                                        </p:tgtEl>
                                        <p:attrNameLst>
                                          <p:attrName>ppt_h</p:attrName>
                                        </p:attrNameLst>
                                      </p:cBhvr>
                                      <p:tavLst>
                                        <p:tav tm="0">
                                          <p:val>
                                            <p:fltVal val="0"/>
                                          </p:val>
                                        </p:tav>
                                        <p:tav tm="100000">
                                          <p:val>
                                            <p:strVal val="#ppt_h"/>
                                          </p:val>
                                        </p:tav>
                                      </p:tavLst>
                                    </p:anim>
                                    <p:anim calcmode="lin" valueType="num">
                                      <p:cBhvr>
                                        <p:cTn id="46" dur="1000" fill="hold"/>
                                        <p:tgtEl>
                                          <p:spTgt spid="1033"/>
                                        </p:tgtEl>
                                        <p:attrNameLst>
                                          <p:attrName>style.rotation</p:attrName>
                                        </p:attrNameLst>
                                      </p:cBhvr>
                                      <p:tavLst>
                                        <p:tav tm="0">
                                          <p:val>
                                            <p:fltVal val="90"/>
                                          </p:val>
                                        </p:tav>
                                        <p:tav tm="100000">
                                          <p:val>
                                            <p:fltVal val="0"/>
                                          </p:val>
                                        </p:tav>
                                      </p:tavLst>
                                    </p:anim>
                                    <p:animEffect transition="in" filter="fade">
                                      <p:cBhvr>
                                        <p:cTn id="47" dur="1000"/>
                                        <p:tgtEl>
                                          <p:spTgt spid="1033"/>
                                        </p:tgtEl>
                                      </p:cBhvr>
                                    </p:animEffect>
                                  </p:childTnLst>
                                </p:cTn>
                              </p:par>
                              <p:par>
                                <p:cTn id="48" presetID="31" presetClass="entr" presetSubtype="0" fill="hold" nodeType="withEffect">
                                  <p:stCondLst>
                                    <p:cond delay="0"/>
                                  </p:stCondLst>
                                  <p:childTnLst>
                                    <p:set>
                                      <p:cBhvr>
                                        <p:cTn id="49" dur="1" fill="hold">
                                          <p:stCondLst>
                                            <p:cond delay="0"/>
                                          </p:stCondLst>
                                        </p:cTn>
                                        <p:tgtEl>
                                          <p:spTgt spid="1026"/>
                                        </p:tgtEl>
                                        <p:attrNameLst>
                                          <p:attrName>style.visibility</p:attrName>
                                        </p:attrNameLst>
                                      </p:cBhvr>
                                      <p:to>
                                        <p:strVal val="visible"/>
                                      </p:to>
                                    </p:set>
                                    <p:anim calcmode="lin" valueType="num">
                                      <p:cBhvr>
                                        <p:cTn id="50" dur="1000" fill="hold"/>
                                        <p:tgtEl>
                                          <p:spTgt spid="1026"/>
                                        </p:tgtEl>
                                        <p:attrNameLst>
                                          <p:attrName>ppt_w</p:attrName>
                                        </p:attrNameLst>
                                      </p:cBhvr>
                                      <p:tavLst>
                                        <p:tav tm="0">
                                          <p:val>
                                            <p:fltVal val="0"/>
                                          </p:val>
                                        </p:tav>
                                        <p:tav tm="100000">
                                          <p:val>
                                            <p:strVal val="#ppt_w"/>
                                          </p:val>
                                        </p:tav>
                                      </p:tavLst>
                                    </p:anim>
                                    <p:anim calcmode="lin" valueType="num">
                                      <p:cBhvr>
                                        <p:cTn id="51" dur="1000" fill="hold"/>
                                        <p:tgtEl>
                                          <p:spTgt spid="1026"/>
                                        </p:tgtEl>
                                        <p:attrNameLst>
                                          <p:attrName>ppt_h</p:attrName>
                                        </p:attrNameLst>
                                      </p:cBhvr>
                                      <p:tavLst>
                                        <p:tav tm="0">
                                          <p:val>
                                            <p:fltVal val="0"/>
                                          </p:val>
                                        </p:tav>
                                        <p:tav tm="100000">
                                          <p:val>
                                            <p:strVal val="#ppt_h"/>
                                          </p:val>
                                        </p:tav>
                                      </p:tavLst>
                                    </p:anim>
                                    <p:anim calcmode="lin" valueType="num">
                                      <p:cBhvr>
                                        <p:cTn id="52" dur="1000" fill="hold"/>
                                        <p:tgtEl>
                                          <p:spTgt spid="1026"/>
                                        </p:tgtEl>
                                        <p:attrNameLst>
                                          <p:attrName>style.rotation</p:attrName>
                                        </p:attrNameLst>
                                      </p:cBhvr>
                                      <p:tavLst>
                                        <p:tav tm="0">
                                          <p:val>
                                            <p:fltVal val="90"/>
                                          </p:val>
                                        </p:tav>
                                        <p:tav tm="100000">
                                          <p:val>
                                            <p:fltVal val="0"/>
                                          </p:val>
                                        </p:tav>
                                      </p:tavLst>
                                    </p:anim>
                                    <p:animEffect transition="in" filter="fade">
                                      <p:cBhvr>
                                        <p:cTn id="53"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4076825993"/>
              </p:ext>
            </p:extLst>
          </p:nvPr>
        </p:nvGraphicFramePr>
        <p:xfrm>
          <a:off x="980728" y="1619672"/>
          <a:ext cx="5242264" cy="5199217"/>
        </p:xfrm>
        <a:graphic>
          <a:graphicData uri="http://schemas.openxmlformats.org/drawingml/2006/table">
            <a:tbl>
              <a:tblPr firstRow="1" bandRow="1"/>
              <a:tblGrid>
                <a:gridCol w="5242264"/>
              </a:tblGrid>
              <a:tr h="27463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dirty="0" smtClean="0">
                          <a:solidFill>
                            <a:schemeClr val="tx1"/>
                          </a:solidFill>
                          <a:latin typeface="Arial" panose="020B0604020202020204" pitchFamily="34" charset="0"/>
                          <a:cs typeface="Arial" panose="020B0604020202020204" pitchFamily="34" charset="0"/>
                        </a:rPr>
                        <a:t>Body System - Worksheet</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62806">
                <a:tc>
                  <a:txBody>
                    <a:bodyPr/>
                    <a:lstStyle/>
                    <a:p>
                      <a:pPr marL="171450" lvl="0" indent="-171450">
                        <a:buFont typeface="Wingdings" panose="05000000000000000000" pitchFamily="2" charset="2"/>
                        <a:buChar char="Ø"/>
                      </a:pPr>
                      <a:r>
                        <a:rPr kumimoji="0" lang="en-GB" sz="1400" kern="1200" dirty="0" smtClean="0">
                          <a:solidFill>
                            <a:schemeClr val="tx1"/>
                          </a:solidFill>
                          <a:effectLst/>
                          <a:latin typeface="Arial" panose="020B0604020202020204" pitchFamily="34" charset="0"/>
                          <a:ea typeface="+mn-ea"/>
                          <a:cs typeface="Arial" panose="020B0604020202020204" pitchFamily="34" charset="0"/>
                        </a:rPr>
                        <a:t>To consolidate learning</a:t>
                      </a:r>
                    </a:p>
                    <a:p>
                      <a:pPr marL="171450" lvl="0" indent="-171450">
                        <a:buFont typeface="Wingdings" panose="05000000000000000000" pitchFamily="2" charset="2"/>
                        <a:buChar char="Ø"/>
                      </a:pPr>
                      <a:r>
                        <a:rPr kumimoji="0" lang="en-GB" sz="1400" kern="1200" dirty="0" smtClean="0">
                          <a:solidFill>
                            <a:schemeClr val="tx1"/>
                          </a:solidFill>
                          <a:effectLst/>
                          <a:latin typeface="Arial" panose="020B0604020202020204" pitchFamily="34" charset="0"/>
                          <a:ea typeface="+mn-ea"/>
                          <a:cs typeface="Arial" panose="020B0604020202020204" pitchFamily="34" charset="0"/>
                        </a:rPr>
                        <a:t>To add to learning</a:t>
                      </a:r>
                    </a:p>
                    <a:p>
                      <a:pPr marL="171450" lvl="0" indent="-171450">
                        <a:buFont typeface="Wingdings" panose="05000000000000000000" pitchFamily="2" charset="2"/>
                        <a:buChar char="Ø"/>
                      </a:pPr>
                      <a:r>
                        <a:rPr kumimoji="0" lang="en-GB" sz="1400" kern="1200" dirty="0" smtClean="0">
                          <a:solidFill>
                            <a:schemeClr val="tx1"/>
                          </a:solidFill>
                          <a:effectLst/>
                          <a:latin typeface="Arial" panose="020B0604020202020204" pitchFamily="34" charset="0"/>
                          <a:ea typeface="+mn-ea"/>
                          <a:cs typeface="Arial" panose="020B0604020202020204" pitchFamily="34" charset="0"/>
                        </a:rPr>
                        <a:t>Starting point to assessment 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Level</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dirty="0" smtClean="0">
                          <a:solidFill>
                            <a:schemeClr val="tx1"/>
                          </a:solidFill>
                          <a:latin typeface="Arial" panose="020B0604020202020204" pitchFamily="34" charset="0"/>
                          <a:cs typeface="Arial" panose="020B0604020202020204" pitchFamily="34" charset="0"/>
                        </a:rPr>
                        <a:t>Level 2</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6">
                <a:tc>
                  <a:txBody>
                    <a:bodyPr/>
                    <a:lstStyle/>
                    <a:p>
                      <a:pPr algn="l"/>
                      <a:r>
                        <a:rPr lang="en-GB" sz="1400" dirty="0" smtClean="0">
                          <a:solidFill>
                            <a:schemeClr val="tx1"/>
                          </a:solidFill>
                          <a:latin typeface="Arial" panose="020B0604020202020204" pitchFamily="34" charset="0"/>
                          <a:cs typeface="Arial" panose="020B0604020202020204" pitchFamily="34" charset="0"/>
                        </a:rPr>
                        <a:t>PowerPoint slides, Slide</a:t>
                      </a:r>
                      <a:r>
                        <a:rPr lang="en-GB" sz="1400" baseline="0" dirty="0" smtClean="0">
                          <a:solidFill>
                            <a:schemeClr val="tx1"/>
                          </a:solidFill>
                          <a:latin typeface="Arial" panose="020B0604020202020204" pitchFamily="34" charset="0"/>
                          <a:cs typeface="Arial" panose="020B0604020202020204" pitchFamily="34" charset="0"/>
                        </a:rPr>
                        <a:t> 3 to 4 – worksheet for students to add information about each body system.  Slide 5 &amp; 6 are the answers.  This can either be done as a group or individual task.</a:t>
                      </a:r>
                      <a:endParaRPr lang="en-GB" sz="14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810097">
                <a:tc>
                  <a:txBody>
                    <a:bodyPr/>
                    <a:lstStyle/>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Laptop &amp; Projector </a:t>
                      </a:r>
                    </a:p>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Hand-out Print out (Slides 3 &amp; 4</a:t>
                      </a:r>
                      <a:r>
                        <a:rPr lang="en-GB" sz="1400" b="0" baseline="0" dirty="0" smtClean="0">
                          <a:solidFill>
                            <a:schemeClr val="tx1"/>
                          </a:solidFill>
                          <a:latin typeface="Arial" panose="020B0604020202020204" pitchFamily="34" charset="0"/>
                          <a:cs typeface="Arial" panose="020B0604020202020204" pitchFamily="34" charset="0"/>
                        </a:rPr>
                        <a:t>)</a:t>
                      </a:r>
                      <a:endParaRPr lang="en-GB" sz="1400" b="0" dirty="0" smtClean="0">
                        <a:solidFill>
                          <a:schemeClr val="tx1"/>
                        </a:solidFill>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Ø"/>
                      </a:pPr>
                      <a:r>
                        <a:rPr lang="en-GB" sz="1400" b="0" dirty="0" smtClean="0">
                          <a:solidFill>
                            <a:schemeClr val="tx1"/>
                          </a:solidFill>
                          <a:latin typeface="Arial" panose="020B0604020202020204" pitchFamily="34" charset="0"/>
                          <a:cs typeface="Arial" panose="020B0604020202020204" pitchFamily="34" charset="0"/>
                        </a:rPr>
                        <a:t>Pens</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400" b="0" dirty="0" smtClean="0">
                          <a:solidFill>
                            <a:schemeClr val="tx1"/>
                          </a:solidFill>
                          <a:latin typeface="Arial" panose="020B0604020202020204" pitchFamily="34" charset="0"/>
                          <a:cs typeface="Arial" panose="020B0604020202020204" pitchFamily="34" charset="0"/>
                        </a:rPr>
                        <a:t>&gt;20 Minutes</a:t>
                      </a:r>
                      <a:endParaRPr lang="en-GB"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3" y="126695"/>
            <a:ext cx="899643" cy="776484"/>
          </a:xfrm>
          <a:prstGeom prst="rect">
            <a:avLst/>
          </a:prstGeom>
        </p:spPr>
      </p:pic>
      <p:pic>
        <p:nvPicPr>
          <p:cNvPr id="13" name="Picture 12"/>
          <p:cNvPicPr/>
          <p:nvPr/>
        </p:nvPicPr>
        <p:blipFill>
          <a:blip r:embed="rId3"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8324058"/>
            <a:ext cx="1305271" cy="712438"/>
          </a:xfrm>
          <a:prstGeom prst="rect">
            <a:avLst/>
          </a:prstGeom>
        </p:spPr>
      </p:pic>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208426"/>
            <a:ext cx="467075" cy="403134"/>
          </a:xfrm>
          <a:prstGeom prst="rect">
            <a:avLst/>
          </a:prstGeom>
        </p:spPr>
      </p:pic>
      <p:sp>
        <p:nvSpPr>
          <p:cNvPr id="21" name="Content Placeholder 2"/>
          <p:cNvSpPr txBox="1">
            <a:spLocks/>
          </p:cNvSpPr>
          <p:nvPr/>
        </p:nvSpPr>
        <p:spPr>
          <a:xfrm>
            <a:off x="800708" y="35496"/>
            <a:ext cx="5508612" cy="441801"/>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None/>
            </a:pPr>
            <a:r>
              <a:rPr lang="en-US" sz="3200" b="1" dirty="0" smtClean="0">
                <a:ln w="11430"/>
                <a:solidFill>
                  <a:srgbClr val="422683"/>
                </a:solidFill>
                <a:latin typeface="Arial Black" panose="020B0A04020102020204" pitchFamily="34" charset="0"/>
              </a:rPr>
              <a:t>Body System – </a:t>
            </a:r>
            <a:r>
              <a:rPr lang="en-US" sz="1400" b="1" dirty="0" smtClean="0">
                <a:ln w="11430"/>
                <a:solidFill>
                  <a:schemeClr val="bg1">
                    <a:lumMod val="50000"/>
                  </a:schemeClr>
                </a:solidFill>
                <a:latin typeface="Arial Black" panose="020B0A04020102020204" pitchFamily="34" charset="0"/>
              </a:rPr>
              <a:t>Hand-Out</a:t>
            </a:r>
            <a:endParaRPr lang="en-GB" sz="2800" dirty="0">
              <a:solidFill>
                <a:schemeClr val="bg1">
                  <a:lumMod val="50000"/>
                </a:schemeClr>
              </a:solidFill>
            </a:endParaRPr>
          </a:p>
          <a:p>
            <a:pPr marL="0" indent="0" algn="ctr">
              <a:buFont typeface="Wingdings 2"/>
              <a:buNone/>
            </a:pPr>
            <a:endParaRPr lang="en-GB" sz="3200" dirty="0"/>
          </a:p>
        </p:txBody>
      </p:sp>
      <p:graphicFrame>
        <p:nvGraphicFramePr>
          <p:cNvPr id="2" name="Table 1"/>
          <p:cNvGraphicFramePr>
            <a:graphicFrameLocks noGrp="1"/>
          </p:cNvGraphicFramePr>
          <p:nvPr>
            <p:extLst>
              <p:ext uri="{D42A27DB-BD31-4B8C-83A1-F6EECF244321}">
                <p14:modId xmlns:p14="http://schemas.microsoft.com/office/powerpoint/2010/main" val="2375930841"/>
              </p:ext>
            </p:extLst>
          </p:nvPr>
        </p:nvGraphicFramePr>
        <p:xfrm>
          <a:off x="260648" y="683568"/>
          <a:ext cx="6465336" cy="8217024"/>
        </p:xfrm>
        <a:graphic>
          <a:graphicData uri="http://schemas.openxmlformats.org/drawingml/2006/table">
            <a:tbl>
              <a:tblPr firstRow="1" bandRow="1">
                <a:tableStyleId>{5C22544A-7EE6-4342-B048-85BDC9FD1C3A}</a:tableStyleId>
              </a:tblPr>
              <a:tblGrid>
                <a:gridCol w="1152128"/>
                <a:gridCol w="2792958"/>
                <a:gridCol w="2520250"/>
              </a:tblGrid>
              <a:tr h="216024">
                <a:tc>
                  <a:txBody>
                    <a:bodyPr/>
                    <a:lstStyle/>
                    <a:p>
                      <a:pPr algn="ctr">
                        <a:lnSpc>
                          <a:spcPts val="900"/>
                        </a:lnSpc>
                      </a:pPr>
                      <a:r>
                        <a:rPr lang="en-GB" sz="1100" dirty="0" smtClean="0">
                          <a:solidFill>
                            <a:schemeClr val="tx1"/>
                          </a:solidFill>
                          <a:latin typeface="Arial" panose="020B0604020202020204" pitchFamily="34" charset="0"/>
                          <a:cs typeface="Arial" panose="020B0604020202020204" pitchFamily="34" charset="0"/>
                        </a:rPr>
                        <a:t>System</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lang="en-GB" sz="1100" dirty="0" smtClean="0">
                          <a:solidFill>
                            <a:schemeClr val="tx1"/>
                          </a:solidFill>
                          <a:latin typeface="Arial" panose="020B0604020202020204" pitchFamily="34" charset="0"/>
                          <a:cs typeface="Arial" panose="020B0604020202020204" pitchFamily="34" charset="0"/>
                        </a:rPr>
                        <a:t>What</a:t>
                      </a:r>
                      <a:r>
                        <a:rPr lang="en-GB" sz="1100" baseline="0" dirty="0" smtClean="0">
                          <a:solidFill>
                            <a:schemeClr val="tx1"/>
                          </a:solidFill>
                          <a:latin typeface="Arial" panose="020B0604020202020204" pitchFamily="34" charset="0"/>
                          <a:cs typeface="Arial" panose="020B0604020202020204" pitchFamily="34" charset="0"/>
                        </a:rPr>
                        <a:t> does it do?</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lang="en-GB" sz="1100" dirty="0" smtClean="0">
                          <a:solidFill>
                            <a:schemeClr val="tx1"/>
                          </a:solidFill>
                          <a:latin typeface="Arial" panose="020B0604020202020204" pitchFamily="34" charset="0"/>
                          <a:cs typeface="Arial" panose="020B0604020202020204" pitchFamily="34" charset="0"/>
                        </a:rPr>
                        <a:t>Main Organs</a:t>
                      </a:r>
                      <a:r>
                        <a:rPr lang="en-GB" sz="1100" baseline="0" dirty="0" smtClean="0">
                          <a:solidFill>
                            <a:schemeClr val="tx1"/>
                          </a:solidFill>
                          <a:latin typeface="Arial" panose="020B0604020202020204" pitchFamily="34" charset="0"/>
                          <a:cs typeface="Arial" panose="020B0604020202020204" pitchFamily="34" charset="0"/>
                        </a:rPr>
                        <a:t> Involved</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Circulatory</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Respiratory</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Excretory</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Digestive</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Reproductive</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6035102" y="110515"/>
            <a:ext cx="690880" cy="247650"/>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60373" y="358165"/>
            <a:ext cx="432048" cy="235819"/>
          </a:xfrm>
          <a:prstGeom prst="rect">
            <a:avLst/>
          </a:prstGeom>
        </p:spPr>
      </p:pic>
    </p:spTree>
    <p:extLst>
      <p:ext uri="{BB962C8B-B14F-4D97-AF65-F5344CB8AC3E}">
        <p14:creationId xmlns:p14="http://schemas.microsoft.com/office/powerpoint/2010/main" val="4071418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208426"/>
            <a:ext cx="467075" cy="40313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356312448"/>
              </p:ext>
            </p:extLst>
          </p:nvPr>
        </p:nvGraphicFramePr>
        <p:xfrm>
          <a:off x="260648" y="686119"/>
          <a:ext cx="6465333" cy="8204200"/>
        </p:xfrm>
        <a:graphic>
          <a:graphicData uri="http://schemas.openxmlformats.org/drawingml/2006/table">
            <a:tbl>
              <a:tblPr firstRow="1" bandRow="1">
                <a:tableStyleId>{5C22544A-7EE6-4342-B048-85BDC9FD1C3A}</a:tableStyleId>
              </a:tblPr>
              <a:tblGrid>
                <a:gridCol w="2155111"/>
                <a:gridCol w="2155111"/>
                <a:gridCol w="2155111"/>
              </a:tblGrid>
              <a:tr h="370840">
                <a:tc>
                  <a:txBody>
                    <a:bodyPr/>
                    <a:lstStyle/>
                    <a:p>
                      <a:r>
                        <a:rPr lang="en-GB" sz="1100" dirty="0" smtClean="0">
                          <a:solidFill>
                            <a:schemeClr val="tx1"/>
                          </a:solidFill>
                          <a:latin typeface="Arial" panose="020B0604020202020204" pitchFamily="34" charset="0"/>
                          <a:cs typeface="Arial" panose="020B0604020202020204" pitchFamily="34" charset="0"/>
                        </a:rPr>
                        <a:t>System</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latin typeface="Arial" panose="020B0604020202020204" pitchFamily="34" charset="0"/>
                          <a:cs typeface="Arial" panose="020B0604020202020204" pitchFamily="34" charset="0"/>
                        </a:rPr>
                        <a:t>What</a:t>
                      </a:r>
                      <a:r>
                        <a:rPr lang="en-GB" sz="1100" baseline="0" dirty="0" smtClean="0">
                          <a:solidFill>
                            <a:schemeClr val="tx1"/>
                          </a:solidFill>
                          <a:latin typeface="Arial" panose="020B0604020202020204" pitchFamily="34" charset="0"/>
                          <a:cs typeface="Arial" panose="020B0604020202020204" pitchFamily="34" charset="0"/>
                        </a:rPr>
                        <a:t> does it do?</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latin typeface="Arial" panose="020B0604020202020204" pitchFamily="34" charset="0"/>
                          <a:cs typeface="Arial" panose="020B0604020202020204" pitchFamily="34" charset="0"/>
                        </a:rPr>
                        <a:t>Main Organs</a:t>
                      </a:r>
                      <a:r>
                        <a:rPr lang="en-GB" sz="1100" baseline="0" dirty="0" smtClean="0">
                          <a:solidFill>
                            <a:schemeClr val="tx1"/>
                          </a:solidFill>
                          <a:latin typeface="Arial" panose="020B0604020202020204" pitchFamily="34" charset="0"/>
                          <a:cs typeface="Arial" panose="020B0604020202020204" pitchFamily="34" charset="0"/>
                        </a:rPr>
                        <a:t> Involved</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Endocrine</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Nervous</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Muscular</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Skeletal</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50000"/>
                        </a:lnSpc>
                      </a:pPr>
                      <a:r>
                        <a:rPr lang="en-GB" sz="1100" b="1" dirty="0" smtClean="0">
                          <a:solidFill>
                            <a:schemeClr val="tx1"/>
                          </a:solidFill>
                          <a:latin typeface="Arial" panose="020B0604020202020204" pitchFamily="34" charset="0"/>
                          <a:cs typeface="Arial" panose="020B0604020202020204" pitchFamily="34" charset="0"/>
                        </a:rPr>
                        <a:t>Immune </a:t>
                      </a:r>
                    </a:p>
                    <a:p>
                      <a:pPr>
                        <a:lnSpc>
                          <a:spcPct val="15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Content Placeholder 2"/>
          <p:cNvSpPr txBox="1">
            <a:spLocks/>
          </p:cNvSpPr>
          <p:nvPr/>
        </p:nvSpPr>
        <p:spPr>
          <a:xfrm>
            <a:off x="800708" y="35496"/>
            <a:ext cx="5508612" cy="441801"/>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None/>
            </a:pPr>
            <a:r>
              <a:rPr lang="en-US" sz="3200" b="1" dirty="0" smtClean="0">
                <a:ln w="11430"/>
                <a:solidFill>
                  <a:srgbClr val="422683"/>
                </a:solidFill>
                <a:latin typeface="Arial Black" panose="020B0A04020102020204" pitchFamily="34" charset="0"/>
              </a:rPr>
              <a:t>Body System – </a:t>
            </a:r>
            <a:r>
              <a:rPr lang="en-US" sz="1400" b="1" dirty="0" smtClean="0">
                <a:ln w="11430"/>
                <a:solidFill>
                  <a:schemeClr val="bg1">
                    <a:lumMod val="50000"/>
                  </a:schemeClr>
                </a:solidFill>
                <a:latin typeface="Arial Black" panose="020B0A04020102020204" pitchFamily="34" charset="0"/>
              </a:rPr>
              <a:t>Hand-Out</a:t>
            </a:r>
            <a:endParaRPr lang="en-GB" sz="2800" dirty="0">
              <a:solidFill>
                <a:schemeClr val="bg1">
                  <a:lumMod val="50000"/>
                </a:schemeClr>
              </a:solidFill>
            </a:endParaRPr>
          </a:p>
          <a:p>
            <a:pPr marL="0" indent="0" algn="ctr">
              <a:buFont typeface="Wingdings 2"/>
              <a:buNone/>
            </a:pPr>
            <a:endParaRPr lang="en-GB" sz="3200" dirty="0"/>
          </a:p>
        </p:txBody>
      </p:sp>
      <p:pic>
        <p:nvPicPr>
          <p:cNvPr id="8" name="Picture 7"/>
          <p:cNvPicPr/>
          <p:nvPr/>
        </p:nvPicPr>
        <p:blipFill>
          <a:blip r:embed="rId4" cstate="print">
            <a:extLst>
              <a:ext uri="{28A0092B-C50C-407E-A947-70E740481C1C}">
                <a14:useLocalDpi xmlns:a14="http://schemas.microsoft.com/office/drawing/2010/main" val="0"/>
              </a:ext>
            </a:extLst>
          </a:blip>
          <a:stretch>
            <a:fillRect/>
          </a:stretch>
        </p:blipFill>
        <p:spPr>
          <a:xfrm>
            <a:off x="6035102" y="110515"/>
            <a:ext cx="690880" cy="247650"/>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60373" y="358165"/>
            <a:ext cx="432048" cy="235819"/>
          </a:xfrm>
          <a:prstGeom prst="rect">
            <a:avLst/>
          </a:prstGeom>
        </p:spPr>
      </p:pic>
    </p:spTree>
    <p:extLst>
      <p:ext uri="{BB962C8B-B14F-4D97-AF65-F5344CB8AC3E}">
        <p14:creationId xmlns:p14="http://schemas.microsoft.com/office/powerpoint/2010/main" val="397843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208426"/>
            <a:ext cx="467075" cy="403134"/>
          </a:xfrm>
          <a:prstGeom prst="rect">
            <a:avLst/>
          </a:prstGeom>
        </p:spPr>
      </p:pic>
      <p:pic>
        <p:nvPicPr>
          <p:cNvPr id="61" name="Picture 60"/>
          <p:cNvPicPr/>
          <p:nvPr/>
        </p:nvPicPr>
        <p:blipFill>
          <a:blip r:embed="rId4" cstate="print">
            <a:extLst>
              <a:ext uri="{28A0092B-C50C-407E-A947-70E740481C1C}">
                <a14:useLocalDpi xmlns:a14="http://schemas.microsoft.com/office/drawing/2010/main" val="0"/>
              </a:ext>
            </a:extLst>
          </a:blip>
          <a:stretch>
            <a:fillRect/>
          </a:stretch>
        </p:blipFill>
        <p:spPr>
          <a:xfrm>
            <a:off x="6035102" y="110515"/>
            <a:ext cx="690880" cy="247650"/>
          </a:xfrm>
          <a:prstGeom prst="rect">
            <a:avLst/>
          </a:prstGeom>
        </p:spPr>
      </p:pic>
      <p:sp>
        <p:nvSpPr>
          <p:cNvPr id="21" name="Content Placeholder 2"/>
          <p:cNvSpPr txBox="1">
            <a:spLocks/>
          </p:cNvSpPr>
          <p:nvPr/>
        </p:nvSpPr>
        <p:spPr>
          <a:xfrm>
            <a:off x="800708" y="35496"/>
            <a:ext cx="5508612" cy="441801"/>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200" b="1" dirty="0" smtClean="0">
                <a:ln w="11430"/>
                <a:solidFill>
                  <a:srgbClr val="422683"/>
                </a:solidFill>
                <a:latin typeface="Arial Black" panose="020B0A04020102020204" pitchFamily="34" charset="0"/>
              </a:rPr>
              <a:t>Body System - </a:t>
            </a:r>
            <a:r>
              <a:rPr lang="en-US" sz="1600" b="1" dirty="0" smtClean="0">
                <a:ln w="11430"/>
                <a:solidFill>
                  <a:schemeClr val="bg1">
                    <a:lumMod val="50000"/>
                  </a:schemeClr>
                </a:solidFill>
                <a:latin typeface="Arial Black" panose="020B0A04020102020204" pitchFamily="34" charset="0"/>
              </a:rPr>
              <a:t>Answers</a:t>
            </a:r>
            <a:endParaRPr lang="en-GB" sz="3200" dirty="0">
              <a:solidFill>
                <a:schemeClr val="bg1">
                  <a:lumMod val="50000"/>
                </a:schemeClr>
              </a:solidFill>
            </a:endParaRPr>
          </a:p>
        </p:txBody>
      </p:sp>
      <p:pic>
        <p:nvPicPr>
          <p:cNvPr id="44" name="Picture 4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60373" y="358165"/>
            <a:ext cx="432048" cy="235819"/>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57398476"/>
              </p:ext>
            </p:extLst>
          </p:nvPr>
        </p:nvGraphicFramePr>
        <p:xfrm>
          <a:off x="260648" y="683568"/>
          <a:ext cx="6465336" cy="7043544"/>
        </p:xfrm>
        <a:graphic>
          <a:graphicData uri="http://schemas.openxmlformats.org/drawingml/2006/table">
            <a:tbl>
              <a:tblPr firstRow="1" bandRow="1">
                <a:tableStyleId>{5C22544A-7EE6-4342-B048-85BDC9FD1C3A}</a:tableStyleId>
              </a:tblPr>
              <a:tblGrid>
                <a:gridCol w="1152128"/>
                <a:gridCol w="2792958"/>
                <a:gridCol w="879450"/>
                <a:gridCol w="1640800"/>
              </a:tblGrid>
              <a:tr h="216024">
                <a:tc>
                  <a:txBody>
                    <a:bodyPr/>
                    <a:lstStyle/>
                    <a:p>
                      <a:pPr algn="ctr">
                        <a:lnSpc>
                          <a:spcPts val="900"/>
                        </a:lnSpc>
                      </a:pPr>
                      <a:r>
                        <a:rPr lang="en-GB" sz="1100" dirty="0" smtClean="0">
                          <a:solidFill>
                            <a:schemeClr val="tx1"/>
                          </a:solidFill>
                          <a:latin typeface="Arial" panose="020B0604020202020204" pitchFamily="34" charset="0"/>
                          <a:cs typeface="Arial" panose="020B0604020202020204" pitchFamily="34" charset="0"/>
                        </a:rPr>
                        <a:t>System</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900"/>
                        </a:lnSpc>
                      </a:pPr>
                      <a:r>
                        <a:rPr lang="en-GB" sz="1100" dirty="0" smtClean="0">
                          <a:solidFill>
                            <a:schemeClr val="tx1"/>
                          </a:solidFill>
                          <a:latin typeface="Arial" panose="020B0604020202020204" pitchFamily="34" charset="0"/>
                          <a:cs typeface="Arial" panose="020B0604020202020204" pitchFamily="34" charset="0"/>
                        </a:rPr>
                        <a:t>What</a:t>
                      </a:r>
                      <a:r>
                        <a:rPr lang="en-GB" sz="1100" baseline="0" dirty="0" smtClean="0">
                          <a:solidFill>
                            <a:schemeClr val="tx1"/>
                          </a:solidFill>
                          <a:latin typeface="Arial" panose="020B0604020202020204" pitchFamily="34" charset="0"/>
                          <a:cs typeface="Arial" panose="020B0604020202020204" pitchFamily="34" charset="0"/>
                        </a:rPr>
                        <a:t> does it do?</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ts val="900"/>
                        </a:lnSpc>
                      </a:pPr>
                      <a:r>
                        <a:rPr lang="en-GB" sz="1100" dirty="0" smtClean="0">
                          <a:solidFill>
                            <a:schemeClr val="tx1"/>
                          </a:solidFill>
                          <a:latin typeface="Arial" panose="020B0604020202020204" pitchFamily="34" charset="0"/>
                          <a:cs typeface="Arial" panose="020B0604020202020204" pitchFamily="34" charset="0"/>
                        </a:rPr>
                        <a:t>Main Organs</a:t>
                      </a:r>
                      <a:r>
                        <a:rPr lang="en-GB" sz="1100" baseline="0" dirty="0" smtClean="0">
                          <a:solidFill>
                            <a:schemeClr val="tx1"/>
                          </a:solidFill>
                          <a:latin typeface="Arial" panose="020B0604020202020204" pitchFamily="34" charset="0"/>
                          <a:cs typeface="Arial" panose="020B0604020202020204" pitchFamily="34" charset="0"/>
                        </a:rPr>
                        <a:t> Involved</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Circulatory</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circulatory 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delivers nutrients and oxygen to all cells in the body. It consists of the heart and the blood vessels running through the entire body. The arteries carry blood away from the heart; the veins carry it back to the heart.</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0" lang="en-GB" sz="1100" kern="1200" dirty="0" smtClean="0">
                          <a:solidFill>
                            <a:schemeClr val="dk1"/>
                          </a:solidFill>
                          <a:effectLst/>
                          <a:latin typeface="Arial" panose="020B0604020202020204" pitchFamily="34" charset="0"/>
                          <a:ea typeface="+mn-ea"/>
                          <a:cs typeface="Arial" panose="020B0604020202020204" pitchFamily="34" charset="0"/>
                        </a:rPr>
                        <a:t>Heart, Brain, Lungs</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Respiratory</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When we breathe, we inhale oxygen and exhale carbon dioxide. This exchange of gases is 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respiratory system's</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means of getting oxygen to the blood.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Respiration</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is achieved through the mouth, nose, trachea, lungs, and diaphragm.</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0" lang="en-GB" sz="1100" kern="1200" dirty="0" smtClean="0">
                          <a:solidFill>
                            <a:schemeClr val="dk1"/>
                          </a:solidFill>
                          <a:effectLst/>
                          <a:latin typeface="Arial" panose="020B0604020202020204" pitchFamily="34" charset="0"/>
                          <a:ea typeface="+mn-ea"/>
                          <a:cs typeface="Arial" panose="020B0604020202020204" pitchFamily="34" charset="0"/>
                        </a:rPr>
                        <a:t>Nose, Pharynx, Larynx, Trachea, Bronchi, Lungs </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Excretory</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excretory 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is 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of an organism's body that performs the function of excretion, the bodily process of discharging wastes. 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Excretory 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is responsible for the elimination of wastes produced by homeostasis.</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0" lang="en-GB" sz="1100" kern="1200" dirty="0" smtClean="0">
                          <a:solidFill>
                            <a:schemeClr val="dk1"/>
                          </a:solidFill>
                          <a:effectLst/>
                          <a:latin typeface="Arial" panose="020B0604020202020204" pitchFamily="34" charset="0"/>
                          <a:ea typeface="+mn-ea"/>
                          <a:cs typeface="Arial" panose="020B0604020202020204" pitchFamily="34" charset="0"/>
                        </a:rPr>
                        <a:t>Kidneys, Ureters, Bladder, Urethra</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Lungs, Skin, Large Intestines, Liver</a:t>
                      </a:r>
                    </a:p>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Digestive</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digestive 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breaks down food and delivers nutrients to every cell in the body via the bloodstream. 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digestive tract</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starts at the mouth and ends at the anus. Organs that are part of 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digestive 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include the stomach, small intestine, pancreas, liver and large intestine (bowel).</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kumimoji="0" lang="en-GB" sz="1100" kern="1200" dirty="0" smtClean="0">
                          <a:solidFill>
                            <a:schemeClr val="dk1"/>
                          </a:solidFill>
                          <a:effectLst/>
                          <a:latin typeface="Arial" panose="020B0604020202020204" pitchFamily="34" charset="0"/>
                          <a:ea typeface="+mn-ea"/>
                          <a:cs typeface="Arial" panose="020B0604020202020204" pitchFamily="34" charset="0"/>
                        </a:rPr>
                        <a:t>Salivary Glands, Pharynx,  Oesophagus, Stomach, Small Intestine, Large Intestine, Rectum</a:t>
                      </a:r>
                    </a:p>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Reproductive</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reproductive 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is a collection of internal and external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organs</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 in both males and females — that work together for the purpose of procreating</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100" b="1" u="sng" kern="1200" dirty="0" smtClean="0">
                          <a:solidFill>
                            <a:schemeClr val="dk1"/>
                          </a:solidFill>
                          <a:effectLst/>
                          <a:latin typeface="Arial" panose="020B0604020202020204" pitchFamily="34" charset="0"/>
                          <a:ea typeface="+mn-ea"/>
                          <a:cs typeface="Arial" panose="020B0604020202020204" pitchFamily="34" charset="0"/>
                        </a:rPr>
                        <a:t>Female:</a:t>
                      </a:r>
                    </a:p>
                    <a:p>
                      <a:r>
                        <a:rPr kumimoji="0" lang="en-GB" sz="1050" kern="1200" dirty="0" smtClean="0">
                          <a:solidFill>
                            <a:schemeClr val="dk1"/>
                          </a:solidFill>
                          <a:effectLst/>
                          <a:latin typeface="Arial" panose="020B0604020202020204" pitchFamily="34" charset="0"/>
                          <a:ea typeface="+mn-ea"/>
                          <a:cs typeface="Arial" panose="020B0604020202020204" pitchFamily="34" charset="0"/>
                        </a:rPr>
                        <a:t>Uterus</a:t>
                      </a:r>
                    </a:p>
                    <a:p>
                      <a:r>
                        <a:rPr kumimoji="0" lang="en-GB" sz="1050" kern="1200" dirty="0" smtClean="0">
                          <a:solidFill>
                            <a:schemeClr val="dk1"/>
                          </a:solidFill>
                          <a:effectLst/>
                          <a:latin typeface="Arial" panose="020B0604020202020204" pitchFamily="34" charset="0"/>
                          <a:ea typeface="+mn-ea"/>
                          <a:cs typeface="Arial" panose="020B0604020202020204" pitchFamily="34" charset="0"/>
                        </a:rPr>
                        <a:t>Cervix</a:t>
                      </a:r>
                    </a:p>
                    <a:p>
                      <a:r>
                        <a:rPr kumimoji="0" lang="en-GB" sz="1050" kern="1200" dirty="0" smtClean="0">
                          <a:solidFill>
                            <a:schemeClr val="dk1"/>
                          </a:solidFill>
                          <a:effectLst/>
                          <a:latin typeface="Arial" panose="020B0604020202020204" pitchFamily="34" charset="0"/>
                          <a:ea typeface="+mn-ea"/>
                          <a:cs typeface="Arial" panose="020B0604020202020204" pitchFamily="34" charset="0"/>
                        </a:rPr>
                        <a:t>Fallopian Tubes</a:t>
                      </a:r>
                    </a:p>
                    <a:p>
                      <a:r>
                        <a:rPr kumimoji="0" lang="en-GB" sz="1050" kern="1200" dirty="0" smtClean="0">
                          <a:solidFill>
                            <a:schemeClr val="dk1"/>
                          </a:solidFill>
                          <a:effectLst/>
                          <a:latin typeface="Arial" panose="020B0604020202020204" pitchFamily="34" charset="0"/>
                          <a:ea typeface="+mn-ea"/>
                          <a:cs typeface="Arial" panose="020B0604020202020204" pitchFamily="34" charset="0"/>
                        </a:rPr>
                        <a:t>Ovaries</a:t>
                      </a:r>
                    </a:p>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100" b="1" u="sng" kern="1200" dirty="0" smtClean="0">
                          <a:solidFill>
                            <a:schemeClr val="dk1"/>
                          </a:solidFill>
                          <a:effectLst/>
                          <a:latin typeface="Arial" panose="020B0604020202020204" pitchFamily="34" charset="0"/>
                          <a:ea typeface="+mn-ea"/>
                          <a:cs typeface="Arial" panose="020B0604020202020204" pitchFamily="34" charset="0"/>
                        </a:rPr>
                        <a:t>Male:</a:t>
                      </a:r>
                      <a:endParaRPr kumimoji="0" lang="en-GB" sz="1100" kern="1200" dirty="0" smtClean="0">
                        <a:solidFill>
                          <a:schemeClr val="dk1"/>
                        </a:solidFill>
                        <a:effectLst/>
                        <a:latin typeface="Arial" panose="020B0604020202020204" pitchFamily="34" charset="0"/>
                        <a:ea typeface="+mn-ea"/>
                        <a:cs typeface="Arial" panose="020B0604020202020204" pitchFamily="34" charset="0"/>
                      </a:endParaRP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Penis</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Scrotum</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Testicles </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Epididymis</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Vas Deferens</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Ejaculatory Ducts</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Urethra</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Seminal Vesicles</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Prostate Gland</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Bulbourethral Glands</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933984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208426"/>
            <a:ext cx="467075" cy="403134"/>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2906000089"/>
              </p:ext>
            </p:extLst>
          </p:nvPr>
        </p:nvGraphicFramePr>
        <p:xfrm>
          <a:off x="260648" y="686119"/>
          <a:ext cx="6465333" cy="7198360"/>
        </p:xfrm>
        <a:graphic>
          <a:graphicData uri="http://schemas.openxmlformats.org/drawingml/2006/table">
            <a:tbl>
              <a:tblPr firstRow="1" bandRow="1">
                <a:tableStyleId>{5C22544A-7EE6-4342-B048-85BDC9FD1C3A}</a:tableStyleId>
              </a:tblPr>
              <a:tblGrid>
                <a:gridCol w="2155111"/>
                <a:gridCol w="2155111"/>
                <a:gridCol w="2155111"/>
              </a:tblGrid>
              <a:tr h="370840">
                <a:tc>
                  <a:txBody>
                    <a:bodyPr/>
                    <a:lstStyle/>
                    <a:p>
                      <a:r>
                        <a:rPr lang="en-GB" sz="1100" dirty="0" smtClean="0">
                          <a:solidFill>
                            <a:schemeClr val="tx1"/>
                          </a:solidFill>
                          <a:latin typeface="Arial" panose="020B0604020202020204" pitchFamily="34" charset="0"/>
                          <a:cs typeface="Arial" panose="020B0604020202020204" pitchFamily="34" charset="0"/>
                        </a:rPr>
                        <a:t>System</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latin typeface="Arial" panose="020B0604020202020204" pitchFamily="34" charset="0"/>
                          <a:cs typeface="Arial" panose="020B0604020202020204" pitchFamily="34" charset="0"/>
                        </a:rPr>
                        <a:t>What</a:t>
                      </a:r>
                      <a:r>
                        <a:rPr lang="en-GB" sz="1100" baseline="0" dirty="0" smtClean="0">
                          <a:solidFill>
                            <a:schemeClr val="tx1"/>
                          </a:solidFill>
                          <a:latin typeface="Arial" panose="020B0604020202020204" pitchFamily="34" charset="0"/>
                          <a:cs typeface="Arial" panose="020B0604020202020204" pitchFamily="34" charset="0"/>
                        </a:rPr>
                        <a:t> does it do?</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latin typeface="Arial" panose="020B0604020202020204" pitchFamily="34" charset="0"/>
                          <a:cs typeface="Arial" panose="020B0604020202020204" pitchFamily="34" charset="0"/>
                        </a:rPr>
                        <a:t>Main Organs</a:t>
                      </a:r>
                      <a:r>
                        <a:rPr lang="en-GB" sz="1100" baseline="0" dirty="0" smtClean="0">
                          <a:solidFill>
                            <a:schemeClr val="tx1"/>
                          </a:solidFill>
                          <a:latin typeface="Arial" panose="020B0604020202020204" pitchFamily="34" charset="0"/>
                          <a:cs typeface="Arial" panose="020B0604020202020204" pitchFamily="34" charset="0"/>
                        </a:rPr>
                        <a:t> Involved</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Endocrine</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0" lang="en-GB" sz="1100" b="1" kern="1200" dirty="0" smtClean="0">
                          <a:solidFill>
                            <a:schemeClr val="dk1"/>
                          </a:solidFill>
                          <a:effectLst/>
                          <a:latin typeface="Arial" panose="020B0604020202020204" pitchFamily="34" charset="0"/>
                          <a:ea typeface="+mn-ea"/>
                          <a:cs typeface="Arial" panose="020B0604020202020204" pitchFamily="34" charset="0"/>
                        </a:rPr>
                        <a:t>The endocrine 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is made up of glands that produce and secrete hormones, chemical substances produced in the body that regulate the activity of cells or organs. These hormones regulate the body's growth, metabolism and sexual development and function.</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100" kern="1200" dirty="0" smtClean="0">
                          <a:solidFill>
                            <a:schemeClr val="dk1"/>
                          </a:solidFill>
                          <a:effectLst/>
                          <a:latin typeface="Arial" panose="020B0604020202020204" pitchFamily="34" charset="0"/>
                          <a:ea typeface="+mn-ea"/>
                          <a:cs typeface="Arial" panose="020B0604020202020204" pitchFamily="34" charset="0"/>
                        </a:rPr>
                        <a:t>Hypothalamus,</a:t>
                      </a:r>
                      <a:r>
                        <a:rPr kumimoji="0" lang="en-GB" sz="1100" kern="1200" baseline="0" dirty="0" smtClean="0">
                          <a:solidFill>
                            <a:schemeClr val="dk1"/>
                          </a:solidFill>
                          <a:effectLst/>
                          <a:latin typeface="Arial" panose="020B0604020202020204" pitchFamily="34" charset="0"/>
                          <a:ea typeface="+mn-ea"/>
                          <a:cs typeface="Arial" panose="020B0604020202020204" pitchFamily="34" charset="0"/>
                        </a:rPr>
                        <a:t> </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Pituitary,</a:t>
                      </a:r>
                      <a:r>
                        <a:rPr kumimoji="0" lang="en-GB" sz="1100" kern="1200" baseline="0" dirty="0" smtClean="0">
                          <a:solidFill>
                            <a:schemeClr val="dk1"/>
                          </a:solidFill>
                          <a:effectLst/>
                          <a:latin typeface="Arial" panose="020B0604020202020204" pitchFamily="34" charset="0"/>
                          <a:ea typeface="+mn-ea"/>
                          <a:cs typeface="Arial" panose="020B0604020202020204" pitchFamily="34" charset="0"/>
                        </a:rPr>
                        <a:t> </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Thyroid,</a:t>
                      </a:r>
                      <a:r>
                        <a:rPr kumimoji="0" lang="en-GB" sz="1100" kern="1200" baseline="0" dirty="0" smtClean="0">
                          <a:solidFill>
                            <a:schemeClr val="dk1"/>
                          </a:solidFill>
                          <a:effectLst/>
                          <a:latin typeface="Arial" panose="020B0604020202020204" pitchFamily="34" charset="0"/>
                          <a:ea typeface="+mn-ea"/>
                          <a:cs typeface="Arial" panose="020B0604020202020204" pitchFamily="34" charset="0"/>
                        </a:rPr>
                        <a:t> </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Parathyroid Gland</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Adrenals,</a:t>
                      </a:r>
                      <a:r>
                        <a:rPr kumimoji="0" lang="en-GB" sz="1100" kern="1200" baseline="0" dirty="0" smtClean="0">
                          <a:solidFill>
                            <a:schemeClr val="dk1"/>
                          </a:solidFill>
                          <a:effectLst/>
                          <a:latin typeface="Arial" panose="020B0604020202020204" pitchFamily="34" charset="0"/>
                          <a:ea typeface="+mn-ea"/>
                          <a:cs typeface="Arial" panose="020B0604020202020204" pitchFamily="34" charset="0"/>
                        </a:rPr>
                        <a:t> </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Pineal Body, Ovaries</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Testes, The Pancreas </a:t>
                      </a:r>
                    </a:p>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Nervous</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the network of nerve cells and fibres which transmits nerve impulses between parts of the body.</a:t>
                      </a: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100" kern="1200" dirty="0" smtClean="0">
                          <a:solidFill>
                            <a:schemeClr val="dk1"/>
                          </a:solidFill>
                          <a:effectLst/>
                          <a:latin typeface="Arial" panose="020B0604020202020204" pitchFamily="34" charset="0"/>
                          <a:ea typeface="+mn-ea"/>
                          <a:cs typeface="Arial" panose="020B0604020202020204" pitchFamily="34" charset="0"/>
                        </a:rPr>
                        <a:t>Brain, Spinal Cord</a:t>
                      </a:r>
                    </a:p>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Muscular</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muscular 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is an organ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system</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consisting of skeletal, smooth and cardiac muscles. It permits movement of the body, maintains posture, and circulates blood throughout the body.</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50000"/>
                        </a:lnSpc>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Cardiac Muscles</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00000"/>
                        </a:lnSpc>
                      </a:pPr>
                      <a:r>
                        <a:rPr lang="en-GB" sz="1100" b="1" dirty="0" smtClean="0">
                          <a:solidFill>
                            <a:schemeClr val="tx1"/>
                          </a:solidFill>
                          <a:latin typeface="Arial" panose="020B0604020202020204" pitchFamily="34" charset="0"/>
                          <a:cs typeface="Arial" panose="020B0604020202020204" pitchFamily="34" charset="0"/>
                        </a:rPr>
                        <a:t>Skeletal</a:t>
                      </a:r>
                    </a:p>
                    <a:p>
                      <a:pPr>
                        <a:lnSpc>
                          <a:spcPct val="10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0000"/>
                        </a:lnSpc>
                      </a:pPr>
                      <a:r>
                        <a:rPr kumimoji="0" lang="en-GB" sz="1100" b="0" kern="1200" dirty="0" smtClean="0">
                          <a:solidFill>
                            <a:schemeClr val="dk1"/>
                          </a:solidFill>
                          <a:effectLst/>
                          <a:latin typeface="Arial" panose="020B0604020202020204" pitchFamily="34" charset="0"/>
                          <a:ea typeface="+mn-ea"/>
                          <a:cs typeface="Arial" panose="020B0604020202020204" pitchFamily="34" charset="0"/>
                        </a:rPr>
                        <a:t>The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skeletal system</a:t>
                      </a:r>
                      <a:r>
                        <a:rPr kumimoji="0" lang="en-GB" sz="1100" b="1" kern="1200" baseline="0" dirty="0" smtClean="0">
                          <a:solidFill>
                            <a:schemeClr val="dk1"/>
                          </a:solidFill>
                          <a:effectLst/>
                          <a:latin typeface="Arial" panose="020B0604020202020204" pitchFamily="34" charset="0"/>
                          <a:ea typeface="+mn-ea"/>
                          <a:cs typeface="Arial" panose="020B0604020202020204" pitchFamily="34" charset="0"/>
                        </a:rPr>
                        <a:t> </a:t>
                      </a:r>
                      <a:r>
                        <a:rPr kumimoji="0" lang="en-GB" sz="1100" b="0" kern="1200" baseline="0" dirty="0" smtClean="0">
                          <a:solidFill>
                            <a:schemeClr val="dk1"/>
                          </a:solidFill>
                          <a:effectLst/>
                          <a:latin typeface="Arial" panose="020B0604020202020204" pitchFamily="34" charset="0"/>
                          <a:ea typeface="+mn-ea"/>
                          <a:cs typeface="Arial" panose="020B0604020202020204" pitchFamily="34" charset="0"/>
                        </a:rPr>
                        <a:t>is the </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framework of the body, consisting of bones and other connective tissues, which protects and supports the body tissues and internal organs. The human </a:t>
                      </a:r>
                      <a:r>
                        <a:rPr kumimoji="0" lang="en-GB" sz="1100" b="1" kern="1200" dirty="0" smtClean="0">
                          <a:solidFill>
                            <a:schemeClr val="dk1"/>
                          </a:solidFill>
                          <a:effectLst/>
                          <a:latin typeface="Arial" panose="020B0604020202020204" pitchFamily="34" charset="0"/>
                          <a:ea typeface="+mn-ea"/>
                          <a:cs typeface="Arial" panose="020B0604020202020204" pitchFamily="34" charset="0"/>
                        </a:rPr>
                        <a:t>skeleton</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 contains 206 bones, six of which are the tiny bones of the middle ear (three in each ear) that function in hearing</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100" kern="1200" dirty="0" smtClean="0">
                          <a:solidFill>
                            <a:schemeClr val="dk1"/>
                          </a:solidFill>
                          <a:effectLst/>
                          <a:latin typeface="Arial" panose="020B0604020202020204" pitchFamily="34" charset="0"/>
                          <a:ea typeface="+mn-ea"/>
                          <a:cs typeface="Arial" panose="020B0604020202020204" pitchFamily="34" charset="0"/>
                        </a:rPr>
                        <a:t>Bones, Tendons, Ligaments</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Cartilage</a:t>
                      </a:r>
                    </a:p>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nSpc>
                          <a:spcPct val="150000"/>
                        </a:lnSpc>
                      </a:pPr>
                      <a:r>
                        <a:rPr lang="en-GB" sz="1100" b="1" dirty="0" smtClean="0">
                          <a:solidFill>
                            <a:schemeClr val="tx1"/>
                          </a:solidFill>
                          <a:latin typeface="Arial" panose="020B0604020202020204" pitchFamily="34" charset="0"/>
                          <a:cs typeface="Arial" panose="020B0604020202020204" pitchFamily="34" charset="0"/>
                        </a:rPr>
                        <a:t>Immune </a:t>
                      </a:r>
                    </a:p>
                    <a:p>
                      <a:pPr>
                        <a:lnSpc>
                          <a:spcPct val="150000"/>
                        </a:lnSpc>
                      </a:pPr>
                      <a:endParaRPr lang="en-GB" sz="1100" dirty="0" smtClean="0">
                        <a:solidFill>
                          <a:schemeClr val="tx1"/>
                        </a:solidFill>
                        <a:latin typeface="Arial" panose="020B0604020202020204" pitchFamily="34" charset="0"/>
                        <a:cs typeface="Arial" panose="020B0604020202020204" pitchFamily="34" charset="0"/>
                      </a:endParaRPr>
                    </a:p>
                    <a:p>
                      <a:pPr>
                        <a:lnSpc>
                          <a:spcPct val="15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100" kern="1200" dirty="0" smtClean="0">
                          <a:solidFill>
                            <a:schemeClr val="dk1"/>
                          </a:solidFill>
                          <a:effectLst/>
                          <a:latin typeface="Arial" panose="020B0604020202020204" pitchFamily="34" charset="0"/>
                          <a:ea typeface="+mn-ea"/>
                          <a:cs typeface="Arial" panose="020B0604020202020204" pitchFamily="34" charset="0"/>
                        </a:rPr>
                        <a:t>The organs and processes of the body that provide resistance to infection and toxins.</a:t>
                      </a:r>
                    </a:p>
                    <a:p>
                      <a:pPr>
                        <a:lnSpc>
                          <a:spcPct val="100000"/>
                        </a:lnSpc>
                      </a:pP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100" kern="1200" dirty="0" smtClean="0">
                          <a:solidFill>
                            <a:schemeClr val="dk1"/>
                          </a:solidFill>
                          <a:effectLst/>
                          <a:latin typeface="Arial" panose="020B0604020202020204" pitchFamily="34" charset="0"/>
                          <a:ea typeface="+mn-ea"/>
                          <a:cs typeface="Arial" panose="020B0604020202020204" pitchFamily="34" charset="0"/>
                        </a:rPr>
                        <a:t>Thymus, Bone Marrow, Spleen</a:t>
                      </a:r>
                    </a:p>
                    <a:p>
                      <a:r>
                        <a:rPr kumimoji="0" lang="en-GB" sz="1100" kern="1200" dirty="0" smtClean="0">
                          <a:solidFill>
                            <a:schemeClr val="dk1"/>
                          </a:solidFill>
                          <a:effectLst/>
                          <a:latin typeface="Arial" panose="020B0604020202020204" pitchFamily="34" charset="0"/>
                          <a:ea typeface="+mn-ea"/>
                          <a:cs typeface="Arial" panose="020B0604020202020204" pitchFamily="34" charset="0"/>
                        </a:rPr>
                        <a:t>Adenoids,</a:t>
                      </a:r>
                      <a:r>
                        <a:rPr kumimoji="0" lang="en-GB" sz="1100" kern="1200" baseline="0" dirty="0" smtClean="0">
                          <a:solidFill>
                            <a:schemeClr val="dk1"/>
                          </a:solidFill>
                          <a:effectLst/>
                          <a:latin typeface="Arial" panose="020B0604020202020204" pitchFamily="34" charset="0"/>
                          <a:ea typeface="+mn-ea"/>
                          <a:cs typeface="Arial" panose="020B0604020202020204" pitchFamily="34" charset="0"/>
                        </a:rPr>
                        <a:t> </a:t>
                      </a:r>
                      <a:r>
                        <a:rPr kumimoji="0" lang="en-GB" sz="1100" kern="1200" dirty="0" smtClean="0">
                          <a:solidFill>
                            <a:schemeClr val="dk1"/>
                          </a:solidFill>
                          <a:effectLst/>
                          <a:latin typeface="Arial" panose="020B0604020202020204" pitchFamily="34" charset="0"/>
                          <a:ea typeface="+mn-ea"/>
                          <a:cs typeface="Arial" panose="020B0604020202020204" pitchFamily="34" charset="0"/>
                        </a:rPr>
                        <a:t>Liver </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Content Placeholder 2"/>
          <p:cNvSpPr txBox="1">
            <a:spLocks/>
          </p:cNvSpPr>
          <p:nvPr/>
        </p:nvSpPr>
        <p:spPr>
          <a:xfrm>
            <a:off x="800708" y="35496"/>
            <a:ext cx="5508612" cy="441801"/>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3200" b="1" dirty="0" smtClean="0">
                <a:ln w="11430"/>
                <a:solidFill>
                  <a:srgbClr val="422683"/>
                </a:solidFill>
                <a:latin typeface="Arial Black" panose="020B0A04020102020204" pitchFamily="34" charset="0"/>
              </a:rPr>
              <a:t>Body System - </a:t>
            </a:r>
            <a:r>
              <a:rPr lang="en-US" sz="1600" b="1" dirty="0" smtClean="0">
                <a:ln w="11430"/>
                <a:solidFill>
                  <a:schemeClr val="bg1">
                    <a:lumMod val="50000"/>
                  </a:schemeClr>
                </a:solidFill>
                <a:latin typeface="Arial Black" panose="020B0A04020102020204" pitchFamily="34" charset="0"/>
              </a:rPr>
              <a:t>Answers</a:t>
            </a:r>
            <a:endParaRPr lang="en-GB" sz="3200" dirty="0">
              <a:solidFill>
                <a:schemeClr val="bg1">
                  <a:lumMod val="50000"/>
                </a:schemeClr>
              </a:solidFill>
            </a:endParaRPr>
          </a:p>
        </p:txBody>
      </p:sp>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6035102" y="110515"/>
            <a:ext cx="690880" cy="24765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60373" y="358165"/>
            <a:ext cx="432048" cy="235819"/>
          </a:xfrm>
          <a:prstGeom prst="rect">
            <a:avLst/>
          </a:prstGeom>
        </p:spPr>
      </p:pic>
    </p:spTree>
    <p:extLst>
      <p:ext uri="{BB962C8B-B14F-4D97-AF65-F5344CB8AC3E}">
        <p14:creationId xmlns:p14="http://schemas.microsoft.com/office/powerpoint/2010/main" val="3165010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0" name="Picture 9"/>
          <p:cNvPicPr/>
          <p:nvPr/>
        </p:nvPicPr>
        <p:blipFill>
          <a:blip r:embed="rId4" cstate="print">
            <a:extLst>
              <a:ext uri="{28A0092B-C50C-407E-A947-70E740481C1C}">
                <a14:useLocalDpi xmlns:a14="http://schemas.microsoft.com/office/drawing/2010/main" val="0"/>
              </a:ext>
            </a:extLst>
          </a:blip>
          <a:stretch>
            <a:fillRect/>
          </a:stretch>
        </p:blipFill>
        <p:spPr>
          <a:xfrm>
            <a:off x="5157192" y="35496"/>
            <a:ext cx="1381760" cy="495300"/>
          </a:xfrm>
          <a:prstGeom prst="rect">
            <a:avLst/>
          </a:prstGeom>
        </p:spPr>
      </p:pic>
    </p:spTree>
    <p:extLst>
      <p:ext uri="{BB962C8B-B14F-4D97-AF65-F5344CB8AC3E}">
        <p14:creationId xmlns:p14="http://schemas.microsoft.com/office/powerpoint/2010/main" val="24581413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638</TotalTime>
  <Words>658</Words>
  <Application>Microsoft Office PowerPoint</Application>
  <PresentationFormat>On-screen Show (4:3)</PresentationFormat>
  <Paragraphs>184</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90</cp:revision>
  <dcterms:created xsi:type="dcterms:W3CDTF">2015-01-26T16:10:38Z</dcterms:created>
  <dcterms:modified xsi:type="dcterms:W3CDTF">2015-06-17T11:57:52Z</dcterms:modified>
</cp:coreProperties>
</file>