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69" r:id="rId2"/>
    <p:sldId id="270" r:id="rId3"/>
    <p:sldId id="272" r:id="rId4"/>
    <p:sldId id="275" r:id="rId5"/>
    <p:sldId id="277" r:id="rId6"/>
    <p:sldId id="278" r:id="rId7"/>
    <p:sldId id="279" r:id="rId8"/>
    <p:sldId id="280" r:id="rId9"/>
    <p:sldId id="281" r:id="rId10"/>
    <p:sldId id="282" r:id="rId11"/>
    <p:sldId id="283" r:id="rId12"/>
    <p:sldId id="284" r:id="rId13"/>
    <p:sldId id="285" r:id="rId14"/>
    <p:sldId id="286" r:id="rId15"/>
    <p:sldId id="287" r:id="rId16"/>
    <p:sldId id="323" r:id="rId17"/>
    <p:sldId id="288" r:id="rId18"/>
    <p:sldId id="289" r:id="rId19"/>
    <p:sldId id="290" r:id="rId20"/>
    <p:sldId id="291" r:id="rId21"/>
    <p:sldId id="292" r:id="rId22"/>
    <p:sldId id="293" r:id="rId23"/>
    <p:sldId id="294" r:id="rId24"/>
    <p:sldId id="295" r:id="rId25"/>
    <p:sldId id="298" r:id="rId26"/>
    <p:sldId id="271" r:id="rId27"/>
    <p:sldId id="299" r:id="rId28"/>
    <p:sldId id="300" r:id="rId29"/>
    <p:sldId id="301" r:id="rId30"/>
    <p:sldId id="302" r:id="rId31"/>
    <p:sldId id="303" r:id="rId32"/>
    <p:sldId id="304" r:id="rId33"/>
    <p:sldId id="305" r:id="rId34"/>
    <p:sldId id="306" r:id="rId35"/>
    <p:sldId id="308" r:id="rId36"/>
    <p:sldId id="309" r:id="rId37"/>
    <p:sldId id="310" r:id="rId38"/>
    <p:sldId id="311" r:id="rId39"/>
    <p:sldId id="324" r:id="rId40"/>
    <p:sldId id="312" r:id="rId41"/>
    <p:sldId id="313" r:id="rId42"/>
    <p:sldId id="314" r:id="rId43"/>
    <p:sldId id="315" r:id="rId44"/>
    <p:sldId id="316" r:id="rId45"/>
    <p:sldId id="317" r:id="rId46"/>
    <p:sldId id="326" r:id="rId4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683"/>
    <a:srgbClr val="FFFFE7"/>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096" autoAdjust="0"/>
    <p:restoredTop sz="94660"/>
  </p:normalViewPr>
  <p:slideViewPr>
    <p:cSldViewPr>
      <p:cViewPr>
        <p:scale>
          <a:sx n="100" d="100"/>
          <a:sy n="100" d="100"/>
        </p:scale>
        <p:origin x="-1626" y="168"/>
      </p:cViewPr>
      <p:guideLst>
        <p:guide orient="horz" pos="2880"/>
        <p:guide pos="216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76EBE-0210-4A69-8975-1F6A1B4CCE19}" type="datetimeFigureOut">
              <a:rPr lang="en-GB" smtClean="0"/>
              <a:t>16/07/2015</a:t>
            </a:fld>
            <a:endParaRPr lang="en-GB"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6011C-7CB4-407C-A3B2-7CC4DD3841E2}" type="slidenum">
              <a:rPr lang="en-GB" smtClean="0"/>
              <a:t>‹#›</a:t>
            </a:fld>
            <a:endParaRPr lang="en-GB" dirty="0"/>
          </a:p>
        </p:txBody>
      </p:sp>
    </p:spTree>
    <p:extLst>
      <p:ext uri="{BB962C8B-B14F-4D97-AF65-F5344CB8AC3E}">
        <p14:creationId xmlns:p14="http://schemas.microsoft.com/office/powerpoint/2010/main" val="1928889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1</a:t>
            </a:fld>
            <a:endParaRPr lang="en-GB" dirty="0"/>
          </a:p>
        </p:txBody>
      </p:sp>
    </p:spTree>
    <p:extLst>
      <p:ext uri="{BB962C8B-B14F-4D97-AF65-F5344CB8AC3E}">
        <p14:creationId xmlns:p14="http://schemas.microsoft.com/office/powerpoint/2010/main" val="337204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10</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11</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12</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13</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14</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15</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16</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17</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18</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19</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Hidden</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2</a:t>
            </a:fld>
            <a:endParaRPr lang="en-GB" dirty="0"/>
          </a:p>
        </p:txBody>
      </p:sp>
    </p:spTree>
    <p:extLst>
      <p:ext uri="{BB962C8B-B14F-4D97-AF65-F5344CB8AC3E}">
        <p14:creationId xmlns:p14="http://schemas.microsoft.com/office/powerpoint/2010/main" val="172910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20</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21</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22</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23</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24</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25</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26</a:t>
            </a:fld>
            <a:endParaRPr lang="en-GB" dirty="0"/>
          </a:p>
        </p:txBody>
      </p:sp>
    </p:spTree>
    <p:extLst>
      <p:ext uri="{BB962C8B-B14F-4D97-AF65-F5344CB8AC3E}">
        <p14:creationId xmlns:p14="http://schemas.microsoft.com/office/powerpoint/2010/main" val="2805673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To</a:t>
            </a:r>
            <a:r>
              <a:rPr lang="en-GB" baseline="0" dirty="0" smtClean="0"/>
              <a:t> be printed for the students; to fill in before and after topic </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27</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28</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29</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To</a:t>
            </a:r>
            <a:r>
              <a:rPr lang="en-GB" baseline="0" dirty="0" smtClean="0"/>
              <a:t> be printed for the students; to fill in before and after topic </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30</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31</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32</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33</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34</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35</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36</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37</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38</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39</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4</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40</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41</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42</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43</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44</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45</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46</a:t>
            </a:fld>
            <a:endParaRPr lang="en-GB" dirty="0"/>
          </a:p>
        </p:txBody>
      </p:sp>
    </p:spTree>
    <p:extLst>
      <p:ext uri="{BB962C8B-B14F-4D97-AF65-F5344CB8AC3E}">
        <p14:creationId xmlns:p14="http://schemas.microsoft.com/office/powerpoint/2010/main" val="280567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5</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6</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7</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8</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9</a:t>
            </a:fld>
            <a:endParaRPr lang="en-GB" dirty="0"/>
          </a:p>
        </p:txBody>
      </p:sp>
    </p:spTree>
    <p:extLst>
      <p:ext uri="{BB962C8B-B14F-4D97-AF65-F5344CB8AC3E}">
        <p14:creationId xmlns:p14="http://schemas.microsoft.com/office/powerpoint/2010/main" val="2350527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000250" y="0"/>
            <a:ext cx="4857750" cy="9144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2571750" y="4572000"/>
            <a:ext cx="9144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2525151" y="711200"/>
            <a:ext cx="3829050" cy="3824224"/>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2515831" y="4719820"/>
            <a:ext cx="3836084" cy="1468331"/>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4403418" y="8743928"/>
            <a:ext cx="1501848" cy="302536"/>
          </a:xfrm>
        </p:spPr>
        <p:txBody>
          <a:bodyPr/>
          <a:lstStyle>
            <a:lvl1pPr>
              <a:defRPr lang="en-US" smtClean="0">
                <a:solidFill>
                  <a:srgbClr val="FFFFFF"/>
                </a:solidFill>
              </a:defRPr>
            </a:lvl1pPr>
            <a:extLst/>
          </a:lstStyle>
          <a:p>
            <a:fld id="{2B6CF2D9-D0FF-4B00-B02F-DB608A803C01}" type="datetimeFigureOut">
              <a:rPr lang="en-GB" smtClean="0"/>
              <a:t>16/07/2015</a:t>
            </a:fld>
            <a:endParaRPr lang="en-GB" dirty="0"/>
          </a:p>
        </p:txBody>
      </p:sp>
      <p:sp>
        <p:nvSpPr>
          <p:cNvPr id="18" name="Footer Placeholder 17"/>
          <p:cNvSpPr>
            <a:spLocks noGrp="1"/>
          </p:cNvSpPr>
          <p:nvPr>
            <p:ph type="ftr" sz="quarter" idx="11"/>
          </p:nvPr>
        </p:nvSpPr>
        <p:spPr>
          <a:xfrm>
            <a:off x="2114550" y="8743928"/>
            <a:ext cx="2195792" cy="304800"/>
          </a:xfrm>
        </p:spPr>
        <p:txBody>
          <a:bodyPr/>
          <a:lstStyle>
            <a:lvl1pPr>
              <a:defRPr lang="en-US" dirty="0">
                <a:solidFill>
                  <a:srgbClr val="FFFFFF"/>
                </a:solidFill>
              </a:defRPr>
            </a:lvl1pPr>
            <a:extLst/>
          </a:lstStyle>
          <a:p>
            <a:endParaRPr lang="en-GB" dirty="0"/>
          </a:p>
        </p:txBody>
      </p:sp>
      <p:sp>
        <p:nvSpPr>
          <p:cNvPr id="29" name="Slide Number Placeholder 28"/>
          <p:cNvSpPr>
            <a:spLocks noGrp="1"/>
          </p:cNvSpPr>
          <p:nvPr>
            <p:ph type="sldNum" sz="quarter" idx="12"/>
          </p:nvPr>
        </p:nvSpPr>
        <p:spPr>
          <a:xfrm>
            <a:off x="5910664" y="8741664"/>
            <a:ext cx="441252" cy="304800"/>
          </a:xfrm>
        </p:spPr>
        <p:txBody>
          <a:bodyPr/>
          <a:lstStyle>
            <a:lvl1pPr>
              <a:defRPr lang="en-US" smtClean="0">
                <a:solidFill>
                  <a:srgbClr val="FFFFFF"/>
                </a:solidFill>
              </a:defRPr>
            </a:lvl1pPr>
            <a:extLst/>
          </a:lstStyle>
          <a:p>
            <a:fld id="{BA96E225-99A7-442B-B8A7-51395A0FCE2B}"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14900" y="366610"/>
            <a:ext cx="1143000" cy="7802033"/>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366192"/>
            <a:ext cx="4514850" cy="780203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182112" y="8743928"/>
            <a:ext cx="1501848" cy="302536"/>
          </a:xfrm>
        </p:spPr>
        <p:txBody>
          <a:bodyPr/>
          <a:lstStyle>
            <a:extLst/>
          </a:lstStyle>
          <a:p>
            <a:fld id="{2B6CF2D9-D0FF-4B00-B02F-DB608A803C01}" type="datetimeFigureOut">
              <a:rPr lang="en-GB" smtClean="0"/>
              <a:t>16/07/2015</a:t>
            </a:fld>
            <a:endParaRPr lang="en-GB" dirty="0"/>
          </a:p>
        </p:txBody>
      </p:sp>
      <p:sp>
        <p:nvSpPr>
          <p:cNvPr id="5" name="Footer Placeholder 4"/>
          <p:cNvSpPr>
            <a:spLocks noGrp="1"/>
          </p:cNvSpPr>
          <p:nvPr>
            <p:ph type="ftr" sz="quarter" idx="11"/>
          </p:nvPr>
        </p:nvSpPr>
        <p:spPr>
          <a:xfrm>
            <a:off x="342901" y="8741664"/>
            <a:ext cx="2743200" cy="304800"/>
          </a:xfrm>
        </p:spPr>
        <p:txBody>
          <a:bodyPr/>
          <a:lstStyle>
            <a:extLst/>
          </a:lstStyle>
          <a:p>
            <a:endParaRPr lang="en-GB" dirty="0"/>
          </a:p>
        </p:txBody>
      </p:sp>
      <p:sp>
        <p:nvSpPr>
          <p:cNvPr id="6" name="Slide Number Placeholder 5"/>
          <p:cNvSpPr>
            <a:spLocks noGrp="1"/>
          </p:cNvSpPr>
          <p:nvPr>
            <p:ph type="sldNum" sz="quarter" idx="12"/>
          </p:nvPr>
        </p:nvSpPr>
        <p:spPr>
          <a:xfrm>
            <a:off x="4690873" y="8737600"/>
            <a:ext cx="441252" cy="304800"/>
          </a:xfrm>
        </p:spPr>
        <p:txBody>
          <a:bodyPr/>
          <a:lstStyle>
            <a:lvl1pPr>
              <a:defRPr>
                <a:solidFill>
                  <a:schemeClr val="tx2"/>
                </a:solidFill>
              </a:defRPr>
            </a:lvl1pPr>
            <a:extLst/>
          </a:lstStyle>
          <a:p>
            <a:fld id="{BA96E225-99A7-442B-B8A7-51395A0FCE2B}"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3762450"/>
            <a:ext cx="4691616" cy="1816100"/>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800100" y="2540003"/>
            <a:ext cx="4691616" cy="991343"/>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3543179" y="8742413"/>
            <a:ext cx="1501848" cy="302536"/>
          </a:xfrm>
        </p:spPr>
        <p:txBody>
          <a:bodyPr bIns="0" anchor="b"/>
          <a:lstStyle>
            <a:lvl1pPr>
              <a:defRPr>
                <a:solidFill>
                  <a:schemeClr val="tx2"/>
                </a:solidFill>
              </a:defRPr>
            </a:lvl1pPr>
            <a:extLst/>
          </a:lstStyle>
          <a:p>
            <a:fld id="{2B6CF2D9-D0FF-4B00-B02F-DB608A803C01}" type="datetimeFigureOut">
              <a:rPr lang="en-GB" smtClean="0"/>
              <a:t>16/07/2015</a:t>
            </a:fld>
            <a:endParaRPr lang="en-GB" dirty="0"/>
          </a:p>
        </p:txBody>
      </p:sp>
      <p:sp>
        <p:nvSpPr>
          <p:cNvPr id="5" name="Footer Placeholder 4"/>
          <p:cNvSpPr>
            <a:spLocks noGrp="1"/>
          </p:cNvSpPr>
          <p:nvPr>
            <p:ph type="ftr" sz="quarter" idx="11"/>
          </p:nvPr>
        </p:nvSpPr>
        <p:spPr>
          <a:xfrm>
            <a:off x="1301520" y="8742413"/>
            <a:ext cx="2171700" cy="304800"/>
          </a:xfrm>
        </p:spPr>
        <p:txBody>
          <a:bodyPr bIns="0" anchor="b"/>
          <a:lstStyle>
            <a:lvl1pPr>
              <a:defRPr>
                <a:solidFill>
                  <a:schemeClr val="tx2"/>
                </a:solidFill>
              </a:defRPr>
            </a:lvl1pPr>
            <a:extLst/>
          </a:lstStyle>
          <a:p>
            <a:endParaRPr lang="en-GB" dirty="0"/>
          </a:p>
        </p:txBody>
      </p:sp>
      <p:sp>
        <p:nvSpPr>
          <p:cNvPr id="6" name="Slide Number Placeholder 5"/>
          <p:cNvSpPr>
            <a:spLocks noGrp="1"/>
          </p:cNvSpPr>
          <p:nvPr>
            <p:ph type="sldNum" sz="quarter" idx="12"/>
          </p:nvPr>
        </p:nvSpPr>
        <p:spPr>
          <a:xfrm>
            <a:off x="5050464" y="8740149"/>
            <a:ext cx="441252" cy="304800"/>
          </a:xfrm>
        </p:spPr>
        <p:txBody>
          <a:bodyPr/>
          <a:lstStyle>
            <a:extLst/>
          </a:lstStyle>
          <a:p>
            <a:fld id="{BA96E225-99A7-442B-B8A7-51395A0FCE2B}"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426720"/>
            <a:ext cx="5431536" cy="1524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342900" y="2133603"/>
            <a:ext cx="2640330" cy="6034617"/>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134106" y="2133603"/>
            <a:ext cx="2640330" cy="6034617"/>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426720"/>
            <a:ext cx="5431536" cy="1524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2900" y="7823200"/>
            <a:ext cx="2640330" cy="6096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134106" y="7823200"/>
            <a:ext cx="2640330" cy="6096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0" y="2282453"/>
            <a:ext cx="2640330" cy="54864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134106" y="2282453"/>
            <a:ext cx="2640330" cy="54864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426720"/>
            <a:ext cx="5431536" cy="1524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B6CF2D9-D0FF-4B00-B02F-DB608A803C01}" type="datetimeFigureOut">
              <a:rPr lang="en-GB" smtClean="0"/>
              <a:t>16/07/2015</a:t>
            </a:fld>
            <a:endParaRPr lang="en-GB"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dirty="0"/>
          </a:p>
        </p:txBody>
      </p:sp>
      <p:sp>
        <p:nvSpPr>
          <p:cNvPr id="4" name="Slide Number Placeholder 3"/>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4423410" cy="156464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42900" y="1996557"/>
            <a:ext cx="4423410" cy="803349"/>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 y="2844802"/>
            <a:ext cx="5429250" cy="582900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448478" y="1339560"/>
            <a:ext cx="3239645" cy="5750097"/>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447531" y="1331758"/>
            <a:ext cx="3239645" cy="575009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4041824" y="1524000"/>
            <a:ext cx="2571750" cy="27432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4041824" y="4378179"/>
            <a:ext cx="2571750" cy="256032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B6CF2D9-D0FF-4B00-B02F-DB608A803C01}" type="datetimeFigureOut">
              <a:rPr lang="en-GB" smtClean="0"/>
              <a:t>16/07/2015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BA96E225-99A7-442B-B8A7-51395A0FCE2B}" type="slidenum">
              <a:rPr lang="en-GB" smtClean="0"/>
              <a:t>‹#›</a:t>
            </a:fld>
            <a:endParaRPr lang="en-GB" dirty="0"/>
          </a:p>
        </p:txBody>
      </p:sp>
      <p:sp>
        <p:nvSpPr>
          <p:cNvPr id="10" name="Picture Placeholder 9"/>
          <p:cNvSpPr>
            <a:spLocks noGrp="1"/>
          </p:cNvSpPr>
          <p:nvPr>
            <p:ph type="pic" idx="1"/>
          </p:nvPr>
        </p:nvSpPr>
        <p:spPr>
          <a:xfrm>
            <a:off x="497762" y="1388003"/>
            <a:ext cx="3154680" cy="560832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6486525" y="0"/>
            <a:ext cx="371475" cy="9144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342900" y="426720"/>
            <a:ext cx="5429250" cy="1524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342900" y="2145888"/>
            <a:ext cx="5429250" cy="646176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3184452" y="8743928"/>
            <a:ext cx="1501848" cy="302536"/>
          </a:xfrm>
          <a:prstGeom prst="rect">
            <a:avLst/>
          </a:prstGeom>
        </p:spPr>
        <p:txBody>
          <a:bodyPr vert="horz" tIns="0" bIns="0" anchor="b"/>
          <a:lstStyle>
            <a:lvl1pPr algn="l" eaLnBrk="1" latinLnBrk="0" hangingPunct="1">
              <a:defRPr kumimoji="0" sz="1000">
                <a:solidFill>
                  <a:schemeClr val="tx2"/>
                </a:solidFill>
              </a:defRPr>
            </a:lvl1pPr>
            <a:extLst/>
          </a:lstStyle>
          <a:p>
            <a:fld id="{2B6CF2D9-D0FF-4B00-B02F-DB608A803C01}" type="datetimeFigureOut">
              <a:rPr lang="en-GB" smtClean="0"/>
              <a:t>16/07/2015</a:t>
            </a:fld>
            <a:endParaRPr lang="en-GB" dirty="0"/>
          </a:p>
        </p:txBody>
      </p:sp>
      <p:sp>
        <p:nvSpPr>
          <p:cNvPr id="4" name="Footer Placeholder 3"/>
          <p:cNvSpPr>
            <a:spLocks noGrp="1"/>
          </p:cNvSpPr>
          <p:nvPr>
            <p:ph type="ftr" sz="quarter" idx="3"/>
          </p:nvPr>
        </p:nvSpPr>
        <p:spPr>
          <a:xfrm>
            <a:off x="342901" y="8743928"/>
            <a:ext cx="2743200" cy="3048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dirty="0"/>
          </a:p>
        </p:txBody>
      </p:sp>
      <p:sp>
        <p:nvSpPr>
          <p:cNvPr id="16" name="Slide Number Placeholder 15"/>
          <p:cNvSpPr>
            <a:spLocks noGrp="1"/>
          </p:cNvSpPr>
          <p:nvPr>
            <p:ph type="sldNum" sz="quarter" idx="4"/>
          </p:nvPr>
        </p:nvSpPr>
        <p:spPr>
          <a:xfrm>
            <a:off x="4688586" y="8741664"/>
            <a:ext cx="441252" cy="304800"/>
          </a:xfrm>
          <a:prstGeom prst="rect">
            <a:avLst/>
          </a:prstGeom>
        </p:spPr>
        <p:txBody>
          <a:bodyPr vert="horz" lIns="0" tIns="0" rIns="0" bIns="0" anchor="b"/>
          <a:lstStyle>
            <a:lvl1pPr algn="r" eaLnBrk="1" latinLnBrk="0" hangingPunct="1">
              <a:defRPr kumimoji="0" sz="1100">
                <a:solidFill>
                  <a:schemeClr val="tx2"/>
                </a:solidFill>
              </a:defRPr>
            </a:lvl1pPr>
            <a:extLst/>
          </a:lstStyle>
          <a:p>
            <a:fld id="{BA96E225-99A7-442B-B8A7-51395A0FCE2B}"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4.jpe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jpeg"/><Relationship Id="rId7"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47423" y="1331642"/>
            <a:ext cx="5508612" cy="4224469"/>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4500" b="1" dirty="0" smtClean="0">
                <a:ln w="11430"/>
                <a:solidFill>
                  <a:srgbClr val="422683"/>
                </a:solidFill>
                <a:latin typeface="Arial Black" panose="020B0A04020102020204" pitchFamily="34" charset="0"/>
              </a:rPr>
              <a:t>AS Level</a:t>
            </a:r>
          </a:p>
          <a:p>
            <a:pPr marL="0" indent="0" algn="ctr">
              <a:buFont typeface="Wingdings 2"/>
              <a:buNone/>
            </a:pPr>
            <a:r>
              <a:rPr lang="en-US" sz="4500" b="1" dirty="0" smtClean="0">
                <a:ln w="11430"/>
                <a:solidFill>
                  <a:srgbClr val="422683"/>
                </a:solidFill>
                <a:latin typeface="Arial Black" panose="020B0A04020102020204" pitchFamily="34" charset="0"/>
              </a:rPr>
              <a:t>Chemistry</a:t>
            </a:r>
          </a:p>
          <a:p>
            <a:pPr marL="0" indent="0" algn="ctr">
              <a:buFont typeface="Wingdings 2"/>
              <a:buNone/>
            </a:pPr>
            <a:r>
              <a:rPr lang="en-US" sz="4500" b="1" dirty="0" smtClean="0">
                <a:ln w="11430"/>
                <a:solidFill>
                  <a:srgbClr val="422683"/>
                </a:solidFill>
                <a:latin typeface="Arial Black" panose="020B0A04020102020204" pitchFamily="34" charset="0"/>
              </a:rPr>
              <a:t>Bonding </a:t>
            </a:r>
          </a:p>
          <a:p>
            <a:pPr marL="0" indent="0" algn="ctr">
              <a:buFont typeface="Wingdings 2"/>
              <a:buNone/>
            </a:pPr>
            <a:r>
              <a:rPr lang="en-US" sz="1600" b="1" dirty="0" smtClean="0">
                <a:ln w="11430"/>
                <a:solidFill>
                  <a:schemeClr val="tx1">
                    <a:lumMod val="50000"/>
                    <a:lumOff val="50000"/>
                  </a:schemeClr>
                </a:solidFill>
                <a:latin typeface="Arial Black" panose="020B0A04020102020204" pitchFamily="34" charset="0"/>
                <a:cs typeface="Arial" panose="020B0604020202020204" pitchFamily="34" charset="0"/>
              </a:rPr>
              <a:t>Dr Deborah Bunker</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7"/>
            <a:ext cx="895488" cy="7728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4" y="8323236"/>
            <a:ext cx="1091803" cy="595924"/>
          </a:xfrm>
          <a:prstGeom prst="rect">
            <a:avLst/>
          </a:prstGeom>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TextBox 6"/>
          <p:cNvSpPr txBox="1"/>
          <p:nvPr/>
        </p:nvSpPr>
        <p:spPr>
          <a:xfrm>
            <a:off x="194004" y="7967411"/>
            <a:ext cx="5683268" cy="276999"/>
          </a:xfrm>
          <a:prstGeom prst="rect">
            <a:avLst/>
          </a:prstGeom>
          <a:noFill/>
        </p:spPr>
        <p:txBody>
          <a:bodyPr wrap="square" rtlCol="0">
            <a:spAutoFit/>
          </a:bodyPr>
          <a:lstStyle/>
          <a:p>
            <a:pPr>
              <a:buClr>
                <a:srgbClr val="7030A0"/>
              </a:buClr>
            </a:pPr>
            <a:r>
              <a:rPr lang="en-GB" sz="1200" b="1" dirty="0" smtClean="0">
                <a:latin typeface="Arial" panose="020B0604020202020204" pitchFamily="34" charset="0"/>
                <a:cs typeface="Arial" panose="020B0604020202020204" pitchFamily="34" charset="0"/>
              </a:rPr>
              <a:t>Students Name: …………………………………………………………………..</a:t>
            </a:r>
          </a:p>
        </p:txBody>
      </p:sp>
      <p:pic>
        <p:nvPicPr>
          <p:cNvPr id="11" name="Picture 2" descr="http://ts4.mm.bing.net/th?id=JN.3tunBnXH8%2f7q0zEUo%2bUnlg&amp;pid=15.1&amp;P=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4944" y="3923928"/>
            <a:ext cx="753571" cy="216024"/>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676" y="3816498"/>
            <a:ext cx="6489700"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705807"/>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p:txBody>
      </p:sp>
      <p:sp>
        <p:nvSpPr>
          <p:cNvPr id="11" name="TextBox 10"/>
          <p:cNvSpPr txBox="1"/>
          <p:nvPr/>
        </p:nvSpPr>
        <p:spPr>
          <a:xfrm>
            <a:off x="106477" y="1331640"/>
            <a:ext cx="6264695" cy="6186309"/>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Now try the following compounds.  </a:t>
            </a:r>
            <a:r>
              <a:rPr lang="en-US" sz="1100" b="1" i="1" dirty="0" smtClean="0">
                <a:latin typeface="Arial" panose="020B0604020202020204" pitchFamily="34" charset="0"/>
                <a:cs typeface="Arial" panose="020B0604020202020204" pitchFamily="34" charset="0"/>
              </a:rPr>
              <a:t>Hint</a:t>
            </a:r>
            <a:r>
              <a:rPr lang="en-US" sz="1100" dirty="0" smtClean="0">
                <a:latin typeface="Arial" panose="020B0604020202020204" pitchFamily="34" charset="0"/>
                <a:cs typeface="Arial" panose="020B0604020202020204" pitchFamily="34" charset="0"/>
              </a:rPr>
              <a:t>: are they ionic or covalent?</a:t>
            </a:r>
          </a:p>
          <a:p>
            <a:pPr>
              <a:lnSpc>
                <a:spcPct val="200000"/>
              </a:lnSpc>
            </a:pPr>
            <a:endParaRPr lang="en-US" sz="1100" dirty="0">
              <a:latin typeface="Arial" panose="020B0604020202020204" pitchFamily="34" charset="0"/>
              <a:cs typeface="Arial" panose="020B0604020202020204" pitchFamily="34" charset="0"/>
            </a:endParaRPr>
          </a:p>
          <a:p>
            <a:pPr marL="228600" indent="-228600">
              <a:lnSpc>
                <a:spcPct val="200000"/>
              </a:lnSpc>
              <a:buAutoNum type="arabicPeriod"/>
            </a:pPr>
            <a:r>
              <a:rPr lang="en-US" sz="1100" b="1" dirty="0" smtClean="0">
                <a:latin typeface="Arial" panose="020B0604020202020204" pitchFamily="34" charset="0"/>
                <a:cs typeface="Arial" panose="020B0604020202020204" pitchFamily="34" charset="0"/>
              </a:rPr>
              <a:t>Calcium Oxide</a:t>
            </a:r>
          </a:p>
          <a:p>
            <a:pPr marL="228600" indent="-228600">
              <a:lnSpc>
                <a:spcPct val="200000"/>
              </a:lnSpc>
              <a:buAutoNum type="arabicPeriod"/>
            </a:pPr>
            <a:endParaRPr lang="en-US" sz="1100" b="1" dirty="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b="1" dirty="0" smtClean="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b="1" dirty="0">
              <a:latin typeface="Arial" panose="020B0604020202020204" pitchFamily="34" charset="0"/>
              <a:cs typeface="Arial" panose="020B0604020202020204" pitchFamily="34" charset="0"/>
            </a:endParaRPr>
          </a:p>
          <a:p>
            <a:pPr marL="228600" indent="-228600">
              <a:lnSpc>
                <a:spcPct val="200000"/>
              </a:lnSpc>
              <a:buAutoNum type="arabicPeriod"/>
            </a:pPr>
            <a:r>
              <a:rPr lang="en-US" sz="1100" b="1" dirty="0" smtClean="0">
                <a:latin typeface="Arial" panose="020B0604020202020204" pitchFamily="34" charset="0"/>
                <a:cs typeface="Arial" panose="020B0604020202020204" pitchFamily="34" charset="0"/>
              </a:rPr>
              <a:t>Ammonia (nitrogen bonding with hydrogen)</a:t>
            </a:r>
          </a:p>
          <a:p>
            <a:pPr marL="228600" indent="-228600">
              <a:lnSpc>
                <a:spcPct val="200000"/>
              </a:lnSpc>
              <a:buAutoNum type="arabicPeriod"/>
            </a:pPr>
            <a:endParaRPr lang="en-US" sz="1100" b="1" dirty="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b="1" dirty="0" smtClean="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b="1" dirty="0">
              <a:latin typeface="Arial" panose="020B0604020202020204" pitchFamily="34" charset="0"/>
              <a:cs typeface="Arial" panose="020B0604020202020204" pitchFamily="34" charset="0"/>
            </a:endParaRPr>
          </a:p>
          <a:p>
            <a:pPr marL="228600" indent="-228600">
              <a:lnSpc>
                <a:spcPct val="200000"/>
              </a:lnSpc>
              <a:buAutoNum type="arabicPeriod"/>
            </a:pPr>
            <a:r>
              <a:rPr lang="en-US" sz="1100" b="1" dirty="0" smtClean="0">
                <a:latin typeface="Arial" panose="020B0604020202020204" pitchFamily="34" charset="0"/>
                <a:cs typeface="Arial" panose="020B0604020202020204" pitchFamily="34" charset="0"/>
              </a:rPr>
              <a:t>Methane (carbon bonding with hydrogen)</a:t>
            </a:r>
          </a:p>
          <a:p>
            <a:pPr marL="228600" indent="-228600">
              <a:lnSpc>
                <a:spcPct val="200000"/>
              </a:lnSpc>
              <a:buAutoNum type="arabicPeriod"/>
            </a:pPr>
            <a:endParaRPr lang="en-US" sz="1100" b="1" dirty="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b="1" dirty="0" smtClean="0">
              <a:latin typeface="Arial" panose="020B0604020202020204" pitchFamily="34" charset="0"/>
              <a:cs typeface="Arial" panose="020B0604020202020204" pitchFamily="34" charset="0"/>
            </a:endParaRPr>
          </a:p>
          <a:p>
            <a:pPr marL="228600" indent="-228600">
              <a:lnSpc>
                <a:spcPct val="200000"/>
              </a:lnSpc>
              <a:buAutoNum type="arabicPeriod"/>
            </a:pPr>
            <a:r>
              <a:rPr lang="en-US" sz="1100" b="1" dirty="0" smtClean="0">
                <a:latin typeface="Arial" panose="020B0604020202020204" pitchFamily="34" charset="0"/>
                <a:cs typeface="Arial" panose="020B0604020202020204" pitchFamily="34" charset="0"/>
              </a:rPr>
              <a:t>A Nitrogen Molecule</a:t>
            </a:r>
          </a:p>
          <a:p>
            <a:pPr marL="228600" indent="-228600">
              <a:lnSpc>
                <a:spcPct val="200000"/>
              </a:lnSpc>
              <a:buAutoNum type="arabicPeriod"/>
            </a:pPr>
            <a:endParaRPr lang="en-US" sz="1100" b="1" dirty="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b="1" dirty="0" smtClean="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b="1" dirty="0">
              <a:latin typeface="Arial" panose="020B0604020202020204" pitchFamily="34" charset="0"/>
              <a:cs typeface="Arial" panose="020B0604020202020204" pitchFamily="34" charset="0"/>
            </a:endParaRPr>
          </a:p>
          <a:p>
            <a:pPr marL="228600" indent="-228600">
              <a:lnSpc>
                <a:spcPct val="200000"/>
              </a:lnSpc>
              <a:buAutoNum type="arabicPeriod"/>
            </a:pPr>
            <a:r>
              <a:rPr lang="en-US" sz="1100" b="1" dirty="0" smtClean="0">
                <a:latin typeface="Arial" panose="020B0604020202020204" pitchFamily="34" charset="0"/>
                <a:cs typeface="Arial" panose="020B0604020202020204" pitchFamily="34" charset="0"/>
              </a:rPr>
              <a:t>Sodium Nitride</a:t>
            </a:r>
            <a:endParaRPr lang="en-GB" sz="1100" b="1" dirty="0" smtClean="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32199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p:txBody>
      </p:sp>
      <p:sp>
        <p:nvSpPr>
          <p:cNvPr id="11" name="TextBox 10"/>
          <p:cNvSpPr txBox="1"/>
          <p:nvPr/>
        </p:nvSpPr>
        <p:spPr>
          <a:xfrm>
            <a:off x="106477" y="1331640"/>
            <a:ext cx="6264695" cy="2462213"/>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These last two are quite tough.  Try them if you feel confident!!</a:t>
            </a:r>
          </a:p>
          <a:p>
            <a:pPr>
              <a:lnSpc>
                <a:spcPct val="200000"/>
              </a:lnSpc>
            </a:pPr>
            <a:endParaRPr lang="en-US" sz="1100" dirty="0">
              <a:latin typeface="Arial" panose="020B0604020202020204" pitchFamily="34" charset="0"/>
              <a:cs typeface="Arial" panose="020B0604020202020204" pitchFamily="34" charset="0"/>
            </a:endParaRPr>
          </a:p>
          <a:p>
            <a:pPr marL="228600" indent="-228600">
              <a:lnSpc>
                <a:spcPct val="200000"/>
              </a:lnSpc>
              <a:buFont typeface="+mj-lt"/>
              <a:buAutoNum type="arabicPeriod" startAt="6"/>
            </a:pPr>
            <a:r>
              <a:rPr lang="en-US" sz="1100" b="1" dirty="0" smtClean="0">
                <a:latin typeface="Arial" panose="020B0604020202020204" pitchFamily="34" charset="0"/>
                <a:cs typeface="Arial" panose="020B0604020202020204" pitchFamily="34" charset="0"/>
              </a:rPr>
              <a:t>Ethane (C</a:t>
            </a:r>
            <a:r>
              <a:rPr lang="en-US" sz="1100" b="1" baseline="-25000" dirty="0" smtClean="0">
                <a:latin typeface="Arial" panose="020B0604020202020204" pitchFamily="34" charset="0"/>
                <a:cs typeface="Arial" panose="020B0604020202020204" pitchFamily="34" charset="0"/>
              </a:rPr>
              <a:t>2</a:t>
            </a:r>
            <a:r>
              <a:rPr lang="en-US" sz="1100" b="1" dirty="0" smtClean="0">
                <a:latin typeface="Arial" panose="020B0604020202020204" pitchFamily="34" charset="0"/>
                <a:cs typeface="Arial" panose="020B0604020202020204" pitchFamily="34" charset="0"/>
              </a:rPr>
              <a:t>H</a:t>
            </a:r>
            <a:r>
              <a:rPr lang="en-US" sz="1100" b="1" baseline="-25000" dirty="0" smtClean="0">
                <a:latin typeface="Arial" panose="020B0604020202020204" pitchFamily="34" charset="0"/>
                <a:cs typeface="Arial" panose="020B0604020202020204" pitchFamily="34" charset="0"/>
              </a:rPr>
              <a:t>6</a:t>
            </a:r>
            <a:r>
              <a:rPr lang="en-US" sz="1100" b="1" dirty="0" smtClean="0">
                <a:latin typeface="Arial" panose="020B0604020202020204" pitchFamily="34" charset="0"/>
                <a:cs typeface="Arial" panose="020B0604020202020204" pitchFamily="34" charset="0"/>
              </a:rPr>
              <a:t>)</a:t>
            </a:r>
          </a:p>
          <a:p>
            <a:pPr marL="228600" indent="-228600">
              <a:lnSpc>
                <a:spcPct val="200000"/>
              </a:lnSpc>
              <a:buFont typeface="+mj-lt"/>
              <a:buAutoNum type="arabicPeriod" startAt="6"/>
            </a:pPr>
            <a:endParaRPr lang="en-US" sz="1100" b="1" dirty="0">
              <a:latin typeface="Arial" panose="020B0604020202020204" pitchFamily="34" charset="0"/>
              <a:cs typeface="Arial" panose="020B0604020202020204" pitchFamily="34" charset="0"/>
            </a:endParaRPr>
          </a:p>
          <a:p>
            <a:pPr marL="228600" indent="-228600">
              <a:lnSpc>
                <a:spcPct val="200000"/>
              </a:lnSpc>
              <a:buFont typeface="+mj-lt"/>
              <a:buAutoNum type="arabicPeriod" startAt="6"/>
            </a:pPr>
            <a:endParaRPr lang="en-US" sz="1100" b="1" dirty="0" smtClean="0">
              <a:latin typeface="Arial" panose="020B0604020202020204" pitchFamily="34" charset="0"/>
              <a:cs typeface="Arial" panose="020B0604020202020204" pitchFamily="34" charset="0"/>
            </a:endParaRPr>
          </a:p>
          <a:p>
            <a:pPr marL="228600" indent="-228600">
              <a:lnSpc>
                <a:spcPct val="200000"/>
              </a:lnSpc>
              <a:buFont typeface="+mj-lt"/>
              <a:buAutoNum type="arabicPeriod" startAt="6"/>
            </a:pPr>
            <a:endParaRPr lang="en-US" sz="1100" b="1" dirty="0">
              <a:latin typeface="Arial" panose="020B0604020202020204" pitchFamily="34" charset="0"/>
              <a:cs typeface="Arial" panose="020B0604020202020204" pitchFamily="34" charset="0"/>
            </a:endParaRPr>
          </a:p>
          <a:p>
            <a:pPr marL="228600" indent="-228600">
              <a:lnSpc>
                <a:spcPct val="200000"/>
              </a:lnSpc>
              <a:buFont typeface="+mj-lt"/>
              <a:buAutoNum type="arabicPeriod" startAt="6"/>
            </a:pPr>
            <a:r>
              <a:rPr lang="en-US" sz="1100" b="1" dirty="0" smtClean="0">
                <a:latin typeface="Arial" panose="020B0604020202020204" pitchFamily="34" charset="0"/>
                <a:cs typeface="Arial" panose="020B0604020202020204" pitchFamily="34" charset="0"/>
              </a:rPr>
              <a:t>Ethene (C</a:t>
            </a:r>
            <a:r>
              <a:rPr lang="en-US" sz="1100" b="1" baseline="-25000" dirty="0" smtClean="0">
                <a:latin typeface="Arial" panose="020B0604020202020204" pitchFamily="34" charset="0"/>
                <a:cs typeface="Arial" panose="020B0604020202020204" pitchFamily="34" charset="0"/>
              </a:rPr>
              <a:t>2</a:t>
            </a:r>
            <a:r>
              <a:rPr lang="en-US" sz="1100" b="1" dirty="0" smtClean="0">
                <a:latin typeface="Arial" panose="020B0604020202020204" pitchFamily="34" charset="0"/>
                <a:cs typeface="Arial" panose="020B0604020202020204" pitchFamily="34" charset="0"/>
              </a:rPr>
              <a:t>H</a:t>
            </a:r>
            <a:r>
              <a:rPr lang="en-US" sz="1100" b="1" baseline="-25000" dirty="0" smtClean="0">
                <a:latin typeface="Arial" panose="020B0604020202020204" pitchFamily="34" charset="0"/>
                <a:cs typeface="Arial" panose="020B0604020202020204" pitchFamily="34" charset="0"/>
              </a:rPr>
              <a:t>4</a:t>
            </a:r>
            <a:r>
              <a:rPr lang="en-US" sz="1100" b="1" dirty="0" smtClean="0">
                <a:latin typeface="Arial" panose="020B0604020202020204" pitchFamily="34" charset="0"/>
                <a:cs typeface="Arial" panose="020B0604020202020204" pitchFamily="34" charset="0"/>
              </a:rPr>
              <a:t>)</a:t>
            </a:r>
            <a:endParaRPr lang="en-GB" sz="1100" b="1" dirty="0" smtClean="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611938"/>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Bonding Questions</a:t>
            </a:r>
          </a:p>
        </p:txBody>
      </p:sp>
      <p:graphicFrame>
        <p:nvGraphicFramePr>
          <p:cNvPr id="2" name="Table 1"/>
          <p:cNvGraphicFramePr>
            <a:graphicFrameLocks noGrp="1"/>
          </p:cNvGraphicFramePr>
          <p:nvPr>
            <p:extLst>
              <p:ext uri="{D42A27DB-BD31-4B8C-83A1-F6EECF244321}">
                <p14:modId xmlns:p14="http://schemas.microsoft.com/office/powerpoint/2010/main" val="2608969776"/>
              </p:ext>
            </p:extLst>
          </p:nvPr>
        </p:nvGraphicFramePr>
        <p:xfrm>
          <a:off x="44624" y="1475656"/>
          <a:ext cx="6336703" cy="6621780"/>
        </p:xfrm>
        <a:graphic>
          <a:graphicData uri="http://schemas.openxmlformats.org/drawingml/2006/table">
            <a:tbl>
              <a:tblPr firstRow="1" bandRow="1">
                <a:tableStyleId>{5C22544A-7EE6-4342-B048-85BDC9FD1C3A}</a:tableStyleId>
              </a:tblPr>
              <a:tblGrid>
                <a:gridCol w="229037"/>
                <a:gridCol w="1715179"/>
                <a:gridCol w="216024"/>
                <a:gridCol w="864096"/>
                <a:gridCol w="777686"/>
                <a:gridCol w="734482"/>
                <a:gridCol w="532858"/>
                <a:gridCol w="1267341"/>
              </a:tblGrid>
              <a:tr h="370840">
                <a:tc>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Potassium forms an</a:t>
                      </a:r>
                      <a:r>
                        <a:rPr lang="en-GB" sz="1100" b="0" baseline="0" dirty="0" smtClean="0">
                          <a:solidFill>
                            <a:schemeClr val="tx1"/>
                          </a:solidFill>
                          <a:latin typeface="Arial" panose="020B0604020202020204" pitchFamily="34" charset="0"/>
                          <a:cs typeface="Arial" panose="020B0604020202020204" pitchFamily="34" charset="0"/>
                        </a:rPr>
                        <a:t> ion K</a:t>
                      </a:r>
                      <a:r>
                        <a:rPr lang="en-GB" sz="1100" b="0" baseline="30000" dirty="0" smtClean="0">
                          <a:solidFill>
                            <a:schemeClr val="tx1"/>
                          </a:solidFill>
                          <a:latin typeface="Arial" panose="020B0604020202020204" pitchFamily="34" charset="0"/>
                          <a:cs typeface="Arial" panose="020B0604020202020204" pitchFamily="34" charset="0"/>
                        </a:rPr>
                        <a:t>+</a:t>
                      </a:r>
                      <a:r>
                        <a:rPr lang="en-GB" sz="1100" b="0" baseline="0" dirty="0" smtClean="0">
                          <a:solidFill>
                            <a:schemeClr val="tx1"/>
                          </a:solidFill>
                          <a:latin typeface="Arial" panose="020B0604020202020204" pitchFamily="34" charset="0"/>
                          <a:cs typeface="Arial" panose="020B0604020202020204" pitchFamily="34" charset="0"/>
                        </a:rPr>
                        <a:t>, how many electrons are in this ion?</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____________________</a:t>
                      </a:r>
                    </a:p>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2</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Barium forms an ion Ba</a:t>
                      </a:r>
                      <a:r>
                        <a:rPr lang="en-GB" sz="1100" baseline="30000" dirty="0" smtClean="0">
                          <a:solidFill>
                            <a:schemeClr val="tx1"/>
                          </a:solidFill>
                          <a:latin typeface="Arial" panose="020B0604020202020204" pitchFamily="34" charset="0"/>
                          <a:cs typeface="Arial" panose="020B0604020202020204" pitchFamily="34" charset="0"/>
                        </a:rPr>
                        <a:t>2+</a:t>
                      </a:r>
                      <a:r>
                        <a:rPr lang="en-GB" sz="1100" dirty="0" smtClean="0">
                          <a:solidFill>
                            <a:schemeClr val="tx1"/>
                          </a:solidFill>
                          <a:latin typeface="Arial" panose="020B0604020202020204" pitchFamily="34" charset="0"/>
                          <a:cs typeface="Arial" panose="020B0604020202020204" pitchFamily="34" charset="0"/>
                        </a:rPr>
                        <a:t>, how many electrons are in this ion?</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0" dirty="0" smtClean="0">
                          <a:solidFill>
                            <a:schemeClr val="tx1"/>
                          </a:solidFill>
                          <a:latin typeface="Arial" panose="020B0604020202020204" pitchFamily="34" charset="0"/>
                          <a:cs typeface="Arial" panose="020B0604020202020204" pitchFamily="34" charset="0"/>
                        </a:rPr>
                        <a:t>____________________</a:t>
                      </a:r>
                    </a:p>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3</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Iodine forms an ion I</a:t>
                      </a:r>
                      <a:r>
                        <a:rPr lang="en-GB" sz="1100" baseline="30000" dirty="0" smtClean="0">
                          <a:solidFill>
                            <a:schemeClr val="tx1"/>
                          </a:solidFill>
                          <a:latin typeface="Arial" panose="020B0604020202020204" pitchFamily="34" charset="0"/>
                          <a:cs typeface="Arial" panose="020B0604020202020204" pitchFamily="34" charset="0"/>
                        </a:rPr>
                        <a:t>-</a:t>
                      </a:r>
                      <a:r>
                        <a:rPr lang="en-GB" sz="1100" dirty="0" smtClean="0">
                          <a:solidFill>
                            <a:schemeClr val="tx1"/>
                          </a:solidFill>
                          <a:latin typeface="Arial" panose="020B0604020202020204" pitchFamily="34" charset="0"/>
                          <a:cs typeface="Arial" panose="020B0604020202020204" pitchFamily="34" charset="0"/>
                        </a:rPr>
                        <a:t>,</a:t>
                      </a:r>
                      <a:r>
                        <a:rPr lang="en-GB" sz="1100" baseline="0" dirty="0" smtClean="0">
                          <a:solidFill>
                            <a:schemeClr val="tx1"/>
                          </a:solidFill>
                          <a:latin typeface="Arial" panose="020B0604020202020204" pitchFamily="34" charset="0"/>
                          <a:cs typeface="Arial" panose="020B0604020202020204" pitchFamily="34" charset="0"/>
                        </a:rPr>
                        <a:t> how many electrons are in this ion?</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0" dirty="0" smtClean="0">
                          <a:solidFill>
                            <a:schemeClr val="tx1"/>
                          </a:solidFill>
                          <a:latin typeface="Arial" panose="020B0604020202020204" pitchFamily="34" charset="0"/>
                          <a:cs typeface="Arial" panose="020B0604020202020204" pitchFamily="34" charset="0"/>
                        </a:rPr>
                        <a:t>____________________</a:t>
                      </a:r>
                    </a:p>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4</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Sulphur forms an ion S</a:t>
                      </a:r>
                      <a:r>
                        <a:rPr lang="en-GB" sz="1100" baseline="30000" dirty="0" smtClean="0">
                          <a:solidFill>
                            <a:schemeClr val="tx1"/>
                          </a:solidFill>
                          <a:latin typeface="Arial" panose="020B0604020202020204" pitchFamily="34" charset="0"/>
                          <a:cs typeface="Arial" panose="020B0604020202020204" pitchFamily="34" charset="0"/>
                        </a:rPr>
                        <a:t>2-</a:t>
                      </a:r>
                      <a:r>
                        <a:rPr lang="en-GB" sz="1100" dirty="0" smtClean="0">
                          <a:solidFill>
                            <a:schemeClr val="tx1"/>
                          </a:solidFill>
                          <a:latin typeface="Arial" panose="020B0604020202020204" pitchFamily="34" charset="0"/>
                          <a:cs typeface="Arial" panose="020B0604020202020204" pitchFamily="34" charset="0"/>
                        </a:rPr>
                        <a:t>, how many electrons are in this ion?</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0" dirty="0" smtClean="0">
                          <a:solidFill>
                            <a:schemeClr val="tx1"/>
                          </a:solidFill>
                          <a:latin typeface="Arial" panose="020B0604020202020204" pitchFamily="34" charset="0"/>
                          <a:cs typeface="Arial" panose="020B0604020202020204" pitchFamily="34" charset="0"/>
                        </a:rPr>
                        <a:t>____________________</a:t>
                      </a:r>
                    </a:p>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5</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Write the symbol of an ion which would</a:t>
                      </a:r>
                      <a:r>
                        <a:rPr lang="en-GB" sz="1100" baseline="0" dirty="0" smtClean="0">
                          <a:solidFill>
                            <a:schemeClr val="tx1"/>
                          </a:solidFill>
                          <a:latin typeface="Arial" panose="020B0604020202020204" pitchFamily="34" charset="0"/>
                          <a:cs typeface="Arial" panose="020B0604020202020204" pitchFamily="34" charset="0"/>
                        </a:rPr>
                        <a:t> contain 18 electrons.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0" dirty="0" smtClean="0">
                          <a:solidFill>
                            <a:schemeClr val="tx1"/>
                          </a:solidFill>
                          <a:latin typeface="Arial" panose="020B0604020202020204" pitchFamily="34" charset="0"/>
                          <a:cs typeface="Arial" panose="020B0604020202020204" pitchFamily="34" charset="0"/>
                        </a:rPr>
                        <a:t>____________________</a:t>
                      </a:r>
                    </a:p>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6</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Write</a:t>
                      </a:r>
                      <a:r>
                        <a:rPr lang="en-GB" sz="1100" baseline="0" dirty="0" smtClean="0">
                          <a:solidFill>
                            <a:schemeClr val="tx1"/>
                          </a:solidFill>
                          <a:latin typeface="Arial" panose="020B0604020202020204" pitchFamily="34" charset="0"/>
                          <a:cs typeface="Arial" panose="020B0604020202020204" pitchFamily="34" charset="0"/>
                        </a:rPr>
                        <a:t> the symbol of an ion which would contain 36 electrons.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0" dirty="0" smtClean="0">
                          <a:solidFill>
                            <a:schemeClr val="tx1"/>
                          </a:solidFill>
                          <a:latin typeface="Arial" panose="020B0604020202020204" pitchFamily="34" charset="0"/>
                          <a:cs typeface="Arial" panose="020B0604020202020204" pitchFamily="34" charset="0"/>
                        </a:rPr>
                        <a:t>____________________</a:t>
                      </a:r>
                    </a:p>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7</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The element iron has a proton number of 26 and a mass number of 56, it forms an ion Fe</a:t>
                      </a:r>
                      <a:r>
                        <a:rPr lang="en-GB" sz="1100" baseline="30000" dirty="0" smtClean="0">
                          <a:solidFill>
                            <a:schemeClr val="tx1"/>
                          </a:solidFill>
                          <a:latin typeface="Arial" panose="020B0604020202020204" pitchFamily="34" charset="0"/>
                          <a:cs typeface="Arial" panose="020B0604020202020204" pitchFamily="34" charset="0"/>
                        </a:rPr>
                        <a:t>3+</a:t>
                      </a:r>
                      <a:endParaRPr lang="en-GB" sz="110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In the iron </a:t>
                      </a:r>
                      <a:r>
                        <a:rPr lang="en-GB" sz="1100" b="0" dirty="0" smtClean="0">
                          <a:solidFill>
                            <a:schemeClr val="tx1"/>
                          </a:solidFill>
                          <a:latin typeface="Arial" panose="020B0604020202020204" pitchFamily="34" charset="0"/>
                          <a:cs typeface="Arial" panose="020B0604020202020204" pitchFamily="34" charset="0"/>
                        </a:rPr>
                        <a:t>atom</a:t>
                      </a:r>
                      <a:r>
                        <a:rPr lang="en-GB" sz="1100" dirty="0" smtClean="0">
                          <a:solidFill>
                            <a:schemeClr val="tx1"/>
                          </a:solidFill>
                          <a:latin typeface="Arial" panose="020B0604020202020204" pitchFamily="34" charset="0"/>
                          <a:cs typeface="Arial" panose="020B0604020202020204" pitchFamily="34" charset="0"/>
                        </a:rPr>
                        <a:t> there are:</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___________</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protons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_____________</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neutrons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2">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In the iron ion there</a:t>
                      </a:r>
                      <a:r>
                        <a:rPr lang="en-GB" sz="1100" baseline="0" dirty="0" smtClean="0">
                          <a:solidFill>
                            <a:schemeClr val="tx1"/>
                          </a:solidFill>
                          <a:latin typeface="Arial" panose="020B0604020202020204" pitchFamily="34" charset="0"/>
                          <a:cs typeface="Arial" panose="020B0604020202020204" pitchFamily="34" charset="0"/>
                        </a:rPr>
                        <a:t> are:</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dirty="0" smtClean="0">
                          <a:solidFill>
                            <a:schemeClr val="tx1"/>
                          </a:solidFill>
                          <a:latin typeface="Arial" panose="020B0604020202020204" pitchFamily="34" charset="0"/>
                          <a:cs typeface="Arial" panose="020B0604020202020204" pitchFamily="34" charset="0"/>
                        </a:rPr>
                        <a:t>___________</a:t>
                      </a:r>
                    </a:p>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protons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dirty="0" smtClean="0">
                          <a:solidFill>
                            <a:schemeClr val="tx1"/>
                          </a:solidFill>
                          <a:latin typeface="Arial" panose="020B0604020202020204" pitchFamily="34" charset="0"/>
                          <a:cs typeface="Arial" panose="020B0604020202020204" pitchFamily="34" charset="0"/>
                        </a:rPr>
                        <a:t>_____________</a:t>
                      </a:r>
                    </a:p>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electrons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8</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The element bromine has a proton</a:t>
                      </a:r>
                      <a:r>
                        <a:rPr lang="en-GB" sz="1100" baseline="0" dirty="0" smtClean="0">
                          <a:solidFill>
                            <a:schemeClr val="tx1"/>
                          </a:solidFill>
                          <a:latin typeface="Arial" panose="020B0604020202020204" pitchFamily="34" charset="0"/>
                          <a:cs typeface="Arial" panose="020B0604020202020204" pitchFamily="34" charset="0"/>
                        </a:rPr>
                        <a:t> number of 35 and a mass number of 80, it forms an ion Br</a:t>
                      </a:r>
                      <a:r>
                        <a:rPr lang="en-GB" sz="1100" baseline="30000" dirty="0" smtClean="0">
                          <a:solidFill>
                            <a:schemeClr val="tx1"/>
                          </a:solidFill>
                          <a:latin typeface="Arial" panose="020B0604020202020204" pitchFamily="34" charset="0"/>
                          <a:cs typeface="Arial" panose="020B0604020202020204" pitchFamily="34" charset="0"/>
                        </a:rPr>
                        <a:t>-</a:t>
                      </a:r>
                      <a:endParaRPr lang="en-GB" sz="1100" baseline="30000" dirty="0">
                        <a:solidFill>
                          <a:schemeClr val="tx1"/>
                        </a:solidFill>
                        <a:latin typeface="Arial" panose="020B0604020202020204" pitchFamily="34" charset="0"/>
                        <a:cs typeface="Arial" panose="020B0604020202020204" pitchFamily="34" charset="0"/>
                      </a:endParaRPr>
                    </a:p>
                  </a:txBody>
                  <a:tcPr>
                    <a:lnL>
                      <a:noFill/>
                    </a:lnL>
                    <a:solidFill>
                      <a:schemeClr val="bg1"/>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3">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In the bromine</a:t>
                      </a:r>
                      <a:r>
                        <a:rPr lang="en-GB" sz="1100" baseline="0" dirty="0" smtClean="0">
                          <a:solidFill>
                            <a:schemeClr val="tx1"/>
                          </a:solidFill>
                          <a:latin typeface="Arial" panose="020B0604020202020204" pitchFamily="34" charset="0"/>
                          <a:cs typeface="Arial" panose="020B0604020202020204" pitchFamily="34" charset="0"/>
                        </a:rPr>
                        <a:t> atom there are</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100" dirty="0">
                        <a:solidFill>
                          <a:schemeClr val="tx1"/>
                        </a:solidFill>
                        <a:latin typeface="Arial" panose="020B0604020202020204" pitchFamily="34" charset="0"/>
                        <a:cs typeface="Arial" panose="020B0604020202020204" pitchFamily="34" charset="0"/>
                      </a:endParaRPr>
                    </a:p>
                  </a:txBody>
                  <a:tcPr>
                    <a:lnL w="12700" cmpd="sng">
                      <a:noFill/>
                    </a:lnL>
                  </a:tcPr>
                </a:tc>
                <a:tc hMerge="1">
                  <a:txBody>
                    <a:bodyPr/>
                    <a:lstStyle/>
                    <a:p>
                      <a:endParaRPr lang="en-GB" dirty="0"/>
                    </a:p>
                  </a:txBody>
                  <a:tcP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dirty="0" smtClean="0">
                          <a:solidFill>
                            <a:schemeClr val="tx1"/>
                          </a:solidFill>
                          <a:latin typeface="Arial" panose="020B0604020202020204" pitchFamily="34" charset="0"/>
                          <a:cs typeface="Arial" panose="020B0604020202020204" pitchFamily="34" charset="0"/>
                        </a:rPr>
                        <a:t>________</a:t>
                      </a:r>
                    </a:p>
                    <a:p>
                      <a:pPr>
                        <a:lnSpc>
                          <a:spcPct val="150000"/>
                        </a:lnSpc>
                      </a:pPr>
                      <a:endParaRPr lang="en-GB" sz="1100" dirty="0"/>
                    </a:p>
                  </a:txBody>
                  <a:tcPr>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dirty="0" smtClean="0">
                          <a:solidFill>
                            <a:schemeClr val="tx1"/>
                          </a:solidFill>
                          <a:latin typeface="Arial" panose="020B0604020202020204" pitchFamily="34" charset="0"/>
                          <a:cs typeface="Arial" panose="020B0604020202020204" pitchFamily="34" charset="0"/>
                        </a:rPr>
                        <a:t>protons</a:t>
                      </a:r>
                    </a:p>
                    <a:p>
                      <a:pPr>
                        <a:lnSpc>
                          <a:spcPct val="150000"/>
                        </a:lnSpc>
                      </a:pPr>
                      <a:endParaRPr lang="en-GB" dirty="0"/>
                    </a:p>
                  </a:txBody>
                  <a:tcPr>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dirty="0" smtClean="0">
                          <a:solidFill>
                            <a:schemeClr val="tx1"/>
                          </a:solidFill>
                          <a:latin typeface="Arial" panose="020B0604020202020204" pitchFamily="34" charset="0"/>
                          <a:cs typeface="Arial" panose="020B0604020202020204" pitchFamily="34" charset="0"/>
                        </a:rPr>
                        <a:t>_____________</a:t>
                      </a:r>
                    </a:p>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dirty="0" smtClean="0">
                          <a:solidFill>
                            <a:schemeClr val="tx1"/>
                          </a:solidFill>
                          <a:latin typeface="Arial" panose="020B0604020202020204" pitchFamily="34" charset="0"/>
                          <a:cs typeface="Arial" panose="020B0604020202020204" pitchFamily="34" charset="0"/>
                        </a:rPr>
                        <a:t>neutrons</a:t>
                      </a:r>
                      <a:endParaRPr lang="en-GB" sz="1100" dirty="0">
                        <a:solidFill>
                          <a:schemeClr val="tx1"/>
                        </a:solidFill>
                        <a:latin typeface="Arial" panose="020B0604020202020204" pitchFamily="34" charset="0"/>
                        <a:cs typeface="Arial" panose="020B0604020202020204" pitchFamily="34" charset="0"/>
                      </a:endParaRPr>
                    </a:p>
                  </a:txBody>
                  <a:tcPr>
                    <a:lnTlToBr w="12700" cmpd="sng">
                      <a:noFill/>
                      <a:prstDash val="solid"/>
                    </a:lnTlToBr>
                    <a:lnBlToTr w="12700" cmpd="sng">
                      <a:noFill/>
                      <a:prstDash val="solid"/>
                    </a:lnBlToTr>
                    <a:solidFill>
                      <a:schemeClr val="bg1"/>
                    </a:solidFill>
                  </a:tcPr>
                </a:tc>
              </a:tr>
              <a:tr h="370840">
                <a:tc gridSpan="3">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In the bromine ion there are</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dirty="0" smtClean="0">
                          <a:solidFill>
                            <a:schemeClr val="tx1"/>
                          </a:solidFill>
                          <a:latin typeface="Arial" panose="020B0604020202020204" pitchFamily="34" charset="0"/>
                          <a:cs typeface="Arial" panose="020B0604020202020204" pitchFamily="34" charset="0"/>
                        </a:rPr>
                        <a:t>________</a:t>
                      </a:r>
                    </a:p>
                    <a:p>
                      <a:pPr>
                        <a:lnSpc>
                          <a:spcPct val="150000"/>
                        </a:lnSpc>
                      </a:pPr>
                      <a:endParaRPr lang="en-GB" sz="1100" dirty="0"/>
                    </a:p>
                  </a:txBody>
                  <a:tcP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GB" sz="1100" dirty="0" smtClean="0">
                          <a:latin typeface="Arial" panose="020B0604020202020204" pitchFamily="34" charset="0"/>
                          <a:cs typeface="Arial" panose="020B0604020202020204" pitchFamily="34" charset="0"/>
                        </a:rPr>
                        <a:t>protons</a:t>
                      </a:r>
                      <a:endParaRPr lang="en-GB" sz="1100" dirty="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dirty="0" smtClean="0">
                          <a:solidFill>
                            <a:schemeClr val="tx1"/>
                          </a:solidFill>
                          <a:latin typeface="Arial" panose="020B0604020202020204" pitchFamily="34" charset="0"/>
                          <a:cs typeface="Arial" panose="020B0604020202020204" pitchFamily="34" charset="0"/>
                        </a:rPr>
                        <a:t>_____________</a:t>
                      </a:r>
                    </a:p>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electrons</a:t>
                      </a:r>
                      <a:endParaRPr lang="en-GB" sz="1100" dirty="0">
                        <a:solidFill>
                          <a:schemeClr val="tx1"/>
                        </a:solidFill>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763499"/>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Bonding Questions</a:t>
            </a:r>
          </a:p>
        </p:txBody>
      </p:sp>
      <p:graphicFrame>
        <p:nvGraphicFramePr>
          <p:cNvPr id="2" name="Table 1"/>
          <p:cNvGraphicFramePr>
            <a:graphicFrameLocks noGrp="1"/>
          </p:cNvGraphicFramePr>
          <p:nvPr>
            <p:extLst>
              <p:ext uri="{D42A27DB-BD31-4B8C-83A1-F6EECF244321}">
                <p14:modId xmlns:p14="http://schemas.microsoft.com/office/powerpoint/2010/main" val="1446309172"/>
              </p:ext>
            </p:extLst>
          </p:nvPr>
        </p:nvGraphicFramePr>
        <p:xfrm>
          <a:off x="156397" y="1331640"/>
          <a:ext cx="6198357" cy="6644640"/>
        </p:xfrm>
        <a:graphic>
          <a:graphicData uri="http://schemas.openxmlformats.org/drawingml/2006/table">
            <a:tbl>
              <a:tblPr firstRow="1" bandRow="1">
                <a:tableStyleId>{5C22544A-7EE6-4342-B048-85BDC9FD1C3A}</a:tableStyleId>
              </a:tblPr>
              <a:tblGrid>
                <a:gridCol w="253765"/>
                <a:gridCol w="119691"/>
                <a:gridCol w="594891"/>
                <a:gridCol w="341084"/>
                <a:gridCol w="116840"/>
                <a:gridCol w="116840"/>
                <a:gridCol w="145316"/>
                <a:gridCol w="116840"/>
                <a:gridCol w="881703"/>
                <a:gridCol w="225593"/>
                <a:gridCol w="134936"/>
                <a:gridCol w="116840"/>
                <a:gridCol w="278212"/>
                <a:gridCol w="754326"/>
                <a:gridCol w="328338"/>
                <a:gridCol w="116840"/>
                <a:gridCol w="116840"/>
                <a:gridCol w="313908"/>
                <a:gridCol w="1125554"/>
              </a:tblGrid>
              <a:tr h="370840">
                <a:tc>
                  <a:txBody>
                    <a:bodyPr/>
                    <a:lstStyle/>
                    <a:p>
                      <a:pPr>
                        <a:lnSpc>
                          <a:spcPct val="150000"/>
                        </a:lnSpc>
                      </a:pPr>
                      <a:r>
                        <a:rPr lang="en-GB" sz="1050" b="0" dirty="0" smtClean="0">
                          <a:solidFill>
                            <a:schemeClr val="tx1"/>
                          </a:solidFill>
                          <a:latin typeface="Arial" panose="020B0604020202020204" pitchFamily="34" charset="0"/>
                          <a:cs typeface="Arial" panose="020B0604020202020204" pitchFamily="34" charset="0"/>
                        </a:rPr>
                        <a:t>9</a:t>
                      </a:r>
                      <a:endParaRPr lang="en-GB" sz="105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8">
                  <a:txBody>
                    <a:bodyPr/>
                    <a:lstStyle/>
                    <a:p>
                      <a:pPr>
                        <a:lnSpc>
                          <a:spcPct val="150000"/>
                        </a:lnSpc>
                      </a:pPr>
                      <a:r>
                        <a:rPr lang="en-GB" sz="1050" b="0" dirty="0" smtClean="0">
                          <a:solidFill>
                            <a:schemeClr val="tx1"/>
                          </a:solidFill>
                          <a:latin typeface="Arial" panose="020B0604020202020204" pitchFamily="34" charset="0"/>
                          <a:cs typeface="Arial" panose="020B0604020202020204" pitchFamily="34" charset="0"/>
                        </a:rPr>
                        <a:t>When a metallic element forms an ion it</a:t>
                      </a:r>
                      <a:endParaRPr lang="en-GB" sz="105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6">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b="1" baseline="0" dirty="0" smtClean="0">
                          <a:solidFill>
                            <a:schemeClr val="tx1"/>
                          </a:solidFill>
                          <a:latin typeface="Arial" panose="020B0604020202020204" pitchFamily="34" charset="0"/>
                          <a:cs typeface="Arial" panose="020B0604020202020204" pitchFamily="34" charset="0"/>
                        </a:rPr>
                        <a:t>  </a:t>
                      </a:r>
                      <a:r>
                        <a:rPr lang="en-GB" sz="1000" baseline="0" dirty="0" smtClean="0">
                          <a:solidFill>
                            <a:schemeClr val="tx1"/>
                          </a:solidFill>
                          <a:latin typeface="Arial" panose="020B0604020202020204" pitchFamily="34" charset="0"/>
                          <a:cs typeface="Arial" panose="020B0604020202020204" pitchFamily="34" charset="0"/>
                        </a:rPr>
                        <a:t>Gains Electrons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  </a:t>
                      </a:r>
                      <a:r>
                        <a:rPr lang="en-GB" sz="1000" dirty="0" smtClean="0">
                          <a:solidFill>
                            <a:schemeClr val="tx1"/>
                          </a:solidFill>
                          <a:latin typeface="Arial" panose="020B0604020202020204" pitchFamily="34" charset="0"/>
                          <a:cs typeface="Arial" panose="020B0604020202020204" pitchFamily="34" charset="0"/>
                        </a:rPr>
                        <a:t>Gains Neutrons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4">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C:</a:t>
                      </a:r>
                      <a:r>
                        <a:rPr lang="en-GB" sz="1000" dirty="0" smtClean="0">
                          <a:solidFill>
                            <a:schemeClr val="tx1"/>
                          </a:solidFill>
                          <a:latin typeface="Arial" panose="020B0604020202020204" pitchFamily="34" charset="0"/>
                          <a:cs typeface="Arial" panose="020B0604020202020204" pitchFamily="34" charset="0"/>
                        </a:rPr>
                        <a:t>  Loses Electrons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D:</a:t>
                      </a:r>
                      <a:r>
                        <a:rPr lang="en-GB" sz="1000" dirty="0" smtClean="0">
                          <a:solidFill>
                            <a:schemeClr val="tx1"/>
                          </a:solidFill>
                          <a:latin typeface="Arial" panose="020B0604020202020204" pitchFamily="34" charset="0"/>
                          <a:cs typeface="Arial" panose="020B0604020202020204" pitchFamily="34" charset="0"/>
                        </a:rPr>
                        <a:t>  Gains Protons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050" dirty="0" smtClean="0">
                          <a:solidFill>
                            <a:schemeClr val="tx1"/>
                          </a:solidFill>
                          <a:latin typeface="Arial" panose="020B0604020202020204" pitchFamily="34" charset="0"/>
                          <a:cs typeface="Arial" panose="020B0604020202020204" pitchFamily="34" charset="0"/>
                        </a:rPr>
                        <a:t>10</a:t>
                      </a: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7">
                  <a:txBody>
                    <a:bodyPr/>
                    <a:lstStyle/>
                    <a:p>
                      <a:pPr>
                        <a:lnSpc>
                          <a:spcPct val="150000"/>
                        </a:lnSpc>
                      </a:pPr>
                      <a:r>
                        <a:rPr lang="en-GB" sz="1050" b="0" dirty="0" smtClean="0">
                          <a:solidFill>
                            <a:schemeClr val="tx1"/>
                          </a:solidFill>
                          <a:latin typeface="Arial" panose="020B0604020202020204" pitchFamily="34" charset="0"/>
                          <a:cs typeface="Arial" panose="020B0604020202020204" pitchFamily="34" charset="0"/>
                        </a:rPr>
                        <a:t>Hydrogen ions, H</a:t>
                      </a:r>
                      <a:r>
                        <a:rPr lang="en-GB" sz="1050" b="0" baseline="30000" dirty="0" smtClean="0">
                          <a:solidFill>
                            <a:schemeClr val="tx1"/>
                          </a:solidFill>
                          <a:latin typeface="Arial" panose="020B0604020202020204" pitchFamily="34" charset="0"/>
                          <a:cs typeface="Arial" panose="020B0604020202020204" pitchFamily="34" charset="0"/>
                        </a:rPr>
                        <a:t>+ </a:t>
                      </a:r>
                      <a:r>
                        <a:rPr lang="en-GB" sz="1050" b="0" dirty="0" smtClean="0">
                          <a:solidFill>
                            <a:schemeClr val="tx1"/>
                          </a:solidFill>
                          <a:latin typeface="Arial" panose="020B0604020202020204" pitchFamily="34" charset="0"/>
                          <a:cs typeface="Arial" panose="020B0604020202020204" pitchFamily="34" charset="0"/>
                        </a:rPr>
                        <a:t>consist of </a:t>
                      </a:r>
                      <a:endParaRPr lang="en-GB" sz="105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b="0" dirty="0" smtClean="0">
                          <a:solidFill>
                            <a:schemeClr val="tx1"/>
                          </a:solidFill>
                          <a:latin typeface="Arial" panose="020B0604020202020204" pitchFamily="34" charset="0"/>
                          <a:cs typeface="Arial" panose="020B0604020202020204" pitchFamily="34" charset="0"/>
                        </a:rPr>
                        <a:t> E</a:t>
                      </a:r>
                      <a:r>
                        <a:rPr lang="en-GB" sz="1000" dirty="0" smtClean="0">
                          <a:solidFill>
                            <a:schemeClr val="tx1"/>
                          </a:solidFill>
                          <a:latin typeface="Arial" panose="020B0604020202020204" pitchFamily="34" charset="0"/>
                          <a:cs typeface="Arial" panose="020B0604020202020204" pitchFamily="34" charset="0"/>
                        </a:rPr>
                        <a:t>lectrons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5">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a:t>
                      </a:r>
                      <a:r>
                        <a:rPr lang="en-GB" sz="1000" dirty="0" smtClean="0">
                          <a:solidFill>
                            <a:schemeClr val="tx1"/>
                          </a:solidFill>
                          <a:latin typeface="Arial" panose="020B0604020202020204" pitchFamily="34" charset="0"/>
                          <a:cs typeface="Arial" panose="020B0604020202020204" pitchFamily="34" charset="0"/>
                        </a:rPr>
                        <a:t>  Protons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C:</a:t>
                      </a:r>
                      <a:r>
                        <a:rPr lang="en-GB" sz="1000" dirty="0" smtClean="0">
                          <a:solidFill>
                            <a:schemeClr val="tx1"/>
                          </a:solidFill>
                          <a:latin typeface="Arial" panose="020B0604020202020204" pitchFamily="34" charset="0"/>
                          <a:cs typeface="Arial" panose="020B0604020202020204" pitchFamily="34" charset="0"/>
                        </a:rPr>
                        <a:t>  Electrons &amp; Protons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5">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D:</a:t>
                      </a:r>
                      <a:r>
                        <a:rPr lang="en-GB" sz="1000" baseline="0" dirty="0" smtClean="0">
                          <a:solidFill>
                            <a:schemeClr val="tx1"/>
                          </a:solidFill>
                          <a:latin typeface="Arial" panose="020B0604020202020204" pitchFamily="34" charset="0"/>
                          <a:cs typeface="Arial" panose="020B0604020202020204" pitchFamily="34" charset="0"/>
                        </a:rPr>
                        <a:t>  Electrons, Protons &amp; Neutrons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E:</a:t>
                      </a:r>
                      <a:r>
                        <a:rPr lang="en-GB" sz="1000" dirty="0" smtClean="0">
                          <a:solidFill>
                            <a:schemeClr val="tx1"/>
                          </a:solidFill>
                          <a:latin typeface="Arial" panose="020B0604020202020204" pitchFamily="34" charset="0"/>
                          <a:cs typeface="Arial" panose="020B0604020202020204" pitchFamily="34" charset="0"/>
                        </a:rPr>
                        <a:t>  Protons &amp; Neutrons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050" dirty="0" smtClean="0">
                          <a:solidFill>
                            <a:schemeClr val="tx1"/>
                          </a:solidFill>
                          <a:latin typeface="Arial" panose="020B0604020202020204" pitchFamily="34" charset="0"/>
                          <a:cs typeface="Arial" panose="020B0604020202020204" pitchFamily="34" charset="0"/>
                        </a:rPr>
                        <a:t>11</a:t>
                      </a: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7">
                  <a:txBody>
                    <a:bodyPr/>
                    <a:lstStyle/>
                    <a:p>
                      <a:pPr>
                        <a:lnSpc>
                          <a:spcPct val="150000"/>
                        </a:lnSpc>
                      </a:pPr>
                      <a:r>
                        <a:rPr lang="en-GB" sz="1050" b="0" dirty="0" smtClean="0">
                          <a:solidFill>
                            <a:schemeClr val="tx1"/>
                          </a:solidFill>
                          <a:latin typeface="Arial" panose="020B0604020202020204" pitchFamily="34" charset="0"/>
                          <a:cs typeface="Arial" panose="020B0604020202020204" pitchFamily="34" charset="0"/>
                        </a:rPr>
                        <a:t>An element which has atoms containing</a:t>
                      </a:r>
                      <a:r>
                        <a:rPr lang="en-GB" sz="1050" b="0" baseline="0" dirty="0" smtClean="0">
                          <a:solidFill>
                            <a:schemeClr val="tx1"/>
                          </a:solidFill>
                          <a:latin typeface="Arial" panose="020B0604020202020204" pitchFamily="34" charset="0"/>
                          <a:cs typeface="Arial" panose="020B0604020202020204" pitchFamily="34" charset="0"/>
                        </a:rPr>
                        <a:t> 8 electrons will </a:t>
                      </a:r>
                      <a:endParaRPr lang="en-GB" sz="105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7">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dirty="0" smtClean="0">
                          <a:solidFill>
                            <a:schemeClr val="tx1"/>
                          </a:solidFill>
                          <a:latin typeface="Arial" panose="020B0604020202020204" pitchFamily="34" charset="0"/>
                          <a:cs typeface="Arial" panose="020B0604020202020204" pitchFamily="34" charset="0"/>
                        </a:rPr>
                        <a:t>  Form  negative ions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a:t>
                      </a:r>
                      <a:r>
                        <a:rPr lang="en-GB" sz="1000" dirty="0" smtClean="0">
                          <a:solidFill>
                            <a:schemeClr val="tx1"/>
                          </a:solidFill>
                          <a:latin typeface="Arial" panose="020B0604020202020204" pitchFamily="34" charset="0"/>
                          <a:cs typeface="Arial" panose="020B0604020202020204" pitchFamily="34" charset="0"/>
                        </a:rPr>
                        <a:t>  Be unreactive</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8">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C:</a:t>
                      </a:r>
                      <a:r>
                        <a:rPr lang="en-GB" sz="1000" dirty="0" smtClean="0">
                          <a:solidFill>
                            <a:schemeClr val="tx1"/>
                          </a:solidFill>
                          <a:latin typeface="Arial" panose="020B0604020202020204" pitchFamily="34" charset="0"/>
                          <a:cs typeface="Arial" panose="020B0604020202020204" pitchFamily="34" charset="0"/>
                        </a:rPr>
                        <a:t>  Form covalent</a:t>
                      </a:r>
                      <a:r>
                        <a:rPr lang="en-GB" sz="1000" baseline="0" dirty="0" smtClean="0">
                          <a:solidFill>
                            <a:schemeClr val="tx1"/>
                          </a:solidFill>
                          <a:latin typeface="Arial" panose="020B0604020202020204" pitchFamily="34" charset="0"/>
                          <a:cs typeface="Arial" panose="020B0604020202020204" pitchFamily="34" charset="0"/>
                        </a:rPr>
                        <a:t> bonds only</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D:</a:t>
                      </a:r>
                      <a:r>
                        <a:rPr lang="en-GB" sz="1000" dirty="0" smtClean="0">
                          <a:solidFill>
                            <a:schemeClr val="tx1"/>
                          </a:solidFill>
                          <a:latin typeface="Arial" panose="020B0604020202020204" pitchFamily="34" charset="0"/>
                          <a:cs typeface="Arial" panose="020B0604020202020204" pitchFamily="34" charset="0"/>
                        </a:rPr>
                        <a:t> Form ionic bonds only</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2">
                  <a:txBody>
                    <a:bodyPr/>
                    <a:lstStyle/>
                    <a:p>
                      <a:pPr>
                        <a:lnSpc>
                          <a:spcPct val="150000"/>
                        </a:lnSpc>
                      </a:pPr>
                      <a:r>
                        <a:rPr lang="en-GB" sz="1050" dirty="0" smtClean="0">
                          <a:solidFill>
                            <a:schemeClr val="tx1"/>
                          </a:solidFill>
                          <a:latin typeface="Arial" panose="020B0604020202020204" pitchFamily="34" charset="0"/>
                          <a:cs typeface="Arial" panose="020B0604020202020204" pitchFamily="34" charset="0"/>
                        </a:rPr>
                        <a:t>12</a:t>
                      </a: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aseline="30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7">
                  <a:txBody>
                    <a:bodyPr/>
                    <a:lstStyle/>
                    <a:p>
                      <a:pPr>
                        <a:lnSpc>
                          <a:spcPct val="150000"/>
                        </a:lnSpc>
                      </a:pPr>
                      <a:r>
                        <a:rPr lang="en-GB" sz="1050" b="0" dirty="0" smtClean="0">
                          <a:solidFill>
                            <a:schemeClr val="tx1"/>
                          </a:solidFill>
                          <a:latin typeface="Arial" panose="020B0604020202020204" pitchFamily="34" charset="0"/>
                          <a:cs typeface="Arial" panose="020B0604020202020204" pitchFamily="34" charset="0"/>
                        </a:rPr>
                        <a:t>Which one of the following compounds contains </a:t>
                      </a:r>
                      <a:r>
                        <a:rPr lang="en-GB" sz="1050" b="1" dirty="0" smtClean="0">
                          <a:solidFill>
                            <a:schemeClr val="tx1"/>
                          </a:solidFill>
                          <a:latin typeface="Arial" panose="020B0604020202020204" pitchFamily="34" charset="0"/>
                          <a:cs typeface="Arial" panose="020B0604020202020204" pitchFamily="34" charset="0"/>
                        </a:rPr>
                        <a:t>no</a:t>
                      </a:r>
                      <a:r>
                        <a:rPr lang="en-GB" sz="1050" b="0" dirty="0" smtClean="0">
                          <a:solidFill>
                            <a:schemeClr val="tx1"/>
                          </a:solidFill>
                          <a:latin typeface="Arial" panose="020B0604020202020204" pitchFamily="34" charset="0"/>
                          <a:cs typeface="Arial" panose="020B0604020202020204" pitchFamily="34" charset="0"/>
                        </a:rPr>
                        <a:t> covalent bonds?</a:t>
                      </a:r>
                      <a:endParaRPr lang="en-GB" sz="1050" b="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8">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dirty="0" smtClean="0">
                          <a:solidFill>
                            <a:schemeClr val="tx1"/>
                          </a:solidFill>
                          <a:latin typeface="Arial" panose="020B0604020202020204" pitchFamily="34" charset="0"/>
                          <a:cs typeface="Arial" panose="020B0604020202020204" pitchFamily="34" charset="0"/>
                        </a:rPr>
                        <a:t>  Ammonium</a:t>
                      </a:r>
                      <a:r>
                        <a:rPr lang="en-GB" sz="1000" baseline="0" dirty="0" smtClean="0">
                          <a:solidFill>
                            <a:schemeClr val="tx1"/>
                          </a:solidFill>
                          <a:latin typeface="Arial" panose="020B0604020202020204" pitchFamily="34" charset="0"/>
                          <a:cs typeface="Arial" panose="020B0604020202020204" pitchFamily="34" charset="0"/>
                        </a:rPr>
                        <a:t> Chloride</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a:t>
                      </a:r>
                      <a:r>
                        <a:rPr lang="en-GB" sz="1000" dirty="0" smtClean="0">
                          <a:solidFill>
                            <a:schemeClr val="tx1"/>
                          </a:solidFill>
                          <a:latin typeface="Arial" panose="020B0604020202020204" pitchFamily="34" charset="0"/>
                          <a:cs typeface="Arial" panose="020B0604020202020204" pitchFamily="34" charset="0"/>
                        </a:rPr>
                        <a:t>  Hydrogen Chloride</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C:</a:t>
                      </a:r>
                      <a:r>
                        <a:rPr lang="en-GB" sz="1000" dirty="0" smtClean="0">
                          <a:solidFill>
                            <a:schemeClr val="tx1"/>
                          </a:solidFill>
                          <a:latin typeface="Arial" panose="020B0604020202020204" pitchFamily="34" charset="0"/>
                          <a:cs typeface="Arial" panose="020B0604020202020204" pitchFamily="34" charset="0"/>
                        </a:rPr>
                        <a:t>  Nitrogen Chloride</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D:</a:t>
                      </a:r>
                      <a:r>
                        <a:rPr lang="en-GB" sz="1000" baseline="0" dirty="0" smtClean="0">
                          <a:solidFill>
                            <a:schemeClr val="tx1"/>
                          </a:solidFill>
                          <a:latin typeface="Arial" panose="020B0604020202020204" pitchFamily="34" charset="0"/>
                          <a:cs typeface="Arial" panose="020B0604020202020204" pitchFamily="34" charset="0"/>
                        </a:rPr>
                        <a:t>  Sodium Chloride </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2">
                  <a:txBody>
                    <a:bodyPr/>
                    <a:lstStyle/>
                    <a:p>
                      <a:pPr>
                        <a:lnSpc>
                          <a:spcPct val="150000"/>
                        </a:lnSpc>
                      </a:pPr>
                      <a:r>
                        <a:rPr lang="en-GB" sz="1050" dirty="0" smtClean="0">
                          <a:solidFill>
                            <a:schemeClr val="tx1"/>
                          </a:solidFill>
                          <a:latin typeface="Arial" panose="020B0604020202020204" pitchFamily="34" charset="0"/>
                          <a:cs typeface="Arial" panose="020B0604020202020204" pitchFamily="34" charset="0"/>
                        </a:rPr>
                        <a:t>13</a:t>
                      </a: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aseline="30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7">
                  <a:txBody>
                    <a:bodyPr/>
                    <a:lstStyle/>
                    <a:p>
                      <a:pPr>
                        <a:lnSpc>
                          <a:spcPct val="150000"/>
                        </a:lnSpc>
                      </a:pPr>
                      <a:r>
                        <a:rPr lang="en-GB" sz="1050" b="0" dirty="0" smtClean="0">
                          <a:solidFill>
                            <a:schemeClr val="tx1"/>
                          </a:solidFill>
                          <a:latin typeface="Arial" panose="020B0604020202020204" pitchFamily="34" charset="0"/>
                          <a:cs typeface="Arial" panose="020B0604020202020204" pitchFamily="34" charset="0"/>
                        </a:rPr>
                        <a:t>When magnesium combines with chlorine</a:t>
                      </a:r>
                      <a:r>
                        <a:rPr lang="en-GB" sz="1050" b="0" baseline="0" dirty="0" smtClean="0">
                          <a:solidFill>
                            <a:schemeClr val="tx1"/>
                          </a:solidFill>
                          <a:latin typeface="Arial" panose="020B0604020202020204" pitchFamily="34" charset="0"/>
                          <a:cs typeface="Arial" panose="020B0604020202020204" pitchFamily="34" charset="0"/>
                        </a:rPr>
                        <a:t> </a:t>
                      </a:r>
                      <a:endParaRPr lang="en-GB" sz="1050" b="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4">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dirty="0" smtClean="0">
                          <a:solidFill>
                            <a:schemeClr val="tx1"/>
                          </a:solidFill>
                          <a:latin typeface="Arial" panose="020B0604020202020204" pitchFamily="34" charset="0"/>
                          <a:cs typeface="Arial" panose="020B0604020202020204" pitchFamily="34" charset="0"/>
                        </a:rPr>
                        <a:t>  Mg gains</a:t>
                      </a:r>
                      <a:r>
                        <a:rPr lang="en-GB" sz="1000" baseline="0" dirty="0" smtClean="0">
                          <a:solidFill>
                            <a:schemeClr val="tx1"/>
                          </a:solidFill>
                          <a:latin typeface="Arial" panose="020B0604020202020204" pitchFamily="34" charset="0"/>
                          <a:cs typeface="Arial" panose="020B0604020202020204" pitchFamily="34" charset="0"/>
                        </a:rPr>
                        <a:t> two electrons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100" dirty="0">
                        <a:solidFill>
                          <a:schemeClr val="tx1"/>
                        </a:solidFill>
                        <a:latin typeface="Arial" panose="020B0604020202020204" pitchFamily="34" charset="0"/>
                        <a:cs typeface="Arial" panose="020B0604020202020204" pitchFamily="34" charset="0"/>
                      </a:endParaRPr>
                    </a:p>
                  </a:txBody>
                  <a:tcPr>
                    <a:lnL w="12700" cmpd="sng">
                      <a:noFill/>
                    </a:lnL>
                  </a:tcPr>
                </a:tc>
                <a:tc hMerge="1">
                  <a:txBody>
                    <a:bodyPr/>
                    <a:lstStyle/>
                    <a:p>
                      <a:endParaRPr lang="en-GB"/>
                    </a:p>
                  </a:txBody>
                  <a:tcPr/>
                </a:tc>
                <a:tc hMerge="1">
                  <a:txBody>
                    <a:bodyPr/>
                    <a:lstStyle/>
                    <a:p>
                      <a:endParaRPr lang="en-GB"/>
                    </a:p>
                  </a:txBody>
                  <a:tcPr/>
                </a:tc>
                <a:tc gridSpan="5">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a:t>
                      </a:r>
                      <a:r>
                        <a:rPr lang="en-GB" sz="1000" dirty="0" smtClean="0">
                          <a:solidFill>
                            <a:schemeClr val="tx1"/>
                          </a:solidFill>
                          <a:latin typeface="Arial" panose="020B0604020202020204" pitchFamily="34" charset="0"/>
                          <a:cs typeface="Arial" panose="020B0604020202020204" pitchFamily="34" charset="0"/>
                        </a:rPr>
                        <a:t>  CI gains one electron</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C:</a:t>
                      </a:r>
                      <a:r>
                        <a:rPr lang="en-GB" sz="1000" baseline="0" dirty="0" smtClean="0">
                          <a:solidFill>
                            <a:schemeClr val="tx1"/>
                          </a:solidFill>
                          <a:latin typeface="Arial" panose="020B0604020202020204" pitchFamily="34" charset="0"/>
                          <a:cs typeface="Arial" panose="020B0604020202020204" pitchFamily="34" charset="0"/>
                        </a:rPr>
                        <a:t> A covalent bond is formed</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D:</a:t>
                      </a:r>
                      <a:r>
                        <a:rPr lang="en-GB" sz="1000" b="1" baseline="0" dirty="0" smtClean="0">
                          <a:solidFill>
                            <a:schemeClr val="tx1"/>
                          </a:solidFill>
                          <a:latin typeface="Arial" panose="020B0604020202020204" pitchFamily="34" charset="0"/>
                          <a:cs typeface="Arial" panose="020B0604020202020204" pitchFamily="34" charset="0"/>
                        </a:rPr>
                        <a:t> </a:t>
                      </a:r>
                      <a:r>
                        <a:rPr lang="en-GB" sz="1000" baseline="0" dirty="0" smtClean="0">
                          <a:solidFill>
                            <a:schemeClr val="tx1"/>
                          </a:solidFill>
                          <a:latin typeface="Arial" panose="020B0604020202020204" pitchFamily="34" charset="0"/>
                          <a:cs typeface="Arial" panose="020B0604020202020204" pitchFamily="34" charset="0"/>
                        </a:rPr>
                        <a:t> The compound contains equal number of Mg</a:t>
                      </a:r>
                      <a:r>
                        <a:rPr lang="en-GB" sz="1000" baseline="30000" dirty="0" smtClean="0">
                          <a:solidFill>
                            <a:schemeClr val="tx1"/>
                          </a:solidFill>
                          <a:latin typeface="Arial" panose="020B0604020202020204" pitchFamily="34" charset="0"/>
                          <a:cs typeface="Arial" panose="020B0604020202020204" pitchFamily="34" charset="0"/>
                        </a:rPr>
                        <a:t>2+ </a:t>
                      </a:r>
                      <a:r>
                        <a:rPr lang="en-GB" sz="1000" baseline="0" dirty="0" smtClean="0">
                          <a:solidFill>
                            <a:schemeClr val="tx1"/>
                          </a:solidFill>
                          <a:latin typeface="Arial" panose="020B0604020202020204" pitchFamily="34" charset="0"/>
                          <a:cs typeface="Arial" panose="020B0604020202020204" pitchFamily="34" charset="0"/>
                        </a:rPr>
                        <a:t>&amp; CI</a:t>
                      </a:r>
                      <a:r>
                        <a:rPr lang="en-GB" sz="1000" baseline="30000" dirty="0" smtClean="0">
                          <a:solidFill>
                            <a:schemeClr val="tx1"/>
                          </a:solidFill>
                          <a:latin typeface="Arial" panose="020B0604020202020204" pitchFamily="34" charset="0"/>
                          <a:cs typeface="Arial" panose="020B0604020202020204" pitchFamily="34" charset="0"/>
                        </a:rPr>
                        <a:t>- </a:t>
                      </a:r>
                      <a:r>
                        <a:rPr lang="en-GB" sz="1000" baseline="0" dirty="0" smtClean="0">
                          <a:solidFill>
                            <a:schemeClr val="tx1"/>
                          </a:solidFill>
                          <a:latin typeface="Arial" panose="020B0604020202020204" pitchFamily="34" charset="0"/>
                          <a:cs typeface="Arial" panose="020B0604020202020204" pitchFamily="34" charset="0"/>
                        </a:rPr>
                        <a:t>ions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050" dirty="0" smtClean="0">
                          <a:solidFill>
                            <a:schemeClr val="tx1"/>
                          </a:solidFill>
                          <a:latin typeface="Arial" panose="020B0604020202020204" pitchFamily="34" charset="0"/>
                          <a:cs typeface="Arial" panose="020B0604020202020204" pitchFamily="34" charset="0"/>
                        </a:rPr>
                        <a:t>14</a:t>
                      </a: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7">
                  <a:txBody>
                    <a:bodyPr/>
                    <a:lstStyle/>
                    <a:p>
                      <a:r>
                        <a:rPr lang="en-GB" sz="1050" b="0" dirty="0" smtClean="0">
                          <a:latin typeface="Arial" panose="020B0604020202020204" pitchFamily="34" charset="0"/>
                          <a:cs typeface="Arial" panose="020B0604020202020204" pitchFamily="34" charset="0"/>
                        </a:rPr>
                        <a:t>Which</a:t>
                      </a:r>
                      <a:r>
                        <a:rPr lang="en-GB" sz="1050" b="0" baseline="0" dirty="0" smtClean="0">
                          <a:latin typeface="Arial" panose="020B0604020202020204" pitchFamily="34" charset="0"/>
                          <a:cs typeface="Arial" panose="020B0604020202020204" pitchFamily="34" charset="0"/>
                        </a:rPr>
                        <a:t> one of the following correctly describes the electronic structure of the magnesium ion</a:t>
                      </a:r>
                      <a:endParaRPr lang="en-GB" sz="105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5">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dirty="0" smtClean="0">
                          <a:solidFill>
                            <a:schemeClr val="tx1"/>
                          </a:solidFill>
                          <a:latin typeface="Arial" panose="020B0604020202020204" pitchFamily="34" charset="0"/>
                          <a:cs typeface="Arial" panose="020B0604020202020204" pitchFamily="34" charset="0"/>
                        </a:rPr>
                        <a:t>  2.8.2</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a:t>
                      </a:r>
                      <a:r>
                        <a:rPr lang="en-GB" sz="1000" baseline="0" dirty="0" smtClean="0">
                          <a:solidFill>
                            <a:schemeClr val="tx1"/>
                          </a:solidFill>
                          <a:latin typeface="Arial" panose="020B0604020202020204" pitchFamily="34" charset="0"/>
                          <a:cs typeface="Arial" panose="020B0604020202020204" pitchFamily="34" charset="0"/>
                        </a:rPr>
                        <a:t>  2.8.1</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C:</a:t>
                      </a:r>
                      <a:r>
                        <a:rPr lang="en-GB" sz="1000" dirty="0" smtClean="0">
                          <a:solidFill>
                            <a:schemeClr val="tx1"/>
                          </a:solidFill>
                          <a:latin typeface="Arial" panose="020B0604020202020204" pitchFamily="34" charset="0"/>
                          <a:cs typeface="Arial" panose="020B0604020202020204" pitchFamily="34" charset="0"/>
                        </a:rPr>
                        <a:t>  8.8.2</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D:</a:t>
                      </a:r>
                      <a:r>
                        <a:rPr lang="en-GB" sz="1000" dirty="0" smtClean="0">
                          <a:solidFill>
                            <a:schemeClr val="tx1"/>
                          </a:solidFill>
                          <a:latin typeface="Arial" panose="020B0604020202020204" pitchFamily="34" charset="0"/>
                          <a:cs typeface="Arial" panose="020B0604020202020204" pitchFamily="34" charset="0"/>
                        </a:rPr>
                        <a:t>  2.8.8</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5">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E:</a:t>
                      </a:r>
                      <a:r>
                        <a:rPr lang="en-GB" sz="1000" dirty="0" smtClean="0">
                          <a:solidFill>
                            <a:schemeClr val="tx1"/>
                          </a:solidFill>
                          <a:latin typeface="Arial" panose="020B0604020202020204" pitchFamily="34" charset="0"/>
                          <a:cs typeface="Arial" panose="020B0604020202020204" pitchFamily="34" charset="0"/>
                        </a:rPr>
                        <a:t>  2.8</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2">
                  <a:txBody>
                    <a:bodyPr/>
                    <a:lstStyle/>
                    <a:p>
                      <a:pPr>
                        <a:lnSpc>
                          <a:spcPct val="150000"/>
                        </a:lnSpc>
                      </a:pPr>
                      <a:r>
                        <a:rPr lang="en-GB" sz="1050" dirty="0" smtClean="0">
                          <a:solidFill>
                            <a:schemeClr val="tx1"/>
                          </a:solidFill>
                          <a:latin typeface="Arial" panose="020B0604020202020204" pitchFamily="34" charset="0"/>
                          <a:cs typeface="Arial" panose="020B0604020202020204" pitchFamily="34" charset="0"/>
                        </a:rPr>
                        <a:t>15</a:t>
                      </a: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17">
                  <a:txBody>
                    <a:bodyPr/>
                    <a:lstStyle/>
                    <a:p>
                      <a:r>
                        <a:rPr lang="en-GB" sz="1050" b="0" dirty="0" smtClean="0">
                          <a:latin typeface="Arial" panose="020B0604020202020204" pitchFamily="34" charset="0"/>
                          <a:cs typeface="Arial" panose="020B0604020202020204" pitchFamily="34" charset="0"/>
                        </a:rPr>
                        <a:t>Which one of the following correctly describes</a:t>
                      </a:r>
                      <a:r>
                        <a:rPr lang="en-GB" sz="1050" b="0" baseline="0" dirty="0" smtClean="0">
                          <a:latin typeface="Arial" panose="020B0604020202020204" pitchFamily="34" charset="0"/>
                          <a:cs typeface="Arial" panose="020B0604020202020204" pitchFamily="34" charset="0"/>
                        </a:rPr>
                        <a:t> the electronic structure of the chloride ion</a:t>
                      </a:r>
                      <a:endParaRPr lang="en-GB" sz="105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6">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dirty="0" smtClean="0">
                          <a:solidFill>
                            <a:schemeClr val="tx1"/>
                          </a:solidFill>
                          <a:latin typeface="Arial" panose="020B0604020202020204" pitchFamily="34" charset="0"/>
                          <a:cs typeface="Arial" panose="020B0604020202020204" pitchFamily="34" charset="0"/>
                        </a:rPr>
                        <a:t>  2.7</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a:t>
                      </a:r>
                      <a:r>
                        <a:rPr lang="en-GB" sz="1000" baseline="0" dirty="0" smtClean="0">
                          <a:solidFill>
                            <a:schemeClr val="tx1"/>
                          </a:solidFill>
                          <a:latin typeface="Arial" panose="020B0604020202020204" pitchFamily="34" charset="0"/>
                          <a:cs typeface="Arial" panose="020B0604020202020204" pitchFamily="34" charset="0"/>
                        </a:rPr>
                        <a:t>  2.8.7</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C:</a:t>
                      </a:r>
                      <a:r>
                        <a:rPr lang="en-GB" sz="1000" dirty="0" smtClean="0">
                          <a:solidFill>
                            <a:schemeClr val="tx1"/>
                          </a:solidFill>
                          <a:latin typeface="Arial" panose="020B0604020202020204" pitchFamily="34" charset="0"/>
                          <a:cs typeface="Arial" panose="020B0604020202020204" pitchFamily="34" charset="0"/>
                        </a:rPr>
                        <a:t> 2.8</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D:</a:t>
                      </a:r>
                      <a:r>
                        <a:rPr lang="en-GB" sz="1000" dirty="0" smtClean="0">
                          <a:solidFill>
                            <a:schemeClr val="tx1"/>
                          </a:solidFill>
                          <a:latin typeface="Arial" panose="020B0604020202020204" pitchFamily="34" charset="0"/>
                          <a:cs typeface="Arial" panose="020B0604020202020204" pitchFamily="34" charset="0"/>
                        </a:rPr>
                        <a:t>  2.8.8</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r>
              <a:tr h="370840">
                <a:tc gridSpan="6">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E:</a:t>
                      </a:r>
                      <a:r>
                        <a:rPr lang="en-GB" sz="1000" dirty="0" smtClean="0">
                          <a:solidFill>
                            <a:schemeClr val="tx1"/>
                          </a:solidFill>
                          <a:latin typeface="Arial" panose="020B0604020202020204" pitchFamily="34" charset="0"/>
                          <a:cs typeface="Arial" panose="020B0604020202020204" pitchFamily="34" charset="0"/>
                        </a:rPr>
                        <a:t>  8.8.7</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r>
            </a:tbl>
          </a:graphicData>
        </a:graphic>
      </p:graphicFrame>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87272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Bonding Questions</a:t>
            </a:r>
          </a:p>
        </p:txBody>
      </p:sp>
      <p:graphicFrame>
        <p:nvGraphicFramePr>
          <p:cNvPr id="8" name="Table 7"/>
          <p:cNvGraphicFramePr>
            <a:graphicFrameLocks noGrp="1"/>
          </p:cNvGraphicFramePr>
          <p:nvPr>
            <p:extLst>
              <p:ext uri="{D42A27DB-BD31-4B8C-83A1-F6EECF244321}">
                <p14:modId xmlns:p14="http://schemas.microsoft.com/office/powerpoint/2010/main" val="4256273219"/>
              </p:ext>
            </p:extLst>
          </p:nvPr>
        </p:nvGraphicFramePr>
        <p:xfrm>
          <a:off x="188640" y="1259632"/>
          <a:ext cx="6192688" cy="7188200"/>
        </p:xfrm>
        <a:graphic>
          <a:graphicData uri="http://schemas.openxmlformats.org/drawingml/2006/table">
            <a:tbl>
              <a:tblPr firstRow="1" bandRow="1">
                <a:tableStyleId>{5C22544A-7EE6-4342-B048-85BDC9FD1C3A}</a:tableStyleId>
              </a:tblPr>
              <a:tblGrid>
                <a:gridCol w="212852"/>
                <a:gridCol w="188665"/>
                <a:gridCol w="200759"/>
                <a:gridCol w="379210"/>
                <a:gridCol w="825341"/>
                <a:gridCol w="156145"/>
                <a:gridCol w="1176019"/>
                <a:gridCol w="1090725"/>
                <a:gridCol w="981486"/>
                <a:gridCol w="981486"/>
              </a:tblGrid>
              <a:tr h="370840">
                <a:tc>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9">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The atomic</a:t>
                      </a:r>
                      <a:r>
                        <a:rPr lang="en-GB" sz="1100" b="0" baseline="0" dirty="0" smtClean="0">
                          <a:solidFill>
                            <a:schemeClr val="tx1"/>
                          </a:solidFill>
                          <a:latin typeface="Arial" panose="020B0604020202020204" pitchFamily="34" charset="0"/>
                          <a:cs typeface="Arial" panose="020B0604020202020204" pitchFamily="34" charset="0"/>
                        </a:rPr>
                        <a:t> number of calcium is 20.  Its relative atomic mass is 40.  Which one of the following correctly describes the particles to be found in the calcium ion?</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4">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gridSpan="2">
                  <a:txBody>
                    <a:bodyPr/>
                    <a:lstStyle/>
                    <a:p>
                      <a:pPr algn="ctr">
                        <a:lnSpc>
                          <a:spcPct val="150000"/>
                        </a:lnSpc>
                      </a:pPr>
                      <a:r>
                        <a:rPr lang="en-GB" sz="1100" b="1" dirty="0" smtClean="0">
                          <a:solidFill>
                            <a:schemeClr val="tx1"/>
                          </a:solidFill>
                          <a:latin typeface="Arial" panose="020B0604020202020204" pitchFamily="34" charset="0"/>
                          <a:cs typeface="Arial" panose="020B0604020202020204" pitchFamily="34" charset="0"/>
                        </a:rPr>
                        <a:t>A</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gn="ctr">
                        <a:lnSpc>
                          <a:spcPct val="150000"/>
                        </a:lnSpc>
                      </a:pPr>
                      <a:r>
                        <a:rPr lang="en-GB" sz="1100" b="1" dirty="0" smtClean="0">
                          <a:solidFill>
                            <a:schemeClr val="tx1"/>
                          </a:solidFill>
                          <a:latin typeface="Arial" panose="020B0604020202020204" pitchFamily="34" charset="0"/>
                          <a:cs typeface="Arial" panose="020B0604020202020204" pitchFamily="34" charset="0"/>
                        </a:rPr>
                        <a:t>B</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1" dirty="0" smtClean="0">
                          <a:solidFill>
                            <a:schemeClr val="tx1"/>
                          </a:solidFill>
                          <a:latin typeface="Arial" panose="020B0604020202020204" pitchFamily="34" charset="0"/>
                          <a:cs typeface="Arial" panose="020B0604020202020204" pitchFamily="34" charset="0"/>
                        </a:rPr>
                        <a:t>C</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1" dirty="0" smtClean="0">
                          <a:solidFill>
                            <a:schemeClr val="tx1"/>
                          </a:solidFill>
                          <a:latin typeface="Arial" panose="020B0604020202020204" pitchFamily="34" charset="0"/>
                          <a:cs typeface="Arial" panose="020B0604020202020204" pitchFamily="34" charset="0"/>
                        </a:rPr>
                        <a:t>D</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1" dirty="0" smtClean="0">
                          <a:solidFill>
                            <a:schemeClr val="tx1"/>
                          </a:solidFill>
                          <a:latin typeface="Arial" panose="020B0604020202020204" pitchFamily="34" charset="0"/>
                          <a:cs typeface="Arial" panose="020B0604020202020204" pitchFamily="34" charset="0"/>
                        </a:rPr>
                        <a:t>E</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Protons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40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Neutrons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40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Electrons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18</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38</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18</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3">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Q:2-5</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Chemical bonding can occur as a result of each of the following:</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nSpc>
                          <a:spcPct val="150000"/>
                        </a:lnSpc>
                      </a:pPr>
                      <a:r>
                        <a:rPr lang="en-GB" sz="1100" b="1" dirty="0" smtClean="0">
                          <a:solidFill>
                            <a:schemeClr val="tx1"/>
                          </a:solidFill>
                          <a:latin typeface="Arial" panose="020B0604020202020204" pitchFamily="34" charset="0"/>
                          <a:cs typeface="Arial" panose="020B0604020202020204" pitchFamily="34" charset="0"/>
                        </a:rPr>
                        <a:t>A</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One atom transferring one electron to another atom</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nSpc>
                          <a:spcPct val="150000"/>
                        </a:lnSpc>
                      </a:pPr>
                      <a:r>
                        <a:rPr lang="en-GB" sz="1100" b="1" dirty="0" smtClean="0">
                          <a:solidFill>
                            <a:schemeClr val="tx1"/>
                          </a:solidFill>
                          <a:latin typeface="Arial" panose="020B0604020202020204" pitchFamily="34" charset="0"/>
                          <a:cs typeface="Arial" panose="020B0604020202020204" pitchFamily="34" charset="0"/>
                        </a:rPr>
                        <a:t>B</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One atom transferring two electrons to another atom</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nSpc>
                          <a:spcPct val="150000"/>
                        </a:lnSpc>
                      </a:pPr>
                      <a:r>
                        <a:rPr lang="en-GB" sz="1100" b="1" dirty="0" smtClean="0">
                          <a:solidFill>
                            <a:schemeClr val="tx1"/>
                          </a:solidFill>
                          <a:latin typeface="Arial" panose="020B0604020202020204" pitchFamily="34" charset="0"/>
                          <a:cs typeface="Arial" panose="020B0604020202020204" pitchFamily="34" charset="0"/>
                        </a:rPr>
                        <a:t>C</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One atom transferring two electrons, one to each of two other atoms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nSpc>
                          <a:spcPct val="150000"/>
                        </a:lnSpc>
                      </a:pPr>
                      <a:r>
                        <a:rPr lang="en-GB" sz="1100" b="1" dirty="0" smtClean="0">
                          <a:solidFill>
                            <a:schemeClr val="tx1"/>
                          </a:solidFill>
                          <a:latin typeface="Arial" panose="020B0604020202020204" pitchFamily="34" charset="0"/>
                          <a:cs typeface="Arial" panose="020B0604020202020204" pitchFamily="34" charset="0"/>
                        </a:rPr>
                        <a:t>D</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One atom sharing a pair of electrons with another atom</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nSpc>
                          <a:spcPct val="150000"/>
                        </a:lnSpc>
                      </a:pPr>
                      <a:r>
                        <a:rPr lang="en-GB" sz="1100" b="1" dirty="0" smtClean="0">
                          <a:solidFill>
                            <a:schemeClr val="tx1"/>
                          </a:solidFill>
                          <a:latin typeface="Arial" panose="020B0604020202020204" pitchFamily="34" charset="0"/>
                          <a:cs typeface="Arial" panose="020B0604020202020204" pitchFamily="34" charset="0"/>
                        </a:rPr>
                        <a:t>E</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One atom sharing pairs of electrons with more than one other atom </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10">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Which of the types of bonding, A to E above</a:t>
                      </a:r>
                      <a:r>
                        <a:rPr lang="en-GB" sz="1100" baseline="0" dirty="0" smtClean="0">
                          <a:solidFill>
                            <a:schemeClr val="tx1"/>
                          </a:solidFill>
                          <a:latin typeface="Arial" panose="020B0604020202020204" pitchFamily="34" charset="0"/>
                          <a:cs typeface="Arial" panose="020B0604020202020204" pitchFamily="34" charset="0"/>
                        </a:rPr>
                        <a:t> is present in:</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2</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aseline="0" dirty="0" smtClean="0">
                          <a:solidFill>
                            <a:schemeClr val="tx1"/>
                          </a:solidFill>
                          <a:latin typeface="Arial" panose="020B0604020202020204" pitchFamily="34" charset="0"/>
                          <a:cs typeface="Arial" panose="020B0604020202020204" pitchFamily="34" charset="0"/>
                        </a:rPr>
                        <a:t>Hydrogen Chloride</a:t>
                      </a:r>
                    </a:p>
                    <a:p>
                      <a:pPr>
                        <a:lnSpc>
                          <a:spcPct val="150000"/>
                        </a:lnSpc>
                      </a:pPr>
                      <a:endParaRPr lang="en-GB" sz="1100"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gridSpan="5">
                  <a:txBody>
                    <a:bodyPr/>
                    <a:lstStyle/>
                    <a:p>
                      <a:r>
                        <a:rPr lang="en-GB" dirty="0" smtClean="0"/>
                        <a:t>____________________</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3</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3">
                  <a:txBody>
                    <a:bodyPr/>
                    <a:lstStyle/>
                    <a:p>
                      <a:pPr>
                        <a:lnSpc>
                          <a:spcPct val="150000"/>
                        </a:lnSpc>
                      </a:pPr>
                      <a:r>
                        <a:rPr lang="en-GB" sz="1100" baseline="0" dirty="0" smtClean="0">
                          <a:solidFill>
                            <a:schemeClr val="tx1"/>
                          </a:solidFill>
                          <a:latin typeface="Arial" panose="020B0604020202020204" pitchFamily="34" charset="0"/>
                          <a:cs typeface="Arial" panose="020B0604020202020204" pitchFamily="34" charset="0"/>
                        </a:rPr>
                        <a:t>Calcium Chloride</a:t>
                      </a:r>
                      <a:endParaRPr lang="en-GB" sz="1100"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____________________</a:t>
                      </a:r>
                    </a:p>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4</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3">
                  <a:txBody>
                    <a:bodyPr/>
                    <a:lstStyle/>
                    <a:p>
                      <a:pPr>
                        <a:lnSpc>
                          <a:spcPct val="150000"/>
                        </a:lnSpc>
                      </a:pPr>
                      <a:r>
                        <a:rPr lang="en-GB" sz="1100" baseline="0" dirty="0" smtClean="0">
                          <a:solidFill>
                            <a:schemeClr val="tx1"/>
                          </a:solidFill>
                          <a:latin typeface="Arial" panose="020B0604020202020204" pitchFamily="34" charset="0"/>
                          <a:cs typeface="Arial" panose="020B0604020202020204" pitchFamily="34" charset="0"/>
                        </a:rPr>
                        <a:t>Sodium Chloride </a:t>
                      </a:r>
                      <a:endParaRPr lang="en-GB" sz="1100"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gridSpan="5">
                  <a:txBody>
                    <a:bodyPr/>
                    <a:lstStyle/>
                    <a:p>
                      <a:r>
                        <a:rPr lang="en-GB" dirty="0" smtClean="0"/>
                        <a:t>____________________</a:t>
                      </a:r>
                    </a:p>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5</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3">
                  <a:txBody>
                    <a:bodyPr/>
                    <a:lstStyle/>
                    <a:p>
                      <a:pPr>
                        <a:lnSpc>
                          <a:spcPct val="150000"/>
                        </a:lnSpc>
                      </a:pPr>
                      <a:r>
                        <a:rPr lang="en-GB" sz="1100" baseline="0" dirty="0" smtClean="0">
                          <a:solidFill>
                            <a:schemeClr val="tx1"/>
                          </a:solidFill>
                          <a:latin typeface="Arial" panose="020B0604020202020204" pitchFamily="34" charset="0"/>
                          <a:cs typeface="Arial" panose="020B0604020202020204" pitchFamily="34" charset="0"/>
                        </a:rPr>
                        <a:t>Ammonia</a:t>
                      </a:r>
                      <a:endParaRPr lang="en-GB" sz="1100"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gridSpan="5">
                  <a:txBody>
                    <a:bodyPr/>
                    <a:lstStyle/>
                    <a:p>
                      <a:r>
                        <a:rPr lang="en-GB" dirty="0" smtClean="0"/>
                        <a:t>____________________</a:t>
                      </a:r>
                    </a:p>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6192"/>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Bonding Questions</a:t>
            </a:r>
          </a:p>
        </p:txBody>
      </p:sp>
      <p:graphicFrame>
        <p:nvGraphicFramePr>
          <p:cNvPr id="8" name="Table 7"/>
          <p:cNvGraphicFramePr>
            <a:graphicFrameLocks noGrp="1"/>
          </p:cNvGraphicFramePr>
          <p:nvPr>
            <p:extLst>
              <p:ext uri="{D42A27DB-BD31-4B8C-83A1-F6EECF244321}">
                <p14:modId xmlns:p14="http://schemas.microsoft.com/office/powerpoint/2010/main" val="2932685132"/>
              </p:ext>
            </p:extLst>
          </p:nvPr>
        </p:nvGraphicFramePr>
        <p:xfrm>
          <a:off x="116634" y="1360428"/>
          <a:ext cx="6281797" cy="3454400"/>
        </p:xfrm>
        <a:graphic>
          <a:graphicData uri="http://schemas.openxmlformats.org/drawingml/2006/table">
            <a:tbl>
              <a:tblPr firstRow="1" bandRow="1">
                <a:tableStyleId>{5C22544A-7EE6-4342-B048-85BDC9FD1C3A}</a:tableStyleId>
              </a:tblPr>
              <a:tblGrid>
                <a:gridCol w="447435"/>
                <a:gridCol w="263461"/>
                <a:gridCol w="486603"/>
                <a:gridCol w="314667"/>
                <a:gridCol w="128428"/>
                <a:gridCol w="736692"/>
                <a:gridCol w="142992"/>
                <a:gridCol w="216024"/>
                <a:gridCol w="1054608"/>
                <a:gridCol w="459719"/>
                <a:gridCol w="851380"/>
                <a:gridCol w="442605"/>
                <a:gridCol w="737183"/>
              </a:tblGrid>
              <a:tr h="370840">
                <a:tc gridSpan="2">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Q: 6-9</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1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A:</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A noble gas atom</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B:</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A metal atom</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C:</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A metal ion</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D:</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A non-metal atom which is not a noble</a:t>
                      </a:r>
                      <a:r>
                        <a:rPr lang="en-GB" sz="1000" b="0" baseline="0" dirty="0" smtClean="0">
                          <a:solidFill>
                            <a:schemeClr val="tx1"/>
                          </a:solidFill>
                          <a:latin typeface="Arial" panose="020B0604020202020204" pitchFamily="34" charset="0"/>
                          <a:cs typeface="Arial" panose="020B0604020202020204" pitchFamily="34" charset="0"/>
                        </a:rPr>
                        <a:t> gas</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E:</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A non-metal ion</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1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The next four questions give the composition of a particle.  Select, from the above list A to E, the type of particle which has been given structure in each case.</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6</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2 protons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2 neutrons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2 electrons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7</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13 protons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14 neutrons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13 electrons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8</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17 protons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20</a:t>
                      </a:r>
                      <a:r>
                        <a:rPr lang="en-GB" sz="1100" b="0" baseline="0" dirty="0" smtClean="0">
                          <a:solidFill>
                            <a:schemeClr val="tx1"/>
                          </a:solidFill>
                          <a:latin typeface="Arial" panose="020B0604020202020204" pitchFamily="34" charset="0"/>
                          <a:cs typeface="Arial" panose="020B0604020202020204" pitchFamily="34" charset="0"/>
                        </a:rPr>
                        <a:t> neutrons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18 electrons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9</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8 protons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8 neutrons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8 electrons </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bl>
          </a:graphicData>
        </a:graphic>
      </p:graphicFrame>
      <p:sp>
        <p:nvSpPr>
          <p:cNvPr id="3" name="TextBox 2"/>
          <p:cNvSpPr txBox="1"/>
          <p:nvPr/>
        </p:nvSpPr>
        <p:spPr>
          <a:xfrm>
            <a:off x="179514" y="5064437"/>
            <a:ext cx="6514925" cy="3323987"/>
          </a:xfrm>
          <a:prstGeom prst="rect">
            <a:avLst/>
          </a:prstGeom>
          <a:noFill/>
        </p:spPr>
        <p:txBody>
          <a:bodyPr wrap="none" rtlCol="0">
            <a:spAutoFit/>
          </a:bodyPr>
          <a:lstStyle/>
          <a:p>
            <a:pPr>
              <a:lnSpc>
                <a:spcPct val="150000"/>
              </a:lnSpc>
            </a:pPr>
            <a:r>
              <a:rPr lang="en-GB" sz="1050" dirty="0" smtClean="0">
                <a:latin typeface="Arial" panose="020B0604020202020204" pitchFamily="34" charset="0"/>
                <a:cs typeface="Arial" panose="020B0604020202020204" pitchFamily="34" charset="0"/>
              </a:rPr>
              <a:t>Q: 10 -13</a:t>
            </a:r>
          </a:p>
          <a:p>
            <a:pPr>
              <a:lnSpc>
                <a:spcPct val="150000"/>
              </a:lnSpc>
            </a:pPr>
            <a:r>
              <a:rPr lang="en-GB" sz="1050" dirty="0" smtClean="0">
                <a:latin typeface="Arial" panose="020B0604020202020204" pitchFamily="34" charset="0"/>
                <a:cs typeface="Arial" panose="020B0604020202020204" pitchFamily="34" charset="0"/>
              </a:rPr>
              <a:t>Which one of the atoms listed A to E</a:t>
            </a:r>
          </a:p>
          <a:p>
            <a:endParaRPr lang="en-GB" sz="1050" dirty="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		A	B	C	D	E</a:t>
            </a:r>
          </a:p>
          <a:p>
            <a:pPr>
              <a:lnSpc>
                <a:spcPct val="150000"/>
              </a:lnSpc>
            </a:pPr>
            <a:r>
              <a:rPr lang="en-GB" sz="1050" dirty="0" smtClean="0">
                <a:latin typeface="Arial" panose="020B0604020202020204" pitchFamily="34" charset="0"/>
                <a:cs typeface="Arial" panose="020B0604020202020204" pitchFamily="34" charset="0"/>
              </a:rPr>
              <a:t>Protons		11	11	16	17	17</a:t>
            </a:r>
          </a:p>
          <a:p>
            <a:pPr>
              <a:lnSpc>
                <a:spcPct val="150000"/>
              </a:lnSpc>
            </a:pPr>
            <a:r>
              <a:rPr lang="en-GB" sz="1050" dirty="0" smtClean="0">
                <a:latin typeface="Arial" panose="020B0604020202020204" pitchFamily="34" charset="0"/>
                <a:cs typeface="Arial" panose="020B0604020202020204" pitchFamily="34" charset="0"/>
              </a:rPr>
              <a:t>Neutrons		12	12	19	18	20</a:t>
            </a:r>
          </a:p>
          <a:p>
            <a:pPr>
              <a:lnSpc>
                <a:spcPct val="150000"/>
              </a:lnSpc>
            </a:pPr>
            <a:r>
              <a:rPr lang="en-GB" sz="1050" dirty="0" smtClean="0">
                <a:latin typeface="Arial" panose="020B0604020202020204" pitchFamily="34" charset="0"/>
                <a:cs typeface="Arial" panose="020B0604020202020204" pitchFamily="34" charset="0"/>
              </a:rPr>
              <a:t>Electrons		11	10	16	18	17</a:t>
            </a:r>
          </a:p>
          <a:p>
            <a:pPr>
              <a:lnSpc>
                <a:spcPct val="200000"/>
              </a:lnSpc>
            </a:pPr>
            <a:endParaRPr lang="en-GB" sz="1050" dirty="0">
              <a:latin typeface="Arial" panose="020B0604020202020204" pitchFamily="34" charset="0"/>
              <a:cs typeface="Arial" panose="020B0604020202020204" pitchFamily="34" charset="0"/>
            </a:endParaRPr>
          </a:p>
          <a:p>
            <a:pPr marL="228600" indent="-228600">
              <a:lnSpc>
                <a:spcPct val="200000"/>
              </a:lnSpc>
              <a:buAutoNum type="arabicPlain" startAt="10"/>
            </a:pPr>
            <a:r>
              <a:rPr lang="en-GB" sz="1050" dirty="0" smtClean="0">
                <a:latin typeface="Arial" panose="020B0604020202020204" pitchFamily="34" charset="0"/>
                <a:cs typeface="Arial" panose="020B0604020202020204" pitchFamily="34" charset="0"/>
              </a:rPr>
              <a:t>Can form an ion with a single negative charge?	_________________________________</a:t>
            </a:r>
          </a:p>
          <a:p>
            <a:pPr marL="228600" indent="-228600">
              <a:lnSpc>
                <a:spcPct val="200000"/>
              </a:lnSpc>
              <a:buAutoNum type="arabicPlain" startAt="10"/>
            </a:pPr>
            <a:r>
              <a:rPr lang="en-GB" sz="1050" dirty="0" smtClean="0">
                <a:latin typeface="Arial" panose="020B0604020202020204" pitchFamily="34" charset="0"/>
                <a:cs typeface="Arial" panose="020B0604020202020204" pitchFamily="34" charset="0"/>
              </a:rPr>
              <a:t>Has the same mass number as D?		</a:t>
            </a:r>
            <a:r>
              <a:rPr lang="en-GB" sz="1050" dirty="0">
                <a:latin typeface="Arial" panose="020B0604020202020204" pitchFamily="34" charset="0"/>
                <a:cs typeface="Arial" panose="020B0604020202020204" pitchFamily="34" charset="0"/>
              </a:rPr>
              <a:t> _________________________________</a:t>
            </a:r>
            <a:endParaRPr lang="en-GB" sz="1050" dirty="0" smtClean="0">
              <a:latin typeface="Arial" panose="020B0604020202020204" pitchFamily="34" charset="0"/>
              <a:cs typeface="Arial" panose="020B0604020202020204" pitchFamily="34" charset="0"/>
            </a:endParaRPr>
          </a:p>
          <a:p>
            <a:pPr marL="228600" indent="-228600">
              <a:lnSpc>
                <a:spcPct val="200000"/>
              </a:lnSpc>
              <a:buAutoNum type="arabicPlain" startAt="10"/>
            </a:pPr>
            <a:r>
              <a:rPr lang="en-GB" sz="1050" dirty="0" smtClean="0">
                <a:latin typeface="Arial" panose="020B0604020202020204" pitchFamily="34" charset="0"/>
                <a:cs typeface="Arial" panose="020B0604020202020204" pitchFamily="34" charset="0"/>
              </a:rPr>
              <a:t>Is an isotope of E?			</a:t>
            </a:r>
            <a:r>
              <a:rPr lang="en-GB" sz="1050" dirty="0">
                <a:latin typeface="Arial" panose="020B0604020202020204" pitchFamily="34" charset="0"/>
                <a:cs typeface="Arial" panose="020B0604020202020204" pitchFamily="34" charset="0"/>
              </a:rPr>
              <a:t> _________________________________</a:t>
            </a:r>
            <a:endParaRPr lang="en-GB" sz="1050" dirty="0" smtClean="0">
              <a:latin typeface="Arial" panose="020B0604020202020204" pitchFamily="34" charset="0"/>
              <a:cs typeface="Arial" panose="020B0604020202020204" pitchFamily="34" charset="0"/>
            </a:endParaRPr>
          </a:p>
          <a:p>
            <a:pPr marL="228600" indent="-228600">
              <a:lnSpc>
                <a:spcPct val="200000"/>
              </a:lnSpc>
              <a:buAutoNum type="arabicPlain" startAt="10"/>
            </a:pPr>
            <a:r>
              <a:rPr lang="en-GB" sz="1050" dirty="0" smtClean="0">
                <a:latin typeface="Arial" panose="020B0604020202020204" pitchFamily="34" charset="0"/>
                <a:cs typeface="Arial" panose="020B0604020202020204" pitchFamily="34" charset="0"/>
              </a:rPr>
              <a:t>Could form a covalent compound of the type H</a:t>
            </a:r>
            <a:r>
              <a:rPr lang="en-GB" sz="1050" baseline="-25000" dirty="0" smtClean="0">
                <a:latin typeface="Arial" panose="020B0604020202020204" pitchFamily="34" charset="0"/>
                <a:cs typeface="Arial" panose="020B0604020202020204" pitchFamily="34" charset="0"/>
              </a:rPr>
              <a:t>2</a:t>
            </a:r>
            <a:r>
              <a:rPr lang="en-GB" sz="1050" dirty="0" smtClean="0">
                <a:latin typeface="Arial" panose="020B0604020202020204" pitchFamily="34" charset="0"/>
                <a:cs typeface="Arial" panose="020B0604020202020204" pitchFamily="34" charset="0"/>
              </a:rPr>
              <a:t>X?	</a:t>
            </a:r>
            <a:r>
              <a:rPr lang="en-GB" sz="1050" dirty="0">
                <a:latin typeface="Arial" panose="020B0604020202020204" pitchFamily="34" charset="0"/>
                <a:cs typeface="Arial" panose="020B0604020202020204" pitchFamily="34" charset="0"/>
              </a:rPr>
              <a:t> _________________________________</a:t>
            </a:r>
            <a:endParaRPr lang="en-GB" sz="1050" dirty="0" smtClean="0">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583666"/>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Bonding Questions</a:t>
            </a:r>
          </a:p>
        </p:txBody>
      </p:sp>
      <p:graphicFrame>
        <p:nvGraphicFramePr>
          <p:cNvPr id="8" name="Table 7"/>
          <p:cNvGraphicFramePr>
            <a:graphicFrameLocks noGrp="1"/>
          </p:cNvGraphicFramePr>
          <p:nvPr>
            <p:extLst>
              <p:ext uri="{D42A27DB-BD31-4B8C-83A1-F6EECF244321}">
                <p14:modId xmlns:p14="http://schemas.microsoft.com/office/powerpoint/2010/main" val="1602372235"/>
              </p:ext>
            </p:extLst>
          </p:nvPr>
        </p:nvGraphicFramePr>
        <p:xfrm>
          <a:off x="116634" y="1115616"/>
          <a:ext cx="6281798" cy="7338084"/>
        </p:xfrm>
        <a:graphic>
          <a:graphicData uri="http://schemas.openxmlformats.org/drawingml/2006/table">
            <a:tbl>
              <a:tblPr firstRow="1" bandRow="1">
                <a:tableStyleId>{5C22544A-7EE6-4342-B048-85BDC9FD1C3A}</a:tableStyleId>
              </a:tblPr>
              <a:tblGrid>
                <a:gridCol w="447435"/>
                <a:gridCol w="1646498"/>
                <a:gridCol w="298289"/>
                <a:gridCol w="1795643"/>
                <a:gridCol w="149146"/>
                <a:gridCol w="1944787"/>
              </a:tblGrid>
              <a:tr h="370840">
                <a:tc gridSpan="6">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Check your knowledge </a:t>
                      </a:r>
                      <a:r>
                        <a:rPr lang="en-GB" sz="1000" b="0" baseline="0" dirty="0" smtClean="0">
                          <a:solidFill>
                            <a:schemeClr val="tx1"/>
                          </a:solidFill>
                          <a:latin typeface="Arial" panose="020B0604020202020204" pitchFamily="34" charset="0"/>
                          <a:cs typeface="Arial" panose="020B0604020202020204" pitchFamily="34" charset="0"/>
                        </a:rPr>
                        <a:t>by answering the following.  Delete the incorrect answers.</a:t>
                      </a:r>
                    </a:p>
                    <a:p>
                      <a:pPr>
                        <a:lnSpc>
                          <a:spcPct val="150000"/>
                        </a:lnSpc>
                      </a:pPr>
                      <a:r>
                        <a:rPr lang="en-GB" sz="1000" b="1" baseline="0" dirty="0" smtClean="0">
                          <a:solidFill>
                            <a:schemeClr val="tx1"/>
                          </a:solidFill>
                          <a:latin typeface="Arial" panose="020B0604020202020204" pitchFamily="34" charset="0"/>
                          <a:cs typeface="Arial" panose="020B0604020202020204" pitchFamily="34" charset="0"/>
                        </a:rPr>
                        <a:t>Ionic Bonds </a:t>
                      </a: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7232">
                <a:tc>
                  <a:txBody>
                    <a:bodyPr/>
                    <a:lstStyle/>
                    <a:p>
                      <a:pPr>
                        <a:lnSpc>
                          <a:spcPts val="900"/>
                        </a:lnSpc>
                      </a:pPr>
                      <a:r>
                        <a:rPr lang="en-GB" sz="1000" b="0" dirty="0" smtClean="0">
                          <a:solidFill>
                            <a:schemeClr val="tx1"/>
                          </a:solidFill>
                          <a:latin typeface="Arial" panose="020B0604020202020204" pitchFamily="34" charset="0"/>
                          <a:cs typeface="Arial" panose="020B0604020202020204" pitchFamily="34" charset="0"/>
                        </a:rPr>
                        <a:t>1</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ts val="900"/>
                        </a:lnSpc>
                      </a:pPr>
                      <a:r>
                        <a:rPr lang="en-GB" sz="1000" b="0" dirty="0" smtClean="0">
                          <a:solidFill>
                            <a:schemeClr val="tx1"/>
                          </a:solidFill>
                          <a:latin typeface="Arial" panose="020B0604020202020204" pitchFamily="34" charset="0"/>
                          <a:cs typeface="Arial" panose="020B0604020202020204" pitchFamily="34" charset="0"/>
                        </a:rPr>
                        <a:t>Involve electrons being </a:t>
                      </a:r>
                      <a:r>
                        <a:rPr lang="en-GB" sz="1000" b="1" dirty="0" smtClean="0">
                          <a:solidFill>
                            <a:schemeClr val="tx1"/>
                          </a:solidFill>
                          <a:latin typeface="Arial" panose="020B0604020202020204" pitchFamily="34" charset="0"/>
                          <a:cs typeface="Arial" panose="020B0604020202020204" pitchFamily="34" charset="0"/>
                        </a:rPr>
                        <a:t>transferred/shared </a:t>
                      </a:r>
                      <a:r>
                        <a:rPr lang="en-GB" sz="1000" b="0" dirty="0" smtClean="0">
                          <a:solidFill>
                            <a:schemeClr val="tx1"/>
                          </a:solidFill>
                          <a:latin typeface="Arial" panose="020B0604020202020204" pitchFamily="34" charset="0"/>
                          <a:cs typeface="Arial" panose="020B0604020202020204" pitchFamily="34" charset="0"/>
                        </a:rPr>
                        <a:t>between atoms</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8032">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2</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Are </a:t>
                      </a:r>
                      <a:r>
                        <a:rPr lang="en-GB" sz="1000" b="1" dirty="0" smtClean="0">
                          <a:solidFill>
                            <a:schemeClr val="tx1"/>
                          </a:solidFill>
                          <a:latin typeface="Arial" panose="020B0604020202020204" pitchFamily="34" charset="0"/>
                          <a:cs typeface="Arial" panose="020B0604020202020204" pitchFamily="34" charset="0"/>
                        </a:rPr>
                        <a:t>strong/weak</a:t>
                      </a: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6024">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3</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Usually result when</a:t>
                      </a:r>
                      <a:r>
                        <a:rPr lang="en-GB" sz="1000" b="0" baseline="0" dirty="0" smtClean="0">
                          <a:solidFill>
                            <a:schemeClr val="tx1"/>
                          </a:solidFill>
                          <a:latin typeface="Arial" panose="020B0604020202020204" pitchFamily="34" charset="0"/>
                          <a:cs typeface="Arial" panose="020B0604020202020204" pitchFamily="34" charset="0"/>
                        </a:rPr>
                        <a:t> the following elements combine:</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a:txBody>
                    <a:bodyPr/>
                    <a:lstStyle/>
                    <a:p>
                      <a:pPr>
                        <a:lnSpc>
                          <a:spcPct val="15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Metal + Metal </a:t>
                      </a: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Metal + Non-Metal </a:t>
                      </a: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Non-Metal</a:t>
                      </a:r>
                      <a:r>
                        <a:rPr lang="en-GB" sz="1000" b="1" baseline="0" dirty="0" smtClean="0">
                          <a:solidFill>
                            <a:schemeClr val="tx1"/>
                          </a:solidFill>
                          <a:latin typeface="Arial" panose="020B0604020202020204" pitchFamily="34" charset="0"/>
                          <a:cs typeface="Arial" panose="020B0604020202020204" pitchFamily="34" charset="0"/>
                        </a:rPr>
                        <a:t> + Non-Metal </a:t>
                      </a: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9416">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4</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00000"/>
                        </a:lnSpc>
                      </a:pPr>
                      <a:r>
                        <a:rPr lang="en-GB" sz="1000" dirty="0" smtClean="0">
                          <a:latin typeface="Arial" panose="020B0604020202020204" pitchFamily="34" charset="0"/>
                          <a:cs typeface="Arial" panose="020B0604020202020204" pitchFamily="34" charset="0"/>
                        </a:rPr>
                        <a:t>Result in the formation of </a:t>
                      </a:r>
                      <a:r>
                        <a:rPr lang="en-GB" sz="1000" b="1" dirty="0" smtClean="0">
                          <a:latin typeface="Arial" panose="020B0604020202020204" pitchFamily="34" charset="0"/>
                          <a:cs typeface="Arial" panose="020B0604020202020204" pitchFamily="34" charset="0"/>
                        </a:rPr>
                        <a:t>individual molecules/ions</a:t>
                      </a:r>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8368">
                <a:tc gridSpan="6">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Give examples of three compounds which contain ionic bonds</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8032">
                <a:tc gridSpan="2">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______________________</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________________________</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________________________</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6">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5     Do elements</a:t>
                      </a:r>
                      <a:r>
                        <a:rPr lang="en-GB" sz="1000" b="0" baseline="0" dirty="0" smtClean="0">
                          <a:solidFill>
                            <a:schemeClr val="tx1"/>
                          </a:solidFill>
                          <a:latin typeface="Arial" panose="020B0604020202020204" pitchFamily="34" charset="0"/>
                          <a:cs typeface="Arial" panose="020B0604020202020204" pitchFamily="34" charset="0"/>
                        </a:rPr>
                        <a:t> contain ions, if not then what type of particle(s) are they made from?</a:t>
                      </a:r>
                    </a:p>
                    <a:p>
                      <a:pPr>
                        <a:lnSpc>
                          <a:spcPct val="100000"/>
                        </a:lnSpc>
                      </a:pPr>
                      <a:r>
                        <a:rPr lang="en-GB" sz="1000" b="0" baseline="0" dirty="0" smtClean="0">
                          <a:solidFill>
                            <a:schemeClr val="tx1"/>
                          </a:solidFill>
                          <a:latin typeface="Arial" panose="020B0604020202020204" pitchFamily="34" charset="0"/>
                          <a:cs typeface="Arial" panose="020B0604020202020204" pitchFamily="34" charset="0"/>
                        </a:rPr>
                        <a:t>_______________________________________________________________________________________</a:t>
                      </a:r>
                    </a:p>
                    <a:p>
                      <a:pPr>
                        <a:lnSpc>
                          <a:spcPct val="100000"/>
                        </a:lnSpc>
                      </a:pPr>
                      <a:endParaRPr lang="en-GB" sz="1000" b="0" baseline="0" dirty="0" smtClean="0">
                        <a:solidFill>
                          <a:schemeClr val="tx1"/>
                        </a:solidFill>
                        <a:latin typeface="Arial" panose="020B0604020202020204" pitchFamily="34" charset="0"/>
                        <a:cs typeface="Arial" panose="020B0604020202020204" pitchFamily="34" charset="0"/>
                      </a:endParaRPr>
                    </a:p>
                    <a:p>
                      <a:pPr>
                        <a:lnSpc>
                          <a:spcPct val="100000"/>
                        </a:lnSpc>
                      </a:pPr>
                      <a:r>
                        <a:rPr lang="en-GB" sz="1000" b="0" baseline="0" dirty="0" smtClean="0">
                          <a:solidFill>
                            <a:schemeClr val="tx1"/>
                          </a:solidFill>
                          <a:latin typeface="Arial" panose="020B0604020202020204" pitchFamily="34" charset="0"/>
                          <a:cs typeface="Arial" panose="020B0604020202020204" pitchFamily="34" charset="0"/>
                        </a:rPr>
                        <a:t>_______________________________________________________________________________________</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6592">
                <a:tc gridSpan="6">
                  <a:txBody>
                    <a:bodyPr/>
                    <a:lstStyle/>
                    <a:p>
                      <a:pPr>
                        <a:lnSpc>
                          <a:spcPct val="100000"/>
                        </a:lnSpc>
                      </a:pPr>
                      <a:r>
                        <a:rPr lang="en-GB" sz="1000" b="1" dirty="0" smtClean="0">
                          <a:solidFill>
                            <a:schemeClr val="tx1"/>
                          </a:solidFill>
                          <a:latin typeface="Arial" panose="020B0604020202020204" pitchFamily="34" charset="0"/>
                          <a:cs typeface="Arial" panose="020B0604020202020204" pitchFamily="34" charset="0"/>
                        </a:rPr>
                        <a:t>Covalent</a:t>
                      </a:r>
                      <a:r>
                        <a:rPr lang="en-GB" sz="1000" b="1" baseline="0" dirty="0" smtClean="0">
                          <a:solidFill>
                            <a:schemeClr val="tx1"/>
                          </a:solidFill>
                          <a:latin typeface="Arial" panose="020B0604020202020204" pitchFamily="34" charset="0"/>
                          <a:cs typeface="Arial" panose="020B0604020202020204" pitchFamily="34" charset="0"/>
                        </a:rPr>
                        <a:t> Bonds </a:t>
                      </a: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6024">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1</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00000"/>
                        </a:lnSpc>
                      </a:pPr>
                      <a:r>
                        <a:rPr lang="en-GB" sz="1000" dirty="0" smtClean="0">
                          <a:latin typeface="Arial" panose="020B0604020202020204" pitchFamily="34" charset="0"/>
                          <a:cs typeface="Arial" panose="020B0604020202020204" pitchFamily="34" charset="0"/>
                        </a:rPr>
                        <a:t>Involve electrons being </a:t>
                      </a:r>
                      <a:r>
                        <a:rPr lang="en-GB" sz="1000" b="1" dirty="0" smtClean="0">
                          <a:latin typeface="Arial" panose="020B0604020202020204" pitchFamily="34" charset="0"/>
                          <a:cs typeface="Arial" panose="020B0604020202020204" pitchFamily="34" charset="0"/>
                        </a:rPr>
                        <a:t>transferred/shared </a:t>
                      </a:r>
                      <a:r>
                        <a:rPr lang="en-GB" sz="1000" dirty="0" smtClean="0">
                          <a:latin typeface="Arial" panose="020B0604020202020204" pitchFamily="34" charset="0"/>
                          <a:cs typeface="Arial" panose="020B0604020202020204" pitchFamily="34" charset="0"/>
                        </a:rPr>
                        <a:t>between atoms.</a:t>
                      </a:r>
                      <a:endParaRPr lang="en-GB" sz="1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44976">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2</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00000"/>
                        </a:lnSpc>
                      </a:pPr>
                      <a:r>
                        <a:rPr lang="en-GB" sz="1000" dirty="0" smtClean="0">
                          <a:latin typeface="Arial" panose="020B0604020202020204" pitchFamily="34" charset="0"/>
                          <a:cs typeface="Arial" panose="020B0604020202020204" pitchFamily="34" charset="0"/>
                        </a:rPr>
                        <a:t>Are </a:t>
                      </a:r>
                      <a:r>
                        <a:rPr lang="en-GB" sz="1000" b="1" dirty="0" smtClean="0">
                          <a:latin typeface="Arial" panose="020B0604020202020204" pitchFamily="34" charset="0"/>
                          <a:cs typeface="Arial" panose="020B0604020202020204" pitchFamily="34" charset="0"/>
                        </a:rPr>
                        <a:t>strong/weak</a:t>
                      </a:r>
                      <a:r>
                        <a:rPr lang="en-GB" sz="1000" dirty="0" smtClean="0">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3928">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3</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00000"/>
                        </a:lnSpc>
                      </a:pPr>
                      <a:r>
                        <a:rPr lang="en-GB" sz="1000" dirty="0" smtClean="0">
                          <a:latin typeface="Arial" panose="020B0604020202020204" pitchFamily="34" charset="0"/>
                          <a:cs typeface="Arial" panose="020B0604020202020204" pitchFamily="34" charset="0"/>
                        </a:rPr>
                        <a:t>Usually</a:t>
                      </a:r>
                      <a:r>
                        <a:rPr lang="en-GB" sz="1000" baseline="0" dirty="0" smtClean="0">
                          <a:latin typeface="Arial" panose="020B0604020202020204" pitchFamily="34" charset="0"/>
                          <a:cs typeface="Arial" panose="020B0604020202020204" pitchFamily="34" charset="0"/>
                        </a:rPr>
                        <a:t> result when the following elements combine </a:t>
                      </a:r>
                      <a:endParaRPr lang="en-GB" sz="1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8032">
                <a:tc>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00000"/>
                        </a:lnSpc>
                      </a:pPr>
                      <a:r>
                        <a:rPr lang="en-GB" sz="1000" b="1" dirty="0" smtClean="0">
                          <a:latin typeface="Arial" panose="020B0604020202020204" pitchFamily="34" charset="0"/>
                          <a:cs typeface="Arial" panose="020B0604020202020204" pitchFamily="34" charset="0"/>
                        </a:rPr>
                        <a:t>Metal + Metal</a:t>
                      </a:r>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00000"/>
                        </a:lnSpc>
                      </a:pPr>
                      <a:r>
                        <a:rPr lang="en-GB" sz="1000" b="1" dirty="0" smtClean="0">
                          <a:latin typeface="Arial" panose="020B0604020202020204" pitchFamily="34" charset="0"/>
                          <a:cs typeface="Arial" panose="020B0604020202020204" pitchFamily="34" charset="0"/>
                        </a:rPr>
                        <a:t>Metal + Non-Metal</a:t>
                      </a:r>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00000"/>
                        </a:lnSpc>
                      </a:pPr>
                      <a:r>
                        <a:rPr lang="en-GB" sz="1000" b="1" dirty="0" smtClean="0">
                          <a:latin typeface="Arial" panose="020B0604020202020204" pitchFamily="34" charset="0"/>
                          <a:cs typeface="Arial" panose="020B0604020202020204" pitchFamily="34" charset="0"/>
                        </a:rPr>
                        <a:t>Non-Metal + Non-Metal</a:t>
                      </a:r>
                      <a:r>
                        <a:rPr lang="en-GB" sz="1000" b="1" baseline="0" dirty="0" smtClean="0">
                          <a:latin typeface="Arial" panose="020B0604020202020204" pitchFamily="34" charset="0"/>
                          <a:cs typeface="Arial" panose="020B0604020202020204" pitchFamily="34" charset="0"/>
                        </a:rPr>
                        <a:t> </a:t>
                      </a:r>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6024">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4</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00000"/>
                        </a:lnSpc>
                      </a:pPr>
                      <a:r>
                        <a:rPr lang="en-GB" sz="1000" b="0" dirty="0" smtClean="0">
                          <a:latin typeface="Arial" panose="020B0604020202020204" pitchFamily="34" charset="0"/>
                          <a:cs typeface="Arial" panose="020B0604020202020204" pitchFamily="34" charset="0"/>
                        </a:rPr>
                        <a:t>Result in the formation of </a:t>
                      </a:r>
                      <a:r>
                        <a:rPr lang="en-GB" sz="1000" b="1" dirty="0" smtClean="0">
                          <a:latin typeface="Arial" panose="020B0604020202020204" pitchFamily="34" charset="0"/>
                          <a:cs typeface="Arial" panose="020B0604020202020204" pitchFamily="34" charset="0"/>
                        </a:rPr>
                        <a:t>individual molecules/ions</a:t>
                      </a:r>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4976">
                <a:tc gridSpan="6">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Give examples of three</a:t>
                      </a:r>
                      <a:r>
                        <a:rPr lang="en-GB" sz="1000" b="0" baseline="0" dirty="0" smtClean="0">
                          <a:solidFill>
                            <a:schemeClr val="tx1"/>
                          </a:solidFill>
                          <a:latin typeface="Arial" panose="020B0604020202020204" pitchFamily="34" charset="0"/>
                          <a:cs typeface="Arial" panose="020B0604020202020204" pitchFamily="34" charset="0"/>
                        </a:rPr>
                        <a:t> compounds which contain covalent bonds.</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1548">
                <a:tc gridSpan="2">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________________________</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________________________</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________________________</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288032">
                <a:tc gridSpan="6">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Give examples of three elements which contain covalent bonds </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Arial" panose="020B0604020202020204" pitchFamily="34" charset="0"/>
                          <a:cs typeface="Arial" panose="020B0604020202020204" pitchFamily="34" charset="0"/>
                        </a:rPr>
                        <a:t>________________________</a:t>
                      </a:r>
                    </a:p>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Arial" panose="020B0604020202020204" pitchFamily="34" charset="0"/>
                          <a:cs typeface="Arial" panose="020B0604020202020204" pitchFamily="34" charset="0"/>
                        </a:rPr>
                        <a:t>________________________</a:t>
                      </a:r>
                    </a:p>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Arial" panose="020B0604020202020204" pitchFamily="34" charset="0"/>
                          <a:cs typeface="Arial" panose="020B0604020202020204" pitchFamily="34" charset="0"/>
                        </a:rPr>
                        <a:t>________________________</a:t>
                      </a:r>
                    </a:p>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6">
                  <a:txBody>
                    <a:bodyPr/>
                    <a:lstStyle/>
                    <a:p>
                      <a:pPr>
                        <a:lnSpc>
                          <a:spcPct val="100000"/>
                        </a:lnSpc>
                      </a:pPr>
                      <a:r>
                        <a:rPr lang="en-GB" sz="1000" b="1" dirty="0" smtClean="0">
                          <a:solidFill>
                            <a:schemeClr val="tx1"/>
                          </a:solidFill>
                          <a:latin typeface="Arial" panose="020B0604020202020204" pitchFamily="34" charset="0"/>
                          <a:cs typeface="Arial" panose="020B0604020202020204" pitchFamily="34" charset="0"/>
                        </a:rPr>
                        <a:t>Summary</a:t>
                      </a:r>
                    </a:p>
                    <a:p>
                      <a:pPr>
                        <a:lnSpc>
                          <a:spcPct val="100000"/>
                        </a:lnSpc>
                      </a:pPr>
                      <a:endParaRPr lang="en-GB" sz="1000" b="0" dirty="0" smtClean="0">
                        <a:solidFill>
                          <a:schemeClr val="tx1"/>
                        </a:solidFill>
                        <a:latin typeface="Arial" panose="020B0604020202020204" pitchFamily="34" charset="0"/>
                        <a:cs typeface="Arial" panose="020B0604020202020204" pitchFamily="34" charset="0"/>
                      </a:endParaRPr>
                    </a:p>
                    <a:p>
                      <a:pPr>
                        <a:lnSpc>
                          <a:spcPct val="100000"/>
                        </a:lnSpc>
                      </a:pPr>
                      <a:r>
                        <a:rPr lang="en-GB" sz="1000" b="0" dirty="0" smtClean="0">
                          <a:solidFill>
                            <a:schemeClr val="tx1"/>
                          </a:solidFill>
                          <a:latin typeface="Arial" panose="020B0604020202020204" pitchFamily="34" charset="0"/>
                          <a:cs typeface="Arial" panose="020B0604020202020204" pitchFamily="34" charset="0"/>
                        </a:rPr>
                        <a:t>Compounds</a:t>
                      </a:r>
                      <a:r>
                        <a:rPr lang="en-GB" sz="1000" b="0" baseline="0" dirty="0" smtClean="0">
                          <a:solidFill>
                            <a:schemeClr val="tx1"/>
                          </a:solidFill>
                          <a:latin typeface="Arial" panose="020B0604020202020204" pitchFamily="34" charset="0"/>
                          <a:cs typeface="Arial" panose="020B0604020202020204" pitchFamily="34" charset="0"/>
                        </a:rPr>
                        <a:t> containing a metal usually contain _____ bonds and the particles present are _____</a:t>
                      </a:r>
                    </a:p>
                    <a:p>
                      <a:pPr>
                        <a:lnSpc>
                          <a:spcPct val="100000"/>
                        </a:lnSpc>
                      </a:pPr>
                      <a:r>
                        <a:rPr lang="en-GB" sz="1000" b="0" baseline="0" dirty="0" smtClean="0">
                          <a:solidFill>
                            <a:schemeClr val="tx1"/>
                          </a:solidFill>
                          <a:latin typeface="Arial" panose="020B0604020202020204" pitchFamily="34" charset="0"/>
                          <a:cs typeface="Arial" panose="020B0604020202020204" pitchFamily="34" charset="0"/>
                        </a:rPr>
                        <a:t>Compounds containing only non-metals usually contain _________________ bonds and the particles present are ____________</a:t>
                      </a:r>
                    </a:p>
                    <a:p>
                      <a:pPr>
                        <a:lnSpc>
                          <a:spcPct val="100000"/>
                        </a:lnSpc>
                      </a:pPr>
                      <a:r>
                        <a:rPr lang="en-GB" sz="1000" b="0" baseline="0" dirty="0" smtClean="0">
                          <a:solidFill>
                            <a:schemeClr val="tx1"/>
                          </a:solidFill>
                          <a:latin typeface="Arial" panose="020B0604020202020204" pitchFamily="34" charset="0"/>
                          <a:cs typeface="Arial" panose="020B0604020202020204" pitchFamily="34" charset="0"/>
                        </a:rPr>
                        <a:t>The particles found in metallic elements are individual ___________</a:t>
                      </a:r>
                    </a:p>
                    <a:p>
                      <a:pPr>
                        <a:lnSpc>
                          <a:spcPct val="100000"/>
                        </a:lnSpc>
                      </a:pPr>
                      <a:r>
                        <a:rPr lang="en-GB" sz="1000" b="0" baseline="0" dirty="0" smtClean="0">
                          <a:solidFill>
                            <a:schemeClr val="tx1"/>
                          </a:solidFill>
                          <a:latin typeface="Arial" panose="020B0604020202020204" pitchFamily="34" charset="0"/>
                          <a:cs typeface="Arial" panose="020B0604020202020204" pitchFamily="34" charset="0"/>
                        </a:rPr>
                        <a:t>The particles found in most non-metallic elements are ______________ in which the _______ are joined by _________________ bonds.  Noble gases consist of individual ___________.</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bl>
          </a:graphicData>
        </a:graphic>
      </p:graphicFrame>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126521"/>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Electronegativity</a:t>
            </a:r>
          </a:p>
        </p:txBody>
      </p:sp>
      <p:sp>
        <p:nvSpPr>
          <p:cNvPr id="3" name="TextBox 2"/>
          <p:cNvSpPr txBox="1"/>
          <p:nvPr/>
        </p:nvSpPr>
        <p:spPr>
          <a:xfrm>
            <a:off x="179513" y="1259632"/>
            <a:ext cx="6129807" cy="6717223"/>
          </a:xfrm>
          <a:prstGeom prst="rect">
            <a:avLst/>
          </a:prstGeom>
          <a:noFill/>
        </p:spPr>
        <p:txBody>
          <a:bodyPr wrap="square" rtlCol="0">
            <a:spAutoFit/>
          </a:bodyPr>
          <a:lstStyle/>
          <a:p>
            <a:pPr>
              <a:lnSpc>
                <a:spcPct val="150000"/>
              </a:lnSpc>
            </a:pPr>
            <a:r>
              <a:rPr lang="en-GB" sz="1050" dirty="0" smtClean="0">
                <a:latin typeface="Arial" panose="020B0604020202020204" pitchFamily="34" charset="0"/>
                <a:cs typeface="Arial" panose="020B0604020202020204" pitchFamily="34" charset="0"/>
              </a:rPr>
              <a:t>Define electronegativity:  ___________________________________________________________</a:t>
            </a: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_______________________________________________________________________________</a:t>
            </a:r>
          </a:p>
          <a:p>
            <a:pPr>
              <a:lnSpc>
                <a:spcPct val="150000"/>
              </a:lnSpc>
            </a:pPr>
            <a:r>
              <a:rPr lang="en-GB" sz="1050" dirty="0" smtClean="0">
                <a:latin typeface="Arial" panose="020B0604020202020204" pitchFamily="34" charset="0"/>
                <a:cs typeface="Arial" panose="020B0604020202020204" pitchFamily="34" charset="0"/>
              </a:rPr>
              <a:t>You will need a periodic table to help you answer some of the following:</a:t>
            </a:r>
          </a:p>
          <a:p>
            <a:endParaRPr lang="en-GB" sz="1050" dirty="0" smtClean="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Which is the most electronegative element?	__________________________________________</a:t>
            </a:r>
          </a:p>
          <a:p>
            <a:pPr>
              <a:lnSpc>
                <a:spcPct val="150000"/>
              </a:lnSpc>
            </a:pPr>
            <a:endParaRPr lang="en-GB" sz="1050" dirty="0" smtClean="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Which is the least electronegative element?	__________________________________________</a:t>
            </a:r>
          </a:p>
          <a:p>
            <a:pPr>
              <a:lnSpc>
                <a:spcPct val="150000"/>
              </a:lnSpc>
            </a:pPr>
            <a:endParaRPr lang="en-GB" sz="1050" dirty="0" smtClean="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Which element has the strongest attraction for electrons?	______________________________</a:t>
            </a:r>
          </a:p>
          <a:p>
            <a:pPr>
              <a:lnSpc>
                <a:spcPct val="150000"/>
              </a:lnSpc>
            </a:pPr>
            <a:endParaRPr lang="en-GB" sz="1050" dirty="0" smtClean="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Which element has the weakest attraction for electrons?	______________________________</a:t>
            </a:r>
          </a:p>
          <a:p>
            <a:pPr>
              <a:lnSpc>
                <a:spcPct val="150000"/>
              </a:lnSpc>
            </a:pPr>
            <a:endParaRPr lang="en-GB" sz="1050" dirty="0" smtClean="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State how electronegativities change on going:</a:t>
            </a:r>
          </a:p>
          <a:p>
            <a:pPr>
              <a:lnSpc>
                <a:spcPct val="150000"/>
              </a:lnSpc>
            </a:pPr>
            <a:r>
              <a:rPr lang="en-GB" sz="1050" dirty="0" smtClean="0">
                <a:latin typeface="Arial" panose="020B0604020202020204" pitchFamily="34" charset="0"/>
                <a:cs typeface="Arial" panose="020B0604020202020204" pitchFamily="34" charset="0"/>
              </a:rPr>
              <a:t>Down a group in the Periodic Table _________________across a period.  ____________________</a:t>
            </a:r>
          </a:p>
          <a:p>
            <a:pPr>
              <a:lnSpc>
                <a:spcPct val="150000"/>
              </a:lnSpc>
            </a:pPr>
            <a:endParaRPr lang="en-GB" sz="1050" dirty="0" smtClean="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In which corner of the Periodic Table are the elements with the:</a:t>
            </a:r>
          </a:p>
          <a:p>
            <a:pPr>
              <a:lnSpc>
                <a:spcPct val="150000"/>
              </a:lnSpc>
            </a:pPr>
            <a:r>
              <a:rPr lang="en-GB" sz="1050" dirty="0" smtClean="0">
                <a:latin typeface="Arial" panose="020B0604020202020204" pitchFamily="34" charset="0"/>
                <a:cs typeface="Arial" panose="020B0604020202020204" pitchFamily="34" charset="0"/>
              </a:rPr>
              <a:t>Higher electronegativities? ________________Lower electronegativities? ____________________</a:t>
            </a:r>
          </a:p>
          <a:p>
            <a:pPr>
              <a:lnSpc>
                <a:spcPct val="150000"/>
              </a:lnSpc>
            </a:pPr>
            <a:endParaRPr lang="en-GB" sz="1050" dirty="0" smtClean="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Electronegativity </a:t>
            </a:r>
            <a:r>
              <a:rPr lang="en-US" sz="1050" dirty="0">
                <a:latin typeface="Arial" panose="020B0604020202020204" pitchFamily="34" charset="0"/>
                <a:cs typeface="Arial" panose="020B0604020202020204" pitchFamily="34" charset="0"/>
              </a:rPr>
              <a:t>is a useful concept as by comparing the difference in value between the </a:t>
            </a:r>
            <a:endParaRPr lang="en-US" sz="1050" dirty="0" smtClean="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electronegativities </a:t>
            </a:r>
            <a:r>
              <a:rPr lang="en-US" sz="1050" dirty="0">
                <a:latin typeface="Arial" panose="020B0604020202020204" pitchFamily="34" charset="0"/>
                <a:cs typeface="Arial" panose="020B0604020202020204" pitchFamily="34" charset="0"/>
              </a:rPr>
              <a:t>of two atoms we get an idea as to the type of bond formed between them</a:t>
            </a:r>
            <a:r>
              <a:rPr lang="en-US" sz="1050" dirty="0" smtClean="0">
                <a:latin typeface="Arial" panose="020B0604020202020204" pitchFamily="34" charset="0"/>
                <a:cs typeface="Arial" panose="020B0604020202020204" pitchFamily="34" charset="0"/>
              </a:rPr>
              <a:t>.</a:t>
            </a:r>
          </a:p>
          <a:p>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If the difference in electronegativities is very large the bonding is likely to be </a:t>
            </a:r>
            <a:r>
              <a:rPr lang="en-US" sz="1050" dirty="0" smtClean="0">
                <a:latin typeface="Arial" panose="020B0604020202020204" pitchFamily="34" charset="0"/>
                <a:cs typeface="Arial" panose="020B0604020202020204" pitchFamily="34" charset="0"/>
              </a:rPr>
              <a:t>  __________________</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If there is no difference in electronegativities then the bonding will </a:t>
            </a:r>
            <a:r>
              <a:rPr lang="en-US" sz="1050" dirty="0" smtClean="0">
                <a:latin typeface="Arial" panose="020B0604020202020204" pitchFamily="34" charset="0"/>
                <a:cs typeface="Arial" panose="020B0604020202020204" pitchFamily="34" charset="0"/>
              </a:rPr>
              <a:t>be  ________________________</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If the difference in electronegativities is small the bonding is likely to be </a:t>
            </a:r>
            <a:r>
              <a:rPr lang="en-US" sz="1050" dirty="0" smtClean="0">
                <a:latin typeface="Arial" panose="020B0604020202020204" pitchFamily="34" charset="0"/>
                <a:cs typeface="Arial" panose="020B0604020202020204" pitchFamily="34" charset="0"/>
              </a:rPr>
              <a:t>_______________________</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Which two elements show the biggest difference in electronegativity? </a:t>
            </a:r>
            <a:r>
              <a:rPr lang="en-US" sz="1050" dirty="0" smtClean="0">
                <a:latin typeface="Arial" panose="020B0604020202020204" pitchFamily="34" charset="0"/>
                <a:cs typeface="Arial" panose="020B0604020202020204" pitchFamily="34" charset="0"/>
              </a:rPr>
              <a:t>________________________</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What type of a bond would expect to be formed between these two elements? </a:t>
            </a:r>
            <a:r>
              <a:rPr lang="en-US" sz="1050" dirty="0" smtClean="0">
                <a:latin typeface="Arial" panose="020B0604020202020204" pitchFamily="34" charset="0"/>
                <a:cs typeface="Arial" panose="020B0604020202020204" pitchFamily="34" charset="0"/>
              </a:rPr>
              <a:t>_________________</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001288"/>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3" name="TextBox 2"/>
          <p:cNvSpPr txBox="1"/>
          <p:nvPr/>
        </p:nvSpPr>
        <p:spPr>
          <a:xfrm>
            <a:off x="179513" y="1331640"/>
            <a:ext cx="6129807" cy="3647152"/>
          </a:xfrm>
          <a:prstGeom prst="rect">
            <a:avLst/>
          </a:prstGeom>
          <a:noFill/>
        </p:spPr>
        <p:txBody>
          <a:bodyPr wrap="square" rtlCol="0">
            <a:spAutoFit/>
          </a:bodyPr>
          <a:lstStyle/>
          <a:p>
            <a:pPr>
              <a:lnSpc>
                <a:spcPct val="150000"/>
              </a:lnSpc>
            </a:pPr>
            <a:r>
              <a:rPr lang="en-US" sz="1050" dirty="0">
                <a:latin typeface="Arial" panose="020B0604020202020204" pitchFamily="34" charset="0"/>
                <a:cs typeface="Arial" panose="020B0604020202020204" pitchFamily="34" charset="0"/>
              </a:rPr>
              <a:t>Metallic elements tend to have </a:t>
            </a:r>
            <a:r>
              <a:rPr lang="en-US" sz="1050" dirty="0" smtClean="0">
                <a:latin typeface="Arial" panose="020B0604020202020204" pitchFamily="34" charset="0"/>
                <a:cs typeface="Arial" panose="020B0604020202020204" pitchFamily="34" charset="0"/>
              </a:rPr>
              <a:t>____________electronegativity </a:t>
            </a:r>
            <a:r>
              <a:rPr lang="en-US" sz="1050" dirty="0">
                <a:latin typeface="Arial" panose="020B0604020202020204" pitchFamily="34" charset="0"/>
                <a:cs typeface="Arial" panose="020B0604020202020204" pitchFamily="34" charset="0"/>
              </a:rPr>
              <a:t>values which indicates that they only </a:t>
            </a:r>
            <a:r>
              <a:rPr lang="en-US" sz="1050" dirty="0" smtClean="0">
                <a:latin typeface="Arial" panose="020B0604020202020204" pitchFamily="34" charset="0"/>
                <a:cs typeface="Arial" panose="020B0604020202020204" pitchFamily="34" charset="0"/>
              </a:rPr>
              <a:t>have _________________ attractions </a:t>
            </a:r>
            <a:r>
              <a:rPr lang="en-US" sz="1050" dirty="0">
                <a:latin typeface="Arial" panose="020B0604020202020204" pitchFamily="34" charset="0"/>
                <a:cs typeface="Arial" panose="020B0604020202020204" pitchFamily="34" charset="0"/>
              </a:rPr>
              <a:t>for electrons.</a:t>
            </a: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US" sz="1050" dirty="0">
                <a:latin typeface="Arial" panose="020B0604020202020204" pitchFamily="34" charset="0"/>
                <a:cs typeface="Arial" panose="020B0604020202020204" pitchFamily="34" charset="0"/>
              </a:rPr>
              <a:t>Non-metallic elements tend to have </a:t>
            </a:r>
            <a:r>
              <a:rPr lang="en-US" sz="1050" dirty="0" smtClean="0">
                <a:latin typeface="Arial" panose="020B0604020202020204" pitchFamily="34" charset="0"/>
                <a:cs typeface="Arial" panose="020B0604020202020204" pitchFamily="34" charset="0"/>
              </a:rPr>
              <a:t>______________electronegativity </a:t>
            </a:r>
            <a:r>
              <a:rPr lang="en-US" sz="1050" dirty="0">
                <a:latin typeface="Arial" panose="020B0604020202020204" pitchFamily="34" charset="0"/>
                <a:cs typeface="Arial" panose="020B0604020202020204" pitchFamily="34" charset="0"/>
              </a:rPr>
              <a:t>values which indicates that they </a:t>
            </a:r>
            <a:r>
              <a:rPr lang="en-US" sz="1050" dirty="0" smtClean="0">
                <a:latin typeface="Arial" panose="020B0604020202020204" pitchFamily="34" charset="0"/>
                <a:cs typeface="Arial" panose="020B0604020202020204" pitchFamily="34" charset="0"/>
              </a:rPr>
              <a:t>have _____________________ attractions </a:t>
            </a:r>
            <a:r>
              <a:rPr lang="en-US" sz="1050" dirty="0">
                <a:latin typeface="Arial" panose="020B0604020202020204" pitchFamily="34" charset="0"/>
                <a:cs typeface="Arial" panose="020B0604020202020204" pitchFamily="34" charset="0"/>
              </a:rPr>
              <a:t>for electrons.</a:t>
            </a:r>
            <a:endParaRPr lang="en-GB" sz="1050" dirty="0">
              <a:latin typeface="Arial" panose="020B0604020202020204" pitchFamily="34" charset="0"/>
              <a:cs typeface="Arial" panose="020B0604020202020204" pitchFamily="34" charset="0"/>
            </a:endParaRPr>
          </a:p>
          <a:p>
            <a:pPr>
              <a:lnSpc>
                <a:spcPct val="150000"/>
              </a:lnSpc>
            </a:pPr>
            <a:endParaRPr lang="en-GB" sz="1050" dirty="0">
              <a:latin typeface="Arial" panose="020B0604020202020204" pitchFamily="34" charset="0"/>
              <a:cs typeface="Arial" panose="020B0604020202020204" pitchFamily="34" charset="0"/>
            </a:endParaRPr>
          </a:p>
          <a:p>
            <a:r>
              <a:rPr lang="en-US" sz="1050" b="1" dirty="0" smtClean="0">
                <a:latin typeface="Arial" panose="020B0604020202020204" pitchFamily="34" charset="0"/>
                <a:cs typeface="Arial" panose="020B0604020202020204" pitchFamily="34" charset="0"/>
              </a:rPr>
              <a:t>	Electronegativity Difference 		Type of Bonding</a:t>
            </a:r>
          </a:p>
          <a:p>
            <a:endParaRPr lang="en-US" sz="1050" dirty="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NH</a:t>
            </a:r>
            <a:r>
              <a:rPr lang="en-US" sz="1050" baseline="-25000" dirty="0" smtClean="0">
                <a:latin typeface="Arial" panose="020B0604020202020204" pitchFamily="34" charset="0"/>
                <a:cs typeface="Arial" panose="020B0604020202020204" pitchFamily="34" charset="0"/>
              </a:rPr>
              <a:t>3</a:t>
            </a:r>
            <a:r>
              <a:rPr lang="en-US" sz="1050" dirty="0" smtClean="0">
                <a:latin typeface="Arial" panose="020B0604020202020204" pitchFamily="34" charset="0"/>
                <a:cs typeface="Arial" panose="020B0604020202020204" pitchFamily="34" charset="0"/>
              </a:rPr>
              <a:t>	………………………………		………………….</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Cs</a:t>
            </a:r>
            <a:r>
              <a:rPr lang="en-US" sz="1050" baseline="-25000" dirty="0" smtClean="0">
                <a:latin typeface="Arial" panose="020B0604020202020204" pitchFamily="34" charset="0"/>
                <a:cs typeface="Arial" panose="020B0604020202020204" pitchFamily="34" charset="0"/>
              </a:rPr>
              <a:t>2</a:t>
            </a:r>
            <a:r>
              <a:rPr lang="en-US" sz="1050" dirty="0" smtClean="0">
                <a:latin typeface="Arial" panose="020B0604020202020204" pitchFamily="34" charset="0"/>
                <a:cs typeface="Arial" panose="020B0604020202020204" pitchFamily="34" charset="0"/>
              </a:rPr>
              <a:t>O	</a:t>
            </a:r>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BrCI	</a:t>
            </a:r>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CACI</a:t>
            </a:r>
            <a:r>
              <a:rPr lang="en-US" sz="1050" baseline="-25000" dirty="0" smtClean="0">
                <a:latin typeface="Arial" panose="020B0604020202020204" pitchFamily="34" charset="0"/>
                <a:cs typeface="Arial" panose="020B0604020202020204" pitchFamily="34" charset="0"/>
              </a:rPr>
              <a:t>2</a:t>
            </a:r>
            <a:r>
              <a:rPr lang="en-US" sz="1050" dirty="0" smtClean="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PCI</a:t>
            </a:r>
            <a:r>
              <a:rPr lang="en-US" sz="1050" baseline="-25000" dirty="0" smtClean="0">
                <a:latin typeface="Arial" panose="020B0604020202020204" pitchFamily="34" charset="0"/>
                <a:cs typeface="Arial" panose="020B0604020202020204" pitchFamily="34" charset="0"/>
              </a:rPr>
              <a:t>3</a:t>
            </a:r>
            <a:r>
              <a:rPr lang="en-US" sz="1050" dirty="0" smtClean="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endParaRPr lang="en-US" sz="1050" dirty="0" smtClean="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Electronegativity</a:t>
            </a:r>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80217"/>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3" name="TextBox 2"/>
          <p:cNvSpPr txBox="1"/>
          <p:nvPr/>
        </p:nvSpPr>
        <p:spPr>
          <a:xfrm>
            <a:off x="179513" y="1331640"/>
            <a:ext cx="6273823" cy="7345601"/>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You will need a </a:t>
            </a:r>
            <a:r>
              <a:rPr lang="en-US" sz="1050" b="1" dirty="0">
                <a:latin typeface="Arial" panose="020B0604020202020204" pitchFamily="34" charset="0"/>
                <a:cs typeface="Arial" panose="020B0604020202020204" pitchFamily="34" charset="0"/>
              </a:rPr>
              <a:t>Periodic Table</a:t>
            </a:r>
            <a:r>
              <a:rPr lang="en-US" sz="1050" dirty="0">
                <a:latin typeface="Arial" panose="020B0604020202020204" pitchFamily="34" charset="0"/>
                <a:cs typeface="Arial" panose="020B0604020202020204" pitchFamily="34" charset="0"/>
              </a:rPr>
              <a:t> to help you answer some of the following questions.</a:t>
            </a:r>
            <a:endParaRPr lang="en-GB" sz="1050" dirty="0">
              <a:latin typeface="Arial" panose="020B0604020202020204" pitchFamily="34" charset="0"/>
              <a:cs typeface="Arial" panose="020B0604020202020204" pitchFamily="34" charset="0"/>
            </a:endParaRPr>
          </a:p>
          <a:p>
            <a:pPr>
              <a:lnSpc>
                <a:spcPts val="700"/>
              </a:lnSpc>
            </a:pPr>
            <a:r>
              <a:rPr lang="en-US" sz="1050" b="1"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1	Which one of the following compounds is most likely to be ionic?</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   NH</a:t>
            </a:r>
            <a:r>
              <a:rPr lang="en-US" sz="1050" baseline="-25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B   CaH	C      HCl	D   SiF4		</a:t>
            </a:r>
            <a:endParaRPr lang="en-GB" sz="1050" dirty="0">
              <a:latin typeface="Arial" panose="020B0604020202020204" pitchFamily="34" charset="0"/>
              <a:cs typeface="Arial" panose="020B0604020202020204" pitchFamily="34" charset="0"/>
            </a:endParaRPr>
          </a:p>
          <a:p>
            <a:pPr>
              <a:lnSpc>
                <a:spcPts val="900"/>
              </a:lnSpc>
            </a:pP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Which one of the following is the most covalent</a:t>
            </a:r>
            <a:r>
              <a:rPr lang="en-US" sz="1050" dirty="0" smtClean="0">
                <a:latin typeface="Arial" panose="020B0604020202020204" pitchFamily="34" charset="0"/>
                <a:cs typeface="Arial" panose="020B0604020202020204" pitchFamily="34" charset="0"/>
              </a:rPr>
              <a:t>?</a:t>
            </a:r>
          </a:p>
          <a:p>
            <a:pPr>
              <a:lnSpc>
                <a:spcPts val="700"/>
              </a:lnSpc>
            </a:pP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2	A   KCl	B   NaCl	C     CaCl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D   CaI</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3	A   BeCl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B   LiCl	C     MgCl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D   NaCl		</a:t>
            </a:r>
            <a:endParaRPr lang="en-GB" sz="1050" dirty="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4</a:t>
            </a:r>
            <a:r>
              <a:rPr lang="en-US" sz="1050" dirty="0">
                <a:latin typeface="Arial" panose="020B0604020202020204" pitchFamily="34" charset="0"/>
                <a:cs typeface="Arial" panose="020B0604020202020204" pitchFamily="34" charset="0"/>
              </a:rPr>
              <a:t>	A   MgF</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B   MgCl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C     MgBr</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D   AlBr</a:t>
            </a:r>
            <a:r>
              <a:rPr lang="en-US" sz="1050" baseline="-25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pPr>
              <a:lnSpc>
                <a:spcPts val="900"/>
              </a:lnSpc>
            </a:pP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Which one of the following is the most ionic</a:t>
            </a:r>
            <a:r>
              <a:rPr lang="en-US" sz="1050" dirty="0" smtClean="0">
                <a:latin typeface="Arial" panose="020B0604020202020204" pitchFamily="34" charset="0"/>
                <a:cs typeface="Arial" panose="020B0604020202020204" pitchFamily="34" charset="0"/>
              </a:rPr>
              <a:t>?</a:t>
            </a:r>
          </a:p>
          <a:p>
            <a:pPr>
              <a:lnSpc>
                <a:spcPts val="700"/>
              </a:lnSpc>
            </a:pP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5	A    CaF</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B    CaCl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C     CaBr</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D   CaI</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6	A   BeCl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B   LiCl	C     MgCl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D   NaCl		</a:t>
            </a:r>
            <a:endParaRPr lang="en-GB" sz="1050" dirty="0">
              <a:latin typeface="Arial" panose="020B0604020202020204" pitchFamily="34" charset="0"/>
              <a:cs typeface="Arial" panose="020B0604020202020204" pitchFamily="34" charset="0"/>
            </a:endParaRPr>
          </a:p>
          <a:p>
            <a:pPr>
              <a:lnSpc>
                <a:spcPts val="900"/>
              </a:lnSpc>
            </a:pP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Which one of the following has the largest dipoles</a:t>
            </a:r>
            <a:r>
              <a:rPr lang="en-US" sz="1050" dirty="0" smtClean="0">
                <a:latin typeface="Arial" panose="020B0604020202020204" pitchFamily="34" charset="0"/>
                <a:cs typeface="Arial" panose="020B0604020202020204" pitchFamily="34" charset="0"/>
              </a:rPr>
              <a:t>?</a:t>
            </a:r>
          </a:p>
          <a:p>
            <a:pPr>
              <a:lnSpc>
                <a:spcPts val="700"/>
              </a:lnSpc>
            </a:pP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7	A     HCl	B     F</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C     HBr	D   BrCl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8	A   NH</a:t>
            </a:r>
            <a:r>
              <a:rPr lang="en-US" sz="1050" baseline="-25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B   PH</a:t>
            </a:r>
            <a:r>
              <a:rPr lang="en-US" sz="1050" baseline="-25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C    H</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O	D    HF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9	Which one of the following contains two different polar bonds?</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endParaRPr lang="en-US" sz="1050" dirty="0" smtClean="0">
              <a:latin typeface="Arial" panose="020B0604020202020204" pitchFamily="34" charset="0"/>
              <a:cs typeface="Arial" panose="020B0604020202020204" pitchFamily="34" charset="0"/>
            </a:endParaRPr>
          </a:p>
          <a:p>
            <a:pPr>
              <a:lnSpc>
                <a:spcPts val="700"/>
              </a:lnSpc>
            </a:pPr>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A   </a:t>
            </a:r>
            <a:r>
              <a:rPr lang="en-US" sz="1050" dirty="0">
                <a:latin typeface="Arial" panose="020B0604020202020204" pitchFamily="34" charset="0"/>
                <a:cs typeface="Arial" panose="020B0604020202020204" pitchFamily="34" charset="0"/>
              </a:rPr>
              <a:t>NH</a:t>
            </a:r>
            <a:r>
              <a:rPr lang="en-US" sz="1050" baseline="-25000" dirty="0">
                <a:latin typeface="Arial" panose="020B0604020202020204" pitchFamily="34" charset="0"/>
                <a:cs typeface="Arial" panose="020B0604020202020204" pitchFamily="34" charset="0"/>
              </a:rPr>
              <a:t>4</a:t>
            </a:r>
            <a:r>
              <a:rPr lang="en-US" sz="1050" baseline="3000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B   </a:t>
            </a:r>
            <a:r>
              <a:rPr lang="en-US" sz="1050" dirty="0" smtClean="0">
                <a:latin typeface="Arial" panose="020B0604020202020204" pitchFamily="34" charset="0"/>
                <a:cs typeface="Arial" panose="020B0604020202020204" pitchFamily="34" charset="0"/>
              </a:rPr>
              <a:t>CCl</a:t>
            </a:r>
            <a:r>
              <a:rPr lang="en-US" sz="1050" baseline="-25000" dirty="0" smtClean="0">
                <a:latin typeface="Arial" panose="020B0604020202020204" pitchFamily="34" charset="0"/>
                <a:cs typeface="Arial" panose="020B0604020202020204" pitchFamily="34" charset="0"/>
              </a:rPr>
              <a:t>4</a:t>
            </a:r>
            <a:r>
              <a:rPr lang="en-US" sz="1050" dirty="0">
                <a:latin typeface="Arial" panose="020B0604020202020204" pitchFamily="34" charset="0"/>
                <a:cs typeface="Arial" panose="020B0604020202020204" pitchFamily="34" charset="0"/>
              </a:rPr>
              <a:t>	C    CH</a:t>
            </a:r>
            <a:r>
              <a:rPr lang="en-US" sz="1050" baseline="-25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Cl	D    H</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O			</a:t>
            </a:r>
            <a:endParaRPr lang="en-GB" sz="1050" dirty="0">
              <a:latin typeface="Arial" panose="020B0604020202020204" pitchFamily="34" charset="0"/>
              <a:cs typeface="Arial" panose="020B0604020202020204" pitchFamily="34" charset="0"/>
            </a:endParaRPr>
          </a:p>
          <a:p>
            <a:pPr>
              <a:lnSpc>
                <a:spcPts val="900"/>
              </a:lnSpc>
            </a:pP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10	Which one of the following does </a:t>
            </a:r>
            <a:r>
              <a:rPr lang="en-US" sz="1050" b="1" dirty="0">
                <a:latin typeface="Arial" panose="020B0604020202020204" pitchFamily="34" charset="0"/>
                <a:cs typeface="Arial" panose="020B0604020202020204" pitchFamily="34" charset="0"/>
              </a:rPr>
              <a:t>not</a:t>
            </a:r>
            <a:r>
              <a:rPr lang="en-US" sz="1050" dirty="0">
                <a:latin typeface="Arial" panose="020B0604020202020204" pitchFamily="34" charset="0"/>
                <a:cs typeface="Arial" panose="020B0604020202020204" pitchFamily="34" charset="0"/>
              </a:rPr>
              <a:t> have a pair of s electrons in its outermost </a:t>
            </a:r>
            <a:r>
              <a:rPr lang="en-US" sz="1050" dirty="0" smtClean="0">
                <a:latin typeface="Arial" panose="020B0604020202020204" pitchFamily="34" charset="0"/>
                <a:cs typeface="Arial" panose="020B0604020202020204" pitchFamily="34" charset="0"/>
              </a:rPr>
              <a:t>	orbital</a:t>
            </a:r>
            <a:r>
              <a:rPr lang="en-US" sz="1050" dirty="0">
                <a:latin typeface="Arial" panose="020B0604020202020204" pitchFamily="34" charset="0"/>
                <a:cs typeface="Arial" panose="020B0604020202020204" pitchFamily="34" charset="0"/>
              </a:rPr>
              <a:t>?</a:t>
            </a:r>
            <a:endParaRPr lang="en-GB" sz="1050" dirty="0">
              <a:latin typeface="Arial" panose="020B0604020202020204" pitchFamily="34" charset="0"/>
              <a:cs typeface="Arial" panose="020B0604020202020204" pitchFamily="34" charset="0"/>
            </a:endParaRPr>
          </a:p>
          <a:p>
            <a:pPr>
              <a:lnSpc>
                <a:spcPts val="700"/>
              </a:lnSpc>
            </a:pPr>
            <a:r>
              <a:rPr lang="en-US" sz="1050" dirty="0">
                <a:latin typeface="Arial" panose="020B0604020202020204" pitchFamily="34" charset="0"/>
                <a:cs typeface="Arial" panose="020B0604020202020204" pitchFamily="34" charset="0"/>
              </a:rPr>
              <a:t>	</a:t>
            </a:r>
            <a:endParaRPr lang="en-US" sz="1050" dirty="0" smtClean="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A   </a:t>
            </a:r>
            <a:r>
              <a:rPr lang="en-US" sz="1050" dirty="0">
                <a:latin typeface="Arial" panose="020B0604020202020204" pitchFamily="34" charset="0"/>
                <a:cs typeface="Arial" panose="020B0604020202020204" pitchFamily="34" charset="0"/>
              </a:rPr>
              <a:t>He	B   H</a:t>
            </a:r>
            <a:r>
              <a:rPr lang="en-US" sz="1050" baseline="3000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C    Ar	D  P</a:t>
            </a:r>
            <a:r>
              <a:rPr lang="en-US" sz="1050" baseline="30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pPr>
              <a:lnSpc>
                <a:spcPts val="900"/>
              </a:lnSpc>
            </a:pP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11	As atomic number increases across the third period, the electronegativity of the </a:t>
            </a:r>
            <a:r>
              <a:rPr lang="en-US" sz="1050" dirty="0" smtClean="0">
                <a:latin typeface="Arial" panose="020B0604020202020204" pitchFamily="34" charset="0"/>
                <a:cs typeface="Arial" panose="020B0604020202020204" pitchFamily="34" charset="0"/>
              </a:rPr>
              <a:t>	elements</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endParaRPr lang="en-US" sz="1050" dirty="0" smtClean="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A   </a:t>
            </a:r>
            <a:r>
              <a:rPr lang="en-US" sz="1050" dirty="0">
                <a:latin typeface="Arial" panose="020B0604020202020204" pitchFamily="34" charset="0"/>
                <a:cs typeface="Arial" panose="020B0604020202020204" pitchFamily="34" charset="0"/>
              </a:rPr>
              <a:t>stays almost constant	B   decreases steadily</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endParaRPr lang="en-US" sz="1050" dirty="0" smtClean="0">
              <a:latin typeface="Arial" panose="020B0604020202020204" pitchFamily="34" charset="0"/>
              <a:cs typeface="Arial" panose="020B0604020202020204" pitchFamily="34" charset="0"/>
            </a:endParaRPr>
          </a:p>
          <a:p>
            <a:pPr>
              <a:lnSpc>
                <a:spcPts val="900"/>
              </a:lnSpc>
            </a:pPr>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C   </a:t>
            </a:r>
            <a:r>
              <a:rPr lang="en-US" sz="1050" dirty="0">
                <a:latin typeface="Arial" panose="020B0604020202020204" pitchFamily="34" charset="0"/>
                <a:cs typeface="Arial" panose="020B0604020202020204" pitchFamily="34" charset="0"/>
              </a:rPr>
              <a:t>increases to a maximum then decreases	D   increases steadily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12	Which one of the following statements concerning the electronegativity of elements is </a:t>
            </a:r>
            <a:r>
              <a:rPr lang="en-US" sz="1050" dirty="0" smtClean="0">
                <a:latin typeface="Arial" panose="020B0604020202020204" pitchFamily="34" charset="0"/>
                <a:cs typeface="Arial" panose="020B0604020202020204" pitchFamily="34" charset="0"/>
              </a:rPr>
              <a:t>	correct</a:t>
            </a:r>
            <a:r>
              <a:rPr lang="en-US" sz="1050" dirty="0">
                <a:latin typeface="Arial" panose="020B0604020202020204" pitchFamily="34" charset="0"/>
                <a:cs typeface="Arial" panose="020B0604020202020204" pitchFamily="34" charset="0"/>
              </a:rPr>
              <a:t>?</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endParaRPr lang="en-US" sz="1050" dirty="0" smtClean="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A   </a:t>
            </a:r>
            <a:r>
              <a:rPr lang="en-US" sz="1050" dirty="0">
                <a:latin typeface="Arial" panose="020B0604020202020204" pitchFamily="34" charset="0"/>
                <a:cs typeface="Arial" panose="020B0604020202020204" pitchFamily="34" charset="0"/>
              </a:rPr>
              <a:t>that of hydrogen is zero	</a:t>
            </a:r>
            <a:r>
              <a:rPr lang="en-US" sz="1050" dirty="0" smtClean="0">
                <a:latin typeface="Arial" panose="020B0604020202020204" pitchFamily="34" charset="0"/>
                <a:cs typeface="Arial" panose="020B0604020202020204" pitchFamily="34" charset="0"/>
              </a:rPr>
              <a:t>	B   </a:t>
            </a:r>
            <a:r>
              <a:rPr lang="en-US" sz="1050" dirty="0">
                <a:latin typeface="Arial" panose="020B0604020202020204" pitchFamily="34" charset="0"/>
                <a:cs typeface="Arial" panose="020B0604020202020204" pitchFamily="34" charset="0"/>
              </a:rPr>
              <a:t>that of Na is greater than that of K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C   </a:t>
            </a:r>
            <a:r>
              <a:rPr lang="en-US" sz="1050" dirty="0">
                <a:latin typeface="Arial" panose="020B0604020202020204" pitchFamily="34" charset="0"/>
                <a:cs typeface="Arial" panose="020B0604020202020204" pitchFamily="34" charset="0"/>
              </a:rPr>
              <a:t>that of Br  is greater than that of Cl	D   that of Ca is greater than that of </a:t>
            </a:r>
            <a:r>
              <a:rPr lang="en-US" sz="1050" dirty="0" smtClean="0">
                <a:latin typeface="Arial" panose="020B0604020202020204" pitchFamily="34" charset="0"/>
                <a:cs typeface="Arial" panose="020B0604020202020204" pitchFamily="34" charset="0"/>
              </a:rPr>
              <a:t> Mg</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Electronegativity </a:t>
            </a:r>
          </a:p>
          <a:p>
            <a:pPr marL="0" indent="0" algn="ctr">
              <a:buFont typeface="Wingdings 2"/>
              <a:buNone/>
            </a:pPr>
            <a:r>
              <a:rPr lang="en-US" sz="2800" b="1" dirty="0" smtClean="0">
                <a:ln w="11430"/>
                <a:solidFill>
                  <a:srgbClr val="422683"/>
                </a:solidFill>
                <a:latin typeface="Arial Black" panose="020B0A04020102020204" pitchFamily="34" charset="0"/>
              </a:rPr>
              <a:t>Multi-Choice</a:t>
            </a: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946934"/>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620688" y="923595"/>
            <a:ext cx="4914546" cy="144016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endParaRPr lang="en-US" sz="4400" b="1" dirty="0" smtClean="0">
              <a:ln w="11430"/>
              <a:solidFill>
                <a:srgbClr val="422683"/>
              </a:solidFill>
              <a:effectLst>
                <a:outerShdw blurRad="50800" dist="39000" dir="5460000" algn="tl">
                  <a:srgbClr val="000000">
                    <a:alpha val="38000"/>
                  </a:srgbClr>
                </a:outerShdw>
              </a:effectLst>
              <a:latin typeface="Arial Black" panose="020B0A04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4" y="8323236"/>
            <a:ext cx="1091803" cy="595924"/>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507482303"/>
              </p:ext>
            </p:extLst>
          </p:nvPr>
        </p:nvGraphicFramePr>
        <p:xfrm>
          <a:off x="620688" y="1331640"/>
          <a:ext cx="5242264" cy="6471040"/>
        </p:xfrm>
        <a:graphic>
          <a:graphicData uri="http://schemas.openxmlformats.org/drawingml/2006/table">
            <a:tbl>
              <a:tblPr firstRow="1" bandRow="1"/>
              <a:tblGrid>
                <a:gridCol w="5242264"/>
              </a:tblGrid>
              <a:tr h="274637">
                <a:tc>
                  <a:txBody>
                    <a:bodyPr/>
                    <a:lstStyle/>
                    <a:p>
                      <a:pPr algn="l"/>
                      <a:r>
                        <a:rPr lang="en-GB" sz="1400" b="1" dirty="0" smtClean="0">
                          <a:solidFill>
                            <a:schemeClr val="bg1"/>
                          </a:solidFill>
                          <a:latin typeface="Arial" panose="020B0604020202020204" pitchFamily="34" charset="0"/>
                          <a:cs typeface="Arial" panose="020B0604020202020204" pitchFamily="34" charset="0"/>
                        </a:rPr>
                        <a:t>Topic</a:t>
                      </a:r>
                      <a:endParaRPr lang="en-GB" sz="14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268913">
                <a:tc>
                  <a:txBody>
                    <a:bodyPr/>
                    <a:lstStyle/>
                    <a:p>
                      <a:pPr algn="l"/>
                      <a:r>
                        <a:rPr kumimoji="0" lang="en-GB" sz="1400" kern="1200" dirty="0" smtClean="0">
                          <a:solidFill>
                            <a:schemeClr val="tx1"/>
                          </a:solidFill>
                          <a:effectLst/>
                          <a:latin typeface="Arial" panose="020B0604020202020204" pitchFamily="34" charset="0"/>
                          <a:ea typeface="+mn-ea"/>
                          <a:cs typeface="Arial" panose="020B0604020202020204" pitchFamily="34" charset="0"/>
                        </a:rPr>
                        <a:t>AS Chemistry Work Booklet – Bonding</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Aims</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662806">
                <a:tc>
                  <a:txBody>
                    <a:bodyPr/>
                    <a:lstStyle/>
                    <a:p>
                      <a:pPr marL="171450" indent="-171450">
                        <a:buFont typeface="Wingdings" panose="05000000000000000000" pitchFamily="2" charset="2"/>
                        <a:buChar char="Ø"/>
                      </a:pPr>
                      <a:r>
                        <a:rPr kumimoji="0" lang="en-GB" sz="1200" kern="1200" dirty="0" smtClean="0">
                          <a:solidFill>
                            <a:schemeClr val="tx1"/>
                          </a:solidFill>
                          <a:effectLst/>
                          <a:latin typeface="Arial" panose="020B0604020202020204" pitchFamily="34" charset="0"/>
                          <a:ea typeface="+mn-ea"/>
                          <a:cs typeface="Arial" panose="020B0604020202020204" pitchFamily="34" charset="0"/>
                        </a:rPr>
                        <a:t>This resource has been developed to support learners to develop their AS Chemistry subject specialist knowledge. All learners on programme are provided with a work book that contains key facts, illustrations, worksheets, past paper questions , practical schedules and methodologies, games and links to useful sites to support their learning. </a:t>
                      </a:r>
                    </a:p>
                    <a:p>
                      <a:pPr marL="171450" indent="-171450">
                        <a:buFont typeface="Wingdings" panose="05000000000000000000" pitchFamily="2" charset="2"/>
                        <a:buChar char="Ø"/>
                      </a:pPr>
                      <a:r>
                        <a:rPr kumimoji="0" lang="en-GB" sz="1200" kern="1200" dirty="0" smtClean="0">
                          <a:solidFill>
                            <a:schemeClr val="tx1"/>
                          </a:solidFill>
                          <a:effectLst/>
                          <a:latin typeface="Arial" panose="020B0604020202020204" pitchFamily="34" charset="0"/>
                          <a:ea typeface="+mn-ea"/>
                          <a:cs typeface="Arial" panose="020B0604020202020204" pitchFamily="34" charset="0"/>
                        </a:rPr>
                        <a:t>The booklets are also made available on the Chemistry specific subject specialist models’ for each programme with and without model answers to enable flexible learning to take place.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200" kern="1200" dirty="0" smtClean="0">
                          <a:solidFill>
                            <a:schemeClr val="tx1"/>
                          </a:solidFill>
                          <a:effectLst/>
                          <a:latin typeface="Arial" panose="020B0604020202020204" pitchFamily="34" charset="0"/>
                          <a:ea typeface="+mn-ea"/>
                          <a:cs typeface="Arial" panose="020B0604020202020204" pitchFamily="34" charset="0"/>
                        </a:rPr>
                        <a:t>The booklets allow learners to spend more time with the subject specialist teacher learning, how best to apply their knowledge in different situations, acquiring a deeper understanding instead of having to spend ‘in-class’ time purely note taking and copying diagrams with little time to practice knowledge application and skill development.</a:t>
                      </a:r>
                      <a:endParaRPr kumimoji="0" lang="en-GB" sz="12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200" b="1" dirty="0" smtClean="0">
                          <a:solidFill>
                            <a:schemeClr val="bg1"/>
                          </a:solidFill>
                          <a:latin typeface="Arial" panose="020B0604020202020204" pitchFamily="34" charset="0"/>
                          <a:cs typeface="Arial" panose="020B0604020202020204" pitchFamily="34" charset="0"/>
                        </a:rPr>
                        <a:t>Level</a:t>
                      </a:r>
                      <a:endParaRPr lang="en-GB" sz="12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268913">
                <a:tc>
                  <a:txBody>
                    <a:bodyPr/>
                    <a:lstStyle/>
                    <a:p>
                      <a:pPr algn="l"/>
                      <a:r>
                        <a:rPr lang="en-GB" sz="1400" dirty="0" smtClean="0">
                          <a:solidFill>
                            <a:schemeClr val="tx1"/>
                          </a:solidFill>
                          <a:latin typeface="Arial" panose="020B0604020202020204" pitchFamily="34" charset="0"/>
                          <a:cs typeface="Arial" panose="020B0604020202020204" pitchFamily="34" charset="0"/>
                        </a:rPr>
                        <a:t>Level 3</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Method</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368226">
                <a:tc>
                  <a:txBody>
                    <a:bodyPr/>
                    <a:lstStyle/>
                    <a:p>
                      <a:pPr algn="l"/>
                      <a:r>
                        <a:rPr lang="en-GB" sz="1400" dirty="0" smtClean="0">
                          <a:solidFill>
                            <a:schemeClr val="tx1"/>
                          </a:solidFill>
                          <a:latin typeface="Arial" panose="020B0604020202020204" pitchFamily="34" charset="0"/>
                          <a:cs typeface="Arial" panose="020B0604020202020204" pitchFamily="34" charset="0"/>
                        </a:rPr>
                        <a:t>The</a:t>
                      </a:r>
                      <a:r>
                        <a:rPr lang="en-GB" sz="1400" baseline="0" dirty="0" smtClean="0">
                          <a:solidFill>
                            <a:schemeClr val="tx1"/>
                          </a:solidFill>
                          <a:latin typeface="Arial" panose="020B0604020202020204" pitchFamily="34" charset="0"/>
                          <a:cs typeface="Arial" panose="020B0604020202020204" pitchFamily="34" charset="0"/>
                        </a:rPr>
                        <a:t> whole booklet to print from slide 3 to </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400" b="1" dirty="0" smtClean="0">
                          <a:solidFill>
                            <a:schemeClr val="bg1"/>
                          </a:solidFill>
                          <a:latin typeface="Arial" panose="020B0604020202020204" pitchFamily="34" charset="0"/>
                          <a:cs typeface="Arial" panose="020B0604020202020204" pitchFamily="34" charset="0"/>
                        </a:rPr>
                        <a:t>Equipment </a:t>
                      </a:r>
                      <a:endParaRPr lang="en-GB" sz="14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810097">
                <a:tc>
                  <a:txBody>
                    <a:bodyPr/>
                    <a:lstStyle/>
                    <a:p>
                      <a:pPr marL="285750" indent="-285750" algn="l">
                        <a:buFont typeface="Wingdings" panose="05000000000000000000" pitchFamily="2" charset="2"/>
                        <a:buChar char="Ø"/>
                      </a:pPr>
                      <a:r>
                        <a:rPr lang="en-GB" sz="1400" b="0" dirty="0" smtClean="0">
                          <a:solidFill>
                            <a:schemeClr val="tx1"/>
                          </a:solidFill>
                          <a:latin typeface="Arial" panose="020B0604020202020204" pitchFamily="34" charset="0"/>
                          <a:cs typeface="Arial" panose="020B0604020202020204" pitchFamily="34" charset="0"/>
                        </a:rPr>
                        <a:t>Laptop &amp; Projector </a:t>
                      </a:r>
                    </a:p>
                    <a:p>
                      <a:pPr marL="285750" indent="-285750" algn="l">
                        <a:buFont typeface="Wingdings" panose="05000000000000000000" pitchFamily="2" charset="2"/>
                        <a:buChar char="Ø"/>
                      </a:pPr>
                      <a:r>
                        <a:rPr lang="en-GB" sz="1400" b="0" dirty="0" smtClean="0">
                          <a:solidFill>
                            <a:schemeClr val="tx1"/>
                          </a:solidFill>
                          <a:latin typeface="Arial" panose="020B0604020202020204" pitchFamily="34" charset="0"/>
                          <a:cs typeface="Arial" panose="020B0604020202020204" pitchFamily="34" charset="0"/>
                        </a:rPr>
                        <a:t>Hand-out (ALL</a:t>
                      </a:r>
                      <a:r>
                        <a:rPr lang="en-GB" sz="1400" b="0" baseline="0" dirty="0" smtClean="0">
                          <a:solidFill>
                            <a:schemeClr val="tx1"/>
                          </a:solidFill>
                          <a:latin typeface="Arial" panose="020B0604020202020204" pitchFamily="34" charset="0"/>
                          <a:cs typeface="Arial" panose="020B0604020202020204" pitchFamily="34" charset="0"/>
                        </a:rPr>
                        <a:t> SLIDES apart from slide 2) </a:t>
                      </a:r>
                      <a:endParaRPr lang="en-GB" sz="1400" b="0" dirty="0" smtClean="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GB" sz="1400" b="0" dirty="0" smtClean="0">
                          <a:solidFill>
                            <a:schemeClr val="tx1"/>
                          </a:solidFill>
                          <a:latin typeface="Arial" panose="020B0604020202020204" pitchFamily="34" charset="0"/>
                          <a:cs typeface="Arial" panose="020B0604020202020204" pitchFamily="34" charset="0"/>
                        </a:rPr>
                        <a:t>Pens</a:t>
                      </a:r>
                      <a:endParaRPr lang="en-GB"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Duration</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268913">
                <a:tc>
                  <a:txBody>
                    <a:bodyPr/>
                    <a:lstStyle/>
                    <a:p>
                      <a:pPr algn="l"/>
                      <a:r>
                        <a:rPr lang="en-GB" sz="1400" b="0" dirty="0" smtClean="0">
                          <a:solidFill>
                            <a:schemeClr val="tx1"/>
                          </a:solidFill>
                          <a:latin typeface="Arial" panose="020B0604020202020204" pitchFamily="34" charset="0"/>
                          <a:cs typeface="Arial" panose="020B0604020202020204" pitchFamily="34" charset="0"/>
                        </a:rPr>
                        <a:t>&gt;5-10 Minutes</a:t>
                      </a:r>
                      <a:endParaRPr lang="en-GB"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227792"/>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3" name="TextBox 2"/>
          <p:cNvSpPr txBox="1"/>
          <p:nvPr/>
        </p:nvSpPr>
        <p:spPr>
          <a:xfrm>
            <a:off x="179513" y="1331640"/>
            <a:ext cx="6273823" cy="7040389"/>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This is a type of covalent bond where both of the shared pair of electrons come from the same atom.</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Draw a dot and cross diagram of the </a:t>
            </a:r>
          </a:p>
          <a:p>
            <a:r>
              <a:rPr lang="en-US" sz="1050" dirty="0" smtClean="0">
                <a:latin typeface="Arial" panose="020B0604020202020204" pitchFamily="34" charset="0"/>
                <a:cs typeface="Arial" panose="020B0604020202020204" pitchFamily="34" charset="0"/>
              </a:rPr>
              <a:t>ammonia molecule in the space opposite.</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You should be able to see that nitrogen has only used three of its five outer shell electrons to bond with.  The pair of electrons not involved in a bond is called a lone pair of electrons.</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Ammonia can bond with H</a:t>
            </a:r>
            <a:r>
              <a:rPr lang="en-US" sz="1050" baseline="30000" dirty="0" smtClean="0">
                <a:latin typeface="Arial" panose="020B0604020202020204" pitchFamily="34" charset="0"/>
                <a:cs typeface="Arial" panose="020B0604020202020204" pitchFamily="34" charset="0"/>
              </a:rPr>
              <a:t>+</a:t>
            </a:r>
            <a:r>
              <a:rPr lang="en-US" sz="1050" dirty="0" smtClean="0">
                <a:latin typeface="Arial" panose="020B0604020202020204" pitchFamily="34" charset="0"/>
                <a:cs typeface="Arial" panose="020B0604020202020204" pitchFamily="34" charset="0"/>
              </a:rPr>
              <a:t> ion to form  the ammonium ion which has the formula_________________</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How many electrons does  the H</a:t>
            </a:r>
            <a:r>
              <a:rPr lang="en-US" sz="1050" baseline="30000" dirty="0" smtClean="0">
                <a:latin typeface="Arial" panose="020B0604020202020204" pitchFamily="34" charset="0"/>
                <a:cs typeface="Arial" panose="020B0604020202020204" pitchFamily="34" charset="0"/>
              </a:rPr>
              <a:t>+</a:t>
            </a:r>
            <a:r>
              <a:rPr lang="en-US" sz="1050" dirty="0" smtClean="0">
                <a:latin typeface="Arial" panose="020B0604020202020204" pitchFamily="34" charset="0"/>
                <a:cs typeface="Arial" panose="020B0604020202020204" pitchFamily="34" charset="0"/>
              </a:rPr>
              <a:t> ion have?  _______________________</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It therefore can’t form a normal covalent bond with ammonia as it has no electron of its own to share.</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Can you suggest how the ammonia bonds to the H</a:t>
            </a:r>
            <a:r>
              <a:rPr lang="en-US" sz="1050" baseline="30000" dirty="0" smtClean="0">
                <a:latin typeface="Arial" panose="020B0604020202020204" pitchFamily="34" charset="0"/>
                <a:cs typeface="Arial" panose="020B0604020202020204" pitchFamily="34" charset="0"/>
              </a:rPr>
              <a:t>+</a:t>
            </a:r>
            <a:r>
              <a:rPr lang="en-US" sz="1050" dirty="0" smtClean="0">
                <a:latin typeface="Arial" panose="020B0604020202020204" pitchFamily="34" charset="0"/>
                <a:cs typeface="Arial" panose="020B0604020202020204" pitchFamily="34" charset="0"/>
              </a:rPr>
              <a:t>?_______________________________________</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_________________________________________________________________________________</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_________________________________________________________________________________</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We can show this on a diagram using “curly arrow notation”.  A curly arrow shows the movement of a pair of electrons.</a:t>
            </a:r>
          </a:p>
          <a:p>
            <a:endParaRPr lang="en-US" sz="1050" dirty="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Water can bond with H</a:t>
            </a:r>
            <a:r>
              <a:rPr lang="en-US" sz="1050" baseline="30000" dirty="0" smtClean="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in the same way to form H</a:t>
            </a:r>
            <a:r>
              <a:rPr lang="en-US" sz="1050" baseline="-25000" dirty="0" smtClean="0">
                <a:latin typeface="Arial" panose="020B0604020202020204" pitchFamily="34" charset="0"/>
                <a:cs typeface="Arial" panose="020B0604020202020204" pitchFamily="34" charset="0"/>
              </a:rPr>
              <a:t>3</a:t>
            </a:r>
            <a:r>
              <a:rPr lang="en-US" sz="1050" dirty="0" smtClean="0">
                <a:latin typeface="Arial" panose="020B0604020202020204" pitchFamily="34" charset="0"/>
                <a:cs typeface="Arial" panose="020B0604020202020204" pitchFamily="34" charset="0"/>
              </a:rPr>
              <a:t>0</a:t>
            </a:r>
            <a:r>
              <a:rPr lang="en-US" sz="1050" baseline="30000" dirty="0" smtClean="0">
                <a:latin typeface="Arial" panose="020B0604020202020204" pitchFamily="34" charset="0"/>
                <a:cs typeface="Arial" panose="020B0604020202020204" pitchFamily="34" charset="0"/>
              </a:rPr>
              <a:t>+</a:t>
            </a:r>
            <a:r>
              <a:rPr lang="en-US" sz="1050" dirty="0" smtClean="0">
                <a:latin typeface="Arial" panose="020B0604020202020204" pitchFamily="34" charset="0"/>
                <a:cs typeface="Arial" panose="020B0604020202020204" pitchFamily="34" charset="0"/>
              </a:rPr>
              <a:t>.</a:t>
            </a:r>
          </a:p>
          <a:p>
            <a:r>
              <a:rPr lang="en-US" sz="1050" dirty="0" smtClean="0">
                <a:latin typeface="Arial" panose="020B0604020202020204" pitchFamily="34" charset="0"/>
                <a:cs typeface="Arial" panose="020B0604020202020204" pitchFamily="34" charset="0"/>
              </a:rPr>
              <a:t>Show this on a diagram using curly arrow notation.</a:t>
            </a:r>
            <a:endParaRPr lang="en-US" sz="1050" dirty="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Although </a:t>
            </a:r>
            <a:r>
              <a:rPr lang="en-US" sz="1050" dirty="0">
                <a:latin typeface="Arial" panose="020B0604020202020204" pitchFamily="34" charset="0"/>
                <a:cs typeface="Arial" panose="020B0604020202020204" pitchFamily="34" charset="0"/>
              </a:rPr>
              <a:t>dative covalent bonds are formed in a slightly different way to “normal” covalent bonds, once they are formed than they are identical to each other and can’t be told apart.</a:t>
            </a:r>
            <a:r>
              <a:rPr lang="en-GB" sz="1050" dirty="0">
                <a:latin typeface="Arial" panose="020B0604020202020204" pitchFamily="34" charset="0"/>
                <a:cs typeface="Arial" panose="020B0604020202020204" pitchFamily="34" charset="0"/>
              </a:rPr>
              <a:t> </a:t>
            </a:r>
          </a:p>
        </p:txBody>
      </p:sp>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Dative Covalent</a:t>
            </a:r>
          </a:p>
          <a:p>
            <a:pPr marL="0" indent="0" algn="ctr">
              <a:buFont typeface="Wingdings 2"/>
              <a:buNone/>
            </a:pPr>
            <a:r>
              <a:rPr lang="en-US" sz="1600" b="1" dirty="0" smtClean="0">
                <a:ln w="11430"/>
                <a:solidFill>
                  <a:schemeClr val="tx1">
                    <a:lumMod val="50000"/>
                    <a:lumOff val="50000"/>
                  </a:schemeClr>
                </a:solidFill>
                <a:latin typeface="Arial Black" panose="020B0A04020102020204" pitchFamily="34" charset="0"/>
              </a:rPr>
              <a:t>(co-ordinate) bonding</a:t>
            </a:r>
            <a:endParaRPr lang="en-US" sz="2800" b="1" dirty="0" smtClean="0">
              <a:ln w="11430"/>
              <a:solidFill>
                <a:schemeClr val="tx1">
                  <a:lumMod val="50000"/>
                  <a:lumOff val="50000"/>
                </a:schemeClr>
              </a:solidFill>
              <a:latin typeface="Arial Black" panose="020B0A040201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504970"/>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3" name="TextBox 2"/>
          <p:cNvSpPr txBox="1"/>
          <p:nvPr/>
        </p:nvSpPr>
        <p:spPr>
          <a:xfrm>
            <a:off x="179513" y="1331640"/>
            <a:ext cx="6273823" cy="5262979"/>
          </a:xfrm>
          <a:prstGeom prst="rect">
            <a:avLst/>
          </a:prstGeom>
          <a:noFill/>
        </p:spPr>
        <p:txBody>
          <a:bodyPr wrap="square" rtlCol="0">
            <a:spAutoFit/>
          </a:bodyPr>
          <a:lstStyle/>
          <a:p>
            <a:pPr marL="228600" indent="-228600">
              <a:buAutoNum type="arabicPlain"/>
            </a:pPr>
            <a:r>
              <a:rPr lang="en-GB" sz="1050" dirty="0" smtClean="0">
                <a:latin typeface="Arial" panose="020B0604020202020204" pitchFamily="34" charset="0"/>
                <a:cs typeface="Arial" panose="020B0604020202020204" pitchFamily="34" charset="0"/>
              </a:rPr>
              <a:t>Define </a:t>
            </a:r>
            <a:r>
              <a:rPr lang="en-GB" sz="1050" dirty="0">
                <a:latin typeface="Arial" panose="020B0604020202020204" pitchFamily="34" charset="0"/>
                <a:cs typeface="Arial" panose="020B0604020202020204" pitchFamily="34" charset="0"/>
              </a:rPr>
              <a:t>the following terms</a:t>
            </a:r>
            <a:r>
              <a:rPr lang="en-GB" sz="1050" dirty="0" smtClean="0">
                <a:latin typeface="Arial" panose="020B0604020202020204" pitchFamily="34" charset="0"/>
                <a:cs typeface="Arial" panose="020B0604020202020204" pitchFamily="34" charset="0"/>
              </a:rPr>
              <a:t>:</a:t>
            </a:r>
          </a:p>
          <a:p>
            <a:pPr marL="228600" indent="-228600">
              <a:buAutoNum type="arabicPlain"/>
            </a:pPr>
            <a:endParaRPr lang="en-GB" sz="1050" dirty="0">
              <a:latin typeface="Arial" panose="020B0604020202020204" pitchFamily="34" charset="0"/>
              <a:cs typeface="Arial" panose="020B0604020202020204" pitchFamily="34" charset="0"/>
            </a:endParaRPr>
          </a:p>
          <a:p>
            <a:pPr marL="493713" indent="-228600">
              <a:lnSpc>
                <a:spcPct val="200000"/>
              </a:lnSpc>
              <a:buAutoNum type="alphaLcPeriod"/>
            </a:pPr>
            <a:r>
              <a:rPr lang="en-GB" sz="1050" dirty="0" smtClean="0">
                <a:latin typeface="Arial" panose="020B0604020202020204" pitchFamily="34" charset="0"/>
                <a:cs typeface="Arial" panose="020B0604020202020204" pitchFamily="34" charset="0"/>
              </a:rPr>
              <a:t>ionic bond   _________________________________________________________________</a:t>
            </a:r>
          </a:p>
          <a:p>
            <a:pPr marL="265113">
              <a:lnSpc>
                <a:spcPct val="200000"/>
              </a:lnSpc>
            </a:pPr>
            <a:r>
              <a:rPr lang="en-GB" sz="1050" dirty="0" smtClean="0">
                <a:latin typeface="Arial" panose="020B0604020202020204" pitchFamily="34" charset="0"/>
                <a:cs typeface="Arial" panose="020B0604020202020204" pitchFamily="34" charset="0"/>
              </a:rPr>
              <a:t>______________________________________________________________________________</a:t>
            </a:r>
          </a:p>
          <a:p>
            <a:pPr marL="493713" indent="-228600">
              <a:lnSpc>
                <a:spcPct val="200000"/>
              </a:lnSpc>
              <a:buFont typeface="+mj-lt"/>
              <a:buAutoNum type="alphaLcPeriod" startAt="2"/>
            </a:pPr>
            <a:r>
              <a:rPr lang="en-GB" sz="1050" dirty="0" smtClean="0">
                <a:latin typeface="Arial" panose="020B0604020202020204" pitchFamily="34" charset="0"/>
                <a:cs typeface="Arial" panose="020B0604020202020204" pitchFamily="34" charset="0"/>
              </a:rPr>
              <a:t>covalent bond  ______________________________________________________________</a:t>
            </a:r>
          </a:p>
          <a:p>
            <a:pPr marL="265113">
              <a:lnSpc>
                <a:spcPct val="200000"/>
              </a:lnSpc>
            </a:pPr>
            <a:r>
              <a:rPr lang="en-GB" sz="1050" dirty="0">
                <a:latin typeface="Arial" panose="020B0604020202020204" pitchFamily="34" charset="0"/>
                <a:cs typeface="Arial" panose="020B0604020202020204" pitchFamily="34" charset="0"/>
              </a:rPr>
              <a:t>______________________________________________________________________________ </a:t>
            </a:r>
            <a:r>
              <a:rPr lang="en-GB" sz="1050" dirty="0" smtClean="0">
                <a:latin typeface="Arial" panose="020B0604020202020204" pitchFamily="34" charset="0"/>
                <a:cs typeface="Arial" panose="020B0604020202020204" pitchFamily="34" charset="0"/>
              </a:rPr>
              <a:t>c.  dative covalent (co-ordinate) bond  _______________________________________________ _____________________________________________________________________________</a:t>
            </a:r>
          </a:p>
          <a:p>
            <a:pPr marL="228600" indent="-228600">
              <a:lnSpc>
                <a:spcPct val="200000"/>
              </a:lnSpc>
              <a:buAutoNum type="arabicPlain" startAt="2"/>
            </a:pPr>
            <a:r>
              <a:rPr lang="en-GB" sz="1050" dirty="0" smtClean="0">
                <a:latin typeface="Arial" panose="020B0604020202020204" pitchFamily="34" charset="0"/>
                <a:cs typeface="Arial" panose="020B0604020202020204" pitchFamily="34" charset="0"/>
              </a:rPr>
              <a:t>a.	What do you understand by the term electronegativity?  ______________________________________________________________________________</a:t>
            </a:r>
          </a:p>
          <a:p>
            <a:pPr marL="265113">
              <a:lnSpc>
                <a:spcPct val="200000"/>
              </a:lnSpc>
            </a:pPr>
            <a:r>
              <a:rPr lang="en-GB" sz="1050" dirty="0" smtClean="0">
                <a:latin typeface="Arial" panose="020B0604020202020204" pitchFamily="34" charset="0"/>
                <a:cs typeface="Arial" panose="020B0604020202020204" pitchFamily="34" charset="0"/>
              </a:rPr>
              <a:t>______________________________________________________________________________</a:t>
            </a:r>
          </a:p>
          <a:p>
            <a:pPr marL="265113">
              <a:lnSpc>
                <a:spcPct val="200000"/>
              </a:lnSpc>
            </a:pPr>
            <a:r>
              <a:rPr lang="en-GB" sz="1050" dirty="0" smtClean="0">
                <a:latin typeface="Arial" panose="020B0604020202020204" pitchFamily="34" charset="0"/>
                <a:cs typeface="Arial" panose="020B0604020202020204" pitchFamily="34" charset="0"/>
              </a:rPr>
              <a:t>b.	What is a polar covalent bond?</a:t>
            </a:r>
          </a:p>
          <a:p>
            <a:pPr marL="265113">
              <a:lnSpc>
                <a:spcPct val="200000"/>
              </a:lnSpc>
            </a:pPr>
            <a:r>
              <a:rPr lang="en-GB" sz="1050" dirty="0" smtClean="0">
                <a:latin typeface="Arial" panose="020B0604020202020204" pitchFamily="34" charset="0"/>
                <a:cs typeface="Arial" panose="020B0604020202020204" pitchFamily="34" charset="0"/>
              </a:rPr>
              <a:t>______________________________________________________________________________</a:t>
            </a:r>
          </a:p>
          <a:p>
            <a:pPr marL="265113"/>
            <a:r>
              <a:rPr lang="en-GB" sz="1050" dirty="0" smtClean="0">
                <a:latin typeface="Arial" panose="020B0604020202020204" pitchFamily="34" charset="0"/>
                <a:cs typeface="Arial" panose="020B0604020202020204" pitchFamily="34" charset="0"/>
              </a:rPr>
              <a:t>c. 	How do we use electronegativities to decide whether compounds are pure or polar 	covalent</a:t>
            </a:r>
          </a:p>
          <a:p>
            <a:pPr marL="265113">
              <a:lnSpc>
                <a:spcPct val="200000"/>
              </a:lnSpc>
            </a:pPr>
            <a:r>
              <a:rPr lang="en-GB" sz="1050" dirty="0" smtClean="0">
                <a:latin typeface="Arial" panose="020B0604020202020204" pitchFamily="34" charset="0"/>
                <a:cs typeface="Arial" panose="020B0604020202020204" pitchFamily="34" charset="0"/>
              </a:rPr>
              <a:t>______________________________________________________________________________</a:t>
            </a:r>
          </a:p>
          <a:p>
            <a:pPr marL="265113">
              <a:lnSpc>
                <a:spcPct val="200000"/>
              </a:lnSpc>
            </a:pPr>
            <a:r>
              <a:rPr lang="en-GB" sz="1050" dirty="0" smtClean="0">
                <a:latin typeface="Arial" panose="020B0604020202020204" pitchFamily="34" charset="0"/>
                <a:cs typeface="Arial" panose="020B0604020202020204" pitchFamily="34" charset="0"/>
              </a:rPr>
              <a:t>d.	How do we use electronegativities to decide how polar covalent a compound is?</a:t>
            </a:r>
          </a:p>
          <a:p>
            <a:pPr marL="265113">
              <a:lnSpc>
                <a:spcPct val="200000"/>
              </a:lnSpc>
            </a:pPr>
            <a:r>
              <a:rPr lang="en-GB" sz="1050" dirty="0" smtClean="0">
                <a:latin typeface="Arial" panose="020B0604020202020204" pitchFamily="34" charset="0"/>
                <a:cs typeface="Arial" panose="020B0604020202020204" pitchFamily="34" charset="0"/>
              </a:rPr>
              <a:t>______________________________________________________________________________</a:t>
            </a:r>
          </a:p>
        </p:txBody>
      </p:sp>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More Bonding </a:t>
            </a:r>
          </a:p>
          <a:p>
            <a:pPr marL="0" indent="0" algn="ctr">
              <a:buFont typeface="Wingdings 2"/>
              <a:buNone/>
            </a:pPr>
            <a:r>
              <a:rPr lang="en-US" sz="2800" b="1" dirty="0" smtClean="0">
                <a:ln w="11430"/>
                <a:solidFill>
                  <a:srgbClr val="422683"/>
                </a:solidFill>
                <a:latin typeface="Arial Black" panose="020B0A04020102020204" pitchFamily="34" charset="0"/>
              </a:rPr>
              <a:t>Questions</a:t>
            </a:r>
            <a:endParaRPr lang="en-US" sz="2800" b="1" dirty="0" smtClean="0">
              <a:ln w="11430"/>
              <a:solidFill>
                <a:schemeClr val="tx1">
                  <a:lumMod val="50000"/>
                  <a:lumOff val="50000"/>
                </a:schemeClr>
              </a:solidFill>
              <a:latin typeface="Arial Black" panose="020B0A040201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45800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3" name="TextBox 2"/>
          <p:cNvSpPr txBox="1"/>
          <p:nvPr/>
        </p:nvSpPr>
        <p:spPr>
          <a:xfrm>
            <a:off x="179513" y="1331640"/>
            <a:ext cx="6273823" cy="5262979"/>
          </a:xfrm>
          <a:prstGeom prst="rect">
            <a:avLst/>
          </a:prstGeom>
          <a:noFill/>
        </p:spPr>
        <p:txBody>
          <a:bodyPr wrap="square" rtlCol="0">
            <a:spAutoFit/>
          </a:bodyPr>
          <a:lstStyle/>
          <a:p>
            <a:pPr marL="265113">
              <a:lnSpc>
                <a:spcPct val="200000"/>
              </a:lnSpc>
            </a:pPr>
            <a:r>
              <a:rPr lang="en-GB" sz="1050" dirty="0" smtClean="0">
                <a:latin typeface="Arial" panose="020B0604020202020204" pitchFamily="34" charset="0"/>
                <a:cs typeface="Arial" panose="020B0604020202020204" pitchFamily="34" charset="0"/>
              </a:rPr>
              <a:t>e.	Use the trends in electronegativity in the periodic table to decide whether the bonding 	in the following compounds is ionic, pure covalent or polar covalent </a:t>
            </a:r>
          </a:p>
          <a:p>
            <a:pPr marL="265113">
              <a:lnSpc>
                <a:spcPct val="200000"/>
              </a:lnSpc>
            </a:pPr>
            <a:r>
              <a:rPr lang="en-GB" sz="1050" dirty="0" smtClean="0">
                <a:latin typeface="Arial" panose="020B0604020202020204" pitchFamily="34" charset="0"/>
                <a:cs typeface="Arial" panose="020B0604020202020204" pitchFamily="34" charset="0"/>
              </a:rPr>
              <a:t>	NaBr;	H2O;	CCI4;	KCI;	H2S;	CI2;	MgF2:	NH3</a:t>
            </a:r>
          </a:p>
          <a:p>
            <a:pPr marL="265113">
              <a:lnSpc>
                <a:spcPct val="200000"/>
              </a:lnSpc>
            </a:pPr>
            <a:r>
              <a:rPr lang="en-GB" sz="1050" dirty="0">
                <a:latin typeface="Arial" panose="020B0604020202020204" pitchFamily="34" charset="0"/>
                <a:cs typeface="Arial" panose="020B0604020202020204" pitchFamily="34" charset="0"/>
              </a:rPr>
              <a:t>	</a:t>
            </a:r>
            <a:r>
              <a:rPr lang="en-GB" sz="1050" dirty="0" smtClean="0">
                <a:latin typeface="Arial" panose="020B0604020202020204" pitchFamily="34" charset="0"/>
                <a:cs typeface="Arial" panose="020B0604020202020204" pitchFamily="34" charset="0"/>
              </a:rPr>
              <a:t>Ionic: ________________________________________________________________</a:t>
            </a:r>
          </a:p>
          <a:p>
            <a:pPr marL="265113">
              <a:lnSpc>
                <a:spcPct val="200000"/>
              </a:lnSpc>
            </a:pPr>
            <a:r>
              <a:rPr lang="en-GB" sz="1050" dirty="0">
                <a:latin typeface="Arial" panose="020B0604020202020204" pitchFamily="34" charset="0"/>
                <a:cs typeface="Arial" panose="020B0604020202020204" pitchFamily="34" charset="0"/>
              </a:rPr>
              <a:t>	</a:t>
            </a:r>
            <a:r>
              <a:rPr lang="en-GB" sz="1050" dirty="0" smtClean="0">
                <a:latin typeface="Arial" panose="020B0604020202020204" pitchFamily="34" charset="0"/>
                <a:cs typeface="Arial" panose="020B0604020202020204" pitchFamily="34" charset="0"/>
              </a:rPr>
              <a:t>Pure Covalent: _________________________________________________________</a:t>
            </a:r>
          </a:p>
          <a:p>
            <a:pPr marL="265113">
              <a:lnSpc>
                <a:spcPct val="200000"/>
              </a:lnSpc>
            </a:pPr>
            <a:r>
              <a:rPr lang="en-GB" sz="1050" dirty="0">
                <a:latin typeface="Arial" panose="020B0604020202020204" pitchFamily="34" charset="0"/>
                <a:cs typeface="Arial" panose="020B0604020202020204" pitchFamily="34" charset="0"/>
              </a:rPr>
              <a:t>	</a:t>
            </a:r>
            <a:r>
              <a:rPr lang="en-GB" sz="1050" dirty="0" smtClean="0">
                <a:latin typeface="Arial" panose="020B0604020202020204" pitchFamily="34" charset="0"/>
                <a:cs typeface="Arial" panose="020B0604020202020204" pitchFamily="34" charset="0"/>
              </a:rPr>
              <a:t>Polar: ________________________________________________________________</a:t>
            </a:r>
          </a:p>
          <a:p>
            <a:pPr marL="265113">
              <a:lnSpc>
                <a:spcPct val="200000"/>
              </a:lnSpc>
            </a:pPr>
            <a:r>
              <a:rPr lang="en-GB" sz="1050" dirty="0" smtClean="0">
                <a:latin typeface="Arial" panose="020B0604020202020204" pitchFamily="34" charset="0"/>
                <a:cs typeface="Arial" panose="020B0604020202020204" pitchFamily="34" charset="0"/>
              </a:rPr>
              <a:t>f.	Place the following chlorides in order of decreasing covalency (most covalent first):</a:t>
            </a:r>
          </a:p>
          <a:p>
            <a:pPr marL="265113">
              <a:lnSpc>
                <a:spcPct val="200000"/>
              </a:lnSpc>
            </a:pPr>
            <a:r>
              <a:rPr lang="en-GB" sz="1050" dirty="0" smtClean="0">
                <a:latin typeface="Arial" panose="020B0604020202020204" pitchFamily="34" charset="0"/>
                <a:cs typeface="Arial" panose="020B0604020202020204" pitchFamily="34" charset="0"/>
              </a:rPr>
              <a:t>	i.  MgCI2;	BeCI2;	CaCI2;	BaCI2;</a:t>
            </a:r>
          </a:p>
          <a:p>
            <a:pPr marL="265113">
              <a:lnSpc>
                <a:spcPct val="200000"/>
              </a:lnSpc>
            </a:pPr>
            <a:r>
              <a:rPr lang="en-GB" sz="1050" dirty="0">
                <a:latin typeface="Arial" panose="020B0604020202020204" pitchFamily="34" charset="0"/>
                <a:cs typeface="Arial" panose="020B0604020202020204" pitchFamily="34" charset="0"/>
              </a:rPr>
              <a:t>	</a:t>
            </a:r>
            <a:r>
              <a:rPr lang="en-GB" sz="1050" dirty="0" smtClean="0">
                <a:latin typeface="Arial" panose="020B0604020202020204" pitchFamily="34" charset="0"/>
                <a:cs typeface="Arial" panose="020B0604020202020204" pitchFamily="34" charset="0"/>
              </a:rPr>
              <a:t>Order:  _______________________________________________________________</a:t>
            </a:r>
          </a:p>
          <a:p>
            <a:pPr marL="265113">
              <a:lnSpc>
                <a:spcPct val="200000"/>
              </a:lnSpc>
            </a:pPr>
            <a:r>
              <a:rPr lang="en-GB" sz="1050" dirty="0">
                <a:latin typeface="Arial" panose="020B0604020202020204" pitchFamily="34" charset="0"/>
                <a:cs typeface="Arial" panose="020B0604020202020204" pitchFamily="34" charset="0"/>
              </a:rPr>
              <a:t>	</a:t>
            </a:r>
            <a:r>
              <a:rPr lang="en-GB" sz="1050" dirty="0" smtClean="0">
                <a:latin typeface="Arial" panose="020B0604020202020204" pitchFamily="34" charset="0"/>
                <a:cs typeface="Arial" panose="020B0604020202020204" pitchFamily="34" charset="0"/>
              </a:rPr>
              <a:t>ii.  MgCI2;	SiCI4;	CI2;	NaCI;	AICI3;</a:t>
            </a:r>
          </a:p>
          <a:p>
            <a:pPr marL="265113">
              <a:lnSpc>
                <a:spcPct val="200000"/>
              </a:lnSpc>
            </a:pPr>
            <a:r>
              <a:rPr lang="en-GB" sz="1050" dirty="0">
                <a:latin typeface="Arial" panose="020B0604020202020204" pitchFamily="34" charset="0"/>
                <a:cs typeface="Arial" panose="020B0604020202020204" pitchFamily="34" charset="0"/>
              </a:rPr>
              <a:t>	Order:  _______________________________________________________________</a:t>
            </a:r>
          </a:p>
          <a:p>
            <a:pPr marL="228600" indent="-228600">
              <a:lnSpc>
                <a:spcPct val="200000"/>
              </a:lnSpc>
              <a:buAutoNum type="arabicPlain" startAt="3"/>
            </a:pPr>
            <a:r>
              <a:rPr lang="en-GB" sz="1050" dirty="0" smtClean="0">
                <a:latin typeface="Arial" panose="020B0604020202020204" pitchFamily="34" charset="0"/>
                <a:cs typeface="Arial" panose="020B0604020202020204" pitchFamily="34" charset="0"/>
              </a:rPr>
              <a:t>Complete the table by writing in the formulas and putting ticks in the appropriate boxes so as to indicate the types of bonds present in each of the substances shown</a:t>
            </a:r>
          </a:p>
          <a:p>
            <a:pPr>
              <a:lnSpc>
                <a:spcPct val="200000"/>
              </a:lnSpc>
            </a:pPr>
            <a:endParaRPr lang="en-GB" sz="1050" dirty="0" smtClean="0">
              <a:latin typeface="Arial" panose="020B0604020202020204" pitchFamily="34" charset="0"/>
              <a:cs typeface="Arial" panose="020B0604020202020204" pitchFamily="34" charset="0"/>
            </a:endParaRPr>
          </a:p>
          <a:p>
            <a:pPr marL="228600" indent="-228600">
              <a:lnSpc>
                <a:spcPct val="200000"/>
              </a:lnSpc>
              <a:buAutoNum type="arabicPlain" startAt="2"/>
            </a:pPr>
            <a:endParaRPr lang="en-GB" sz="105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More Bonding </a:t>
            </a:r>
          </a:p>
          <a:p>
            <a:pPr marL="0" indent="0" algn="ctr">
              <a:buFont typeface="Wingdings 2"/>
              <a:buNone/>
            </a:pPr>
            <a:r>
              <a:rPr lang="en-US" sz="2800" b="1" dirty="0" smtClean="0">
                <a:ln w="11430"/>
                <a:solidFill>
                  <a:srgbClr val="422683"/>
                </a:solidFill>
                <a:latin typeface="Arial Black" panose="020B0A04020102020204" pitchFamily="34" charset="0"/>
              </a:rPr>
              <a:t>Questions</a:t>
            </a:r>
            <a:endParaRPr lang="en-US" sz="2800" b="1" dirty="0" smtClean="0">
              <a:ln w="11430"/>
              <a:solidFill>
                <a:schemeClr val="tx1">
                  <a:lumMod val="50000"/>
                  <a:lumOff val="50000"/>
                </a:schemeClr>
              </a:solidFill>
              <a:latin typeface="Arial Black" panose="020B0A040201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01703544"/>
              </p:ext>
            </p:extLst>
          </p:nvPr>
        </p:nvGraphicFramePr>
        <p:xfrm>
          <a:off x="516221" y="5868144"/>
          <a:ext cx="5300980" cy="2442871"/>
        </p:xfrm>
        <a:graphic>
          <a:graphicData uri="http://schemas.openxmlformats.org/drawingml/2006/table">
            <a:tbl>
              <a:tblPr firstRow="1" bandRow="1">
                <a:tableStyleId>{5C22544A-7EE6-4342-B048-85BDC9FD1C3A}</a:tableStyleId>
              </a:tblPr>
              <a:tblGrid>
                <a:gridCol w="1643380"/>
                <a:gridCol w="914400"/>
                <a:gridCol w="914400"/>
                <a:gridCol w="914400"/>
                <a:gridCol w="914400"/>
              </a:tblGrid>
              <a:tr h="370840">
                <a:tc>
                  <a:txBody>
                    <a:bodyPr/>
                    <a:lstStyle/>
                    <a:p>
                      <a:pPr algn="ctr">
                        <a:lnSpc>
                          <a:spcPts val="1000"/>
                        </a:lnSpc>
                      </a:pPr>
                      <a:r>
                        <a:rPr lang="en-GB" sz="1200" dirty="0" smtClean="0">
                          <a:solidFill>
                            <a:schemeClr val="tx1"/>
                          </a:solidFill>
                          <a:latin typeface="Arial" panose="020B0604020202020204" pitchFamily="34" charset="0"/>
                          <a:cs typeface="Arial" panose="020B0604020202020204" pitchFamily="34" charset="0"/>
                        </a:rPr>
                        <a:t>Name</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GB" sz="1200" dirty="0" smtClean="0">
                          <a:solidFill>
                            <a:schemeClr val="tx1"/>
                          </a:solidFill>
                          <a:latin typeface="Arial" panose="020B0604020202020204" pitchFamily="34" charset="0"/>
                          <a:cs typeface="Arial" panose="020B0604020202020204" pitchFamily="34" charset="0"/>
                        </a:rPr>
                        <a:t>Formula</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ts val="1000"/>
                        </a:lnSpc>
                      </a:pPr>
                      <a:r>
                        <a:rPr lang="en-GB" sz="1200" dirty="0" smtClean="0">
                          <a:solidFill>
                            <a:schemeClr val="tx1"/>
                          </a:solidFill>
                          <a:latin typeface="Arial" panose="020B0604020202020204" pitchFamily="34" charset="0"/>
                          <a:cs typeface="Arial" panose="020B0604020202020204" pitchFamily="34" charset="0"/>
                        </a:rPr>
                        <a:t>Type of Bond(s)</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tr>
              <a:tr h="370840">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GB" sz="1200" dirty="0" smtClean="0">
                          <a:solidFill>
                            <a:schemeClr val="tx1"/>
                          </a:solidFill>
                          <a:latin typeface="Arial" panose="020B0604020202020204" pitchFamily="34" charset="0"/>
                          <a:cs typeface="Arial" panose="020B0604020202020204" pitchFamily="34" charset="0"/>
                        </a:rPr>
                        <a:t>Ionic</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GB" sz="1200" dirty="0" smtClean="0">
                          <a:solidFill>
                            <a:schemeClr val="tx1"/>
                          </a:solidFill>
                          <a:latin typeface="Arial" panose="020B0604020202020204" pitchFamily="34" charset="0"/>
                          <a:cs typeface="Arial" panose="020B0604020202020204" pitchFamily="34" charset="0"/>
                        </a:rPr>
                        <a:t>Pure Covalent</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GB" sz="1200" dirty="0" smtClean="0">
                          <a:solidFill>
                            <a:schemeClr val="tx1"/>
                          </a:solidFill>
                          <a:latin typeface="Arial" panose="020B0604020202020204" pitchFamily="34" charset="0"/>
                          <a:cs typeface="Arial" panose="020B0604020202020204" pitchFamily="34" charset="0"/>
                        </a:rPr>
                        <a:t>Polar Covalent</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432">
                <a:tc>
                  <a:txBody>
                    <a:bodyPr/>
                    <a:lstStyle/>
                    <a:p>
                      <a:pPr>
                        <a:lnSpc>
                          <a:spcPts val="1000"/>
                        </a:lnSpc>
                      </a:pPr>
                      <a:r>
                        <a:rPr lang="en-GB" sz="1100" dirty="0" smtClean="0">
                          <a:solidFill>
                            <a:schemeClr val="tx1"/>
                          </a:solidFill>
                          <a:latin typeface="Arial" panose="020B0604020202020204" pitchFamily="34" charset="0"/>
                          <a:cs typeface="Arial" panose="020B0604020202020204" pitchFamily="34" charset="0"/>
                        </a:rPr>
                        <a:t>Sodium Oxide</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nSpc>
                          <a:spcPts val="1000"/>
                        </a:lnSpc>
                      </a:pPr>
                      <a:r>
                        <a:rPr lang="en-GB" sz="1100" dirty="0" smtClean="0">
                          <a:solidFill>
                            <a:schemeClr val="tx1"/>
                          </a:solidFill>
                          <a:latin typeface="Arial" panose="020B0604020202020204" pitchFamily="34" charset="0"/>
                          <a:cs typeface="Arial" panose="020B0604020202020204" pitchFamily="34" charset="0"/>
                        </a:rPr>
                        <a:t>Carbon Dioxide</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nSpc>
                          <a:spcPts val="1000"/>
                        </a:lnSpc>
                      </a:pPr>
                      <a:r>
                        <a:rPr lang="en-GB" sz="1100" dirty="0" smtClean="0">
                          <a:solidFill>
                            <a:schemeClr val="tx1"/>
                          </a:solidFill>
                          <a:latin typeface="Arial" panose="020B0604020202020204" pitchFamily="34" charset="0"/>
                          <a:cs typeface="Arial" panose="020B0604020202020204" pitchFamily="34" charset="0"/>
                        </a:rPr>
                        <a:t>Calcium Fluoride</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nSpc>
                          <a:spcPts val="1000"/>
                        </a:lnSpc>
                      </a:pPr>
                      <a:r>
                        <a:rPr lang="en-GB" sz="1100" dirty="0" smtClean="0">
                          <a:solidFill>
                            <a:schemeClr val="tx1"/>
                          </a:solidFill>
                          <a:latin typeface="Arial" panose="020B0604020202020204" pitchFamily="34" charset="0"/>
                          <a:cs typeface="Arial" panose="020B0604020202020204" pitchFamily="34" charset="0"/>
                        </a:rPr>
                        <a:t>Bromine</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nSpc>
                          <a:spcPts val="1000"/>
                        </a:lnSpc>
                      </a:pPr>
                      <a:r>
                        <a:rPr lang="en-GB" sz="1100" dirty="0" smtClean="0">
                          <a:solidFill>
                            <a:schemeClr val="tx1"/>
                          </a:solidFill>
                          <a:latin typeface="Arial" panose="020B0604020202020204" pitchFamily="34" charset="0"/>
                          <a:cs typeface="Arial" panose="020B0604020202020204" pitchFamily="34" charset="0"/>
                        </a:rPr>
                        <a:t>Ammonia</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631">
                <a:tc>
                  <a:txBody>
                    <a:bodyPr/>
                    <a:lstStyle/>
                    <a:p>
                      <a:pPr>
                        <a:lnSpc>
                          <a:spcPts val="1000"/>
                        </a:lnSpc>
                      </a:pPr>
                      <a:r>
                        <a:rPr lang="en-GB" sz="1100" dirty="0" smtClean="0">
                          <a:solidFill>
                            <a:schemeClr val="tx1"/>
                          </a:solidFill>
                          <a:latin typeface="Arial" panose="020B0604020202020204" pitchFamily="34" charset="0"/>
                          <a:cs typeface="Arial" panose="020B0604020202020204" pitchFamily="34" charset="0"/>
                        </a:rPr>
                        <a:t>Ammonium Chloride </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850343"/>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3" name="TextBox 2"/>
          <p:cNvSpPr txBox="1"/>
          <p:nvPr/>
        </p:nvSpPr>
        <p:spPr>
          <a:xfrm>
            <a:off x="179513" y="1331640"/>
            <a:ext cx="6273823" cy="6232475"/>
          </a:xfrm>
          <a:prstGeom prst="rect">
            <a:avLst/>
          </a:prstGeom>
          <a:noFill/>
        </p:spPr>
        <p:txBody>
          <a:bodyPr wrap="square" rtlCol="0">
            <a:spAutoFit/>
          </a:bodyPr>
          <a:lstStyle/>
          <a:p>
            <a:pPr marL="228600" indent="-228600">
              <a:buAutoNum type="arabicPlain" startAt="4"/>
            </a:pPr>
            <a:r>
              <a:rPr lang="en-GB" sz="1050" dirty="0" smtClean="0">
                <a:latin typeface="Arial" panose="020B0604020202020204" pitchFamily="34" charset="0"/>
                <a:cs typeface="Arial" panose="020B0604020202020204" pitchFamily="34" charset="0"/>
              </a:rPr>
              <a:t>The ammonium ion is formed when ammonia reacts with H+.  It does so by forming a dative covalent (co-ordinate) bond.  With the help of a diagram show how the dative covalent bond is formed.  What is the essential feature on the ammonia molecule that allows it to form such bonds. </a:t>
            </a: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r>
              <a:rPr lang="en-GB" sz="1050" dirty="0" smtClean="0">
                <a:latin typeface="Arial" panose="020B0604020202020204" pitchFamily="34" charset="0"/>
                <a:cs typeface="Arial" panose="020B0604020202020204" pitchFamily="34" charset="0"/>
              </a:rPr>
              <a:t>Essential feature  ___________________________________________________________________</a:t>
            </a:r>
            <a:r>
              <a:rPr lang="en-GB" sz="1050" dirty="0">
                <a:latin typeface="Arial" panose="020B0604020202020204" pitchFamily="34" charset="0"/>
                <a:cs typeface="Arial" panose="020B0604020202020204" pitchFamily="34" charset="0"/>
              </a:rPr>
              <a:t>	</a:t>
            </a:r>
            <a:endParaRPr lang="en-GB" sz="105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More Bonding </a:t>
            </a:r>
          </a:p>
          <a:p>
            <a:pPr marL="0" indent="0" algn="ctr">
              <a:buFont typeface="Wingdings 2"/>
              <a:buNone/>
            </a:pPr>
            <a:r>
              <a:rPr lang="en-US" sz="2800" b="1" dirty="0" smtClean="0">
                <a:ln w="11430"/>
                <a:solidFill>
                  <a:srgbClr val="422683"/>
                </a:solidFill>
                <a:latin typeface="Arial Black" panose="020B0A04020102020204" pitchFamily="34" charset="0"/>
              </a:rPr>
              <a:t>Questions</a:t>
            </a:r>
            <a:endParaRPr lang="en-US" sz="2800" b="1" dirty="0" smtClean="0">
              <a:ln w="11430"/>
              <a:solidFill>
                <a:schemeClr val="tx1">
                  <a:lumMod val="50000"/>
                  <a:lumOff val="50000"/>
                </a:schemeClr>
              </a:solidFill>
              <a:latin typeface="Arial Black" panose="020B0A040201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259320"/>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3" name="TextBox 2"/>
          <p:cNvSpPr txBox="1"/>
          <p:nvPr/>
        </p:nvSpPr>
        <p:spPr>
          <a:xfrm>
            <a:off x="179513" y="1331640"/>
            <a:ext cx="6273823" cy="2031325"/>
          </a:xfrm>
          <a:prstGeom prst="rect">
            <a:avLst/>
          </a:prstGeom>
          <a:noFill/>
        </p:spPr>
        <p:txBody>
          <a:bodyPr wrap="square" rtlCol="0">
            <a:spAutoFit/>
          </a:bodyPr>
          <a:lstStyle/>
          <a:p>
            <a:pPr marL="228600" indent="-228600">
              <a:lnSpc>
                <a:spcPct val="150000"/>
              </a:lnSpc>
              <a:buAutoNum type="arabicPlain" startAt="5"/>
            </a:pPr>
            <a:r>
              <a:rPr lang="en-GB" sz="1050" dirty="0" smtClean="0">
                <a:latin typeface="Arial" panose="020B0604020202020204" pitchFamily="34" charset="0"/>
                <a:cs typeface="Arial" panose="020B0604020202020204" pitchFamily="34" charset="0"/>
              </a:rPr>
              <a:t>Indicate the bond polarity              on the following covalent bonds and place them in order of decreasing bon polarity (number the most polar 1):</a:t>
            </a: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pPr marL="228600" indent="-228600">
              <a:buAutoNum type="arabicPlain" startAt="4"/>
            </a:pPr>
            <a:endParaRPr lang="en-GB" sz="1050" dirty="0">
              <a:latin typeface="Arial" panose="020B0604020202020204" pitchFamily="34" charset="0"/>
              <a:cs typeface="Arial" panose="020B0604020202020204" pitchFamily="34" charset="0"/>
            </a:endParaRPr>
          </a:p>
          <a:p>
            <a:pPr marL="228600" indent="-228600">
              <a:buAutoNum type="arabicPlain" startAt="4"/>
            </a:pPr>
            <a:endParaRPr lang="en-GB" sz="1050" dirty="0" smtClean="0">
              <a:latin typeface="Arial" panose="020B0604020202020204" pitchFamily="34" charset="0"/>
              <a:cs typeface="Arial" panose="020B0604020202020204" pitchFamily="34" charset="0"/>
            </a:endParaRPr>
          </a:p>
          <a:p>
            <a:r>
              <a:rPr lang="en-GB" sz="1050" dirty="0" smtClean="0">
                <a:latin typeface="Arial" panose="020B0604020202020204" pitchFamily="34" charset="0"/>
                <a:cs typeface="Arial" panose="020B0604020202020204" pitchFamily="34" charset="0"/>
              </a:rPr>
              <a:t>Select from the electron configurations A- F the structure of the atom/ion shown in Q6 - 11</a:t>
            </a:r>
            <a:endParaRPr lang="en-GB" sz="105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More Bonding </a:t>
            </a:r>
          </a:p>
          <a:p>
            <a:pPr marL="0" indent="0" algn="ctr">
              <a:buFont typeface="Wingdings 2"/>
              <a:buNone/>
            </a:pPr>
            <a:r>
              <a:rPr lang="en-US" sz="2800" b="1" dirty="0" smtClean="0">
                <a:ln w="11430"/>
                <a:solidFill>
                  <a:srgbClr val="422683"/>
                </a:solidFill>
                <a:latin typeface="Arial Black" panose="020B0A04020102020204" pitchFamily="34" charset="0"/>
              </a:rPr>
              <a:t>Questions</a:t>
            </a:r>
            <a:endParaRPr lang="en-US" sz="2800" b="1" dirty="0" smtClean="0">
              <a:ln w="11430"/>
              <a:solidFill>
                <a:schemeClr val="tx1">
                  <a:lumMod val="50000"/>
                  <a:lumOff val="50000"/>
                </a:schemeClr>
              </a:solidFill>
              <a:latin typeface="Arial Black" panose="020B0A04020102020204" pitchFamily="34"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0848" y="1403648"/>
            <a:ext cx="64897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0728" y="2164904"/>
            <a:ext cx="64897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8637" y="2164904"/>
            <a:ext cx="582211" cy="261610"/>
          </a:xfrm>
          <a:prstGeom prst="rect">
            <a:avLst/>
          </a:prstGeom>
          <a:noFill/>
        </p:spPr>
        <p:txBody>
          <a:bodyPr wrap="none" rtlCol="0">
            <a:spAutoFit/>
          </a:bodyPr>
          <a:lstStyle/>
          <a:p>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p:txBody>
      </p:sp>
      <p:sp>
        <p:nvSpPr>
          <p:cNvPr id="10" name="TextBox 9"/>
          <p:cNvSpPr txBox="1"/>
          <p:nvPr/>
        </p:nvSpPr>
        <p:spPr>
          <a:xfrm>
            <a:off x="2564904" y="2164904"/>
            <a:ext cx="582211" cy="261610"/>
          </a:xfrm>
          <a:prstGeom prst="rect">
            <a:avLst/>
          </a:prstGeom>
          <a:noFill/>
        </p:spPr>
        <p:txBody>
          <a:bodyPr wrap="none" rtlCol="0">
            <a:spAutoFit/>
          </a:bodyPr>
          <a:lstStyle/>
          <a:p>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p:txBody>
      </p:sp>
      <p:sp>
        <p:nvSpPr>
          <p:cNvPr id="11" name="TextBox 10"/>
          <p:cNvSpPr txBox="1"/>
          <p:nvPr/>
        </p:nvSpPr>
        <p:spPr>
          <a:xfrm>
            <a:off x="3643367" y="2167633"/>
            <a:ext cx="582211" cy="261610"/>
          </a:xfrm>
          <a:prstGeom prst="rect">
            <a:avLst/>
          </a:prstGeom>
          <a:noFill/>
        </p:spPr>
        <p:txBody>
          <a:bodyPr wrap="none" rtlCol="0">
            <a:spAutoFit/>
          </a:bodyPr>
          <a:lstStyle/>
          <a:p>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p:txBody>
      </p:sp>
      <p:sp>
        <p:nvSpPr>
          <p:cNvPr id="12" name="TextBox 11"/>
          <p:cNvSpPr txBox="1"/>
          <p:nvPr/>
        </p:nvSpPr>
        <p:spPr>
          <a:xfrm>
            <a:off x="1478637" y="2426514"/>
            <a:ext cx="574196" cy="261610"/>
          </a:xfrm>
          <a:prstGeom prst="rect">
            <a:avLst/>
          </a:prstGeom>
          <a:noFill/>
        </p:spPr>
        <p:txBody>
          <a:bodyPr wrap="none" rtlCol="0">
            <a:spAutoFit/>
          </a:bodyPr>
          <a:lstStyle/>
          <a:p>
            <a:r>
              <a:rPr lang="en-GB" sz="1100" dirty="0" smtClean="0">
                <a:latin typeface="Arial" panose="020B0604020202020204" pitchFamily="34" charset="0"/>
                <a:cs typeface="Arial" panose="020B0604020202020204" pitchFamily="34" charset="0"/>
              </a:rPr>
              <a:t>N-- -O</a:t>
            </a:r>
            <a:endParaRPr lang="en-GB" sz="1100" dirty="0">
              <a:latin typeface="Arial" panose="020B0604020202020204" pitchFamily="34" charset="0"/>
              <a:cs typeface="Arial" panose="020B0604020202020204" pitchFamily="34" charset="0"/>
            </a:endParaRPr>
          </a:p>
        </p:txBody>
      </p:sp>
      <p:sp>
        <p:nvSpPr>
          <p:cNvPr id="13" name="TextBox 12"/>
          <p:cNvSpPr txBox="1"/>
          <p:nvPr/>
        </p:nvSpPr>
        <p:spPr>
          <a:xfrm>
            <a:off x="2572544" y="2436407"/>
            <a:ext cx="529312" cy="261610"/>
          </a:xfrm>
          <a:prstGeom prst="rect">
            <a:avLst/>
          </a:prstGeom>
          <a:noFill/>
        </p:spPr>
        <p:txBody>
          <a:bodyPr wrap="none" rtlCol="0">
            <a:spAutoFit/>
          </a:bodyPr>
          <a:lstStyle/>
          <a:p>
            <a:r>
              <a:rPr lang="en-GB" sz="1100" dirty="0" smtClean="0">
                <a:latin typeface="Arial" panose="020B0604020202020204" pitchFamily="34" charset="0"/>
                <a:cs typeface="Arial" panose="020B0604020202020204" pitchFamily="34" charset="0"/>
              </a:rPr>
              <a:t>N---H</a:t>
            </a:r>
            <a:endParaRPr lang="en-GB" sz="1100" dirty="0">
              <a:latin typeface="Arial" panose="020B0604020202020204" pitchFamily="34" charset="0"/>
              <a:cs typeface="Arial" panose="020B0604020202020204" pitchFamily="34" charset="0"/>
            </a:endParaRPr>
          </a:p>
        </p:txBody>
      </p:sp>
      <p:sp>
        <p:nvSpPr>
          <p:cNvPr id="14" name="TextBox 13"/>
          <p:cNvSpPr txBox="1"/>
          <p:nvPr/>
        </p:nvSpPr>
        <p:spPr>
          <a:xfrm>
            <a:off x="3643366" y="2455457"/>
            <a:ext cx="559769" cy="261610"/>
          </a:xfrm>
          <a:prstGeom prst="rect">
            <a:avLst/>
          </a:prstGeom>
          <a:noFill/>
        </p:spPr>
        <p:txBody>
          <a:bodyPr wrap="none" rtlCol="0">
            <a:spAutoFit/>
          </a:bodyPr>
          <a:lstStyle/>
          <a:p>
            <a:r>
              <a:rPr lang="en-GB" sz="1100" dirty="0" smtClean="0">
                <a:latin typeface="Arial" panose="020B0604020202020204" pitchFamily="34" charset="0"/>
                <a:cs typeface="Arial" panose="020B0604020202020204" pitchFamily="34" charset="0"/>
              </a:rPr>
              <a:t>F----H</a:t>
            </a:r>
            <a:endParaRPr lang="en-GB" sz="1100" dirty="0">
              <a:latin typeface="Arial" panose="020B0604020202020204" pitchFamily="34" charset="0"/>
              <a:cs typeface="Arial" panose="020B0604020202020204" pitchFamily="34" charset="0"/>
            </a:endParaRPr>
          </a:p>
        </p:txBody>
      </p:sp>
      <p:sp>
        <p:nvSpPr>
          <p:cNvPr id="15" name="TextBox 14"/>
          <p:cNvSpPr txBox="1"/>
          <p:nvPr/>
        </p:nvSpPr>
        <p:spPr>
          <a:xfrm>
            <a:off x="921338" y="2733756"/>
            <a:ext cx="543739" cy="261610"/>
          </a:xfrm>
          <a:prstGeom prst="rect">
            <a:avLst/>
          </a:prstGeom>
          <a:noFill/>
        </p:spPr>
        <p:txBody>
          <a:bodyPr wrap="none" rtlCol="0">
            <a:spAutoFit/>
          </a:bodyPr>
          <a:lstStyle/>
          <a:p>
            <a:r>
              <a:rPr lang="en-GB" sz="1100" dirty="0" smtClean="0">
                <a:latin typeface="Arial" panose="020B0604020202020204" pitchFamily="34" charset="0"/>
                <a:cs typeface="Arial" panose="020B0604020202020204" pitchFamily="34" charset="0"/>
              </a:rPr>
              <a:t>Order</a:t>
            </a:r>
            <a:endParaRPr lang="en-GB" sz="1100" dirty="0">
              <a:latin typeface="Arial" panose="020B0604020202020204" pitchFamily="34" charset="0"/>
              <a:cs typeface="Arial" panose="020B0604020202020204" pitchFamily="34" charset="0"/>
            </a:endParaRPr>
          </a:p>
        </p:txBody>
      </p:sp>
      <p:sp>
        <p:nvSpPr>
          <p:cNvPr id="16" name="TextBox 15"/>
          <p:cNvSpPr txBox="1"/>
          <p:nvPr/>
        </p:nvSpPr>
        <p:spPr>
          <a:xfrm>
            <a:off x="1465077" y="2713000"/>
            <a:ext cx="607859" cy="261610"/>
          </a:xfrm>
          <a:prstGeom prst="rect">
            <a:avLst/>
          </a:prstGeom>
          <a:noFill/>
        </p:spPr>
        <p:txBody>
          <a:bodyPr wrap="none" rtlCol="0">
            <a:spAutoFit/>
          </a:bodyPr>
          <a:lstStyle/>
          <a:p>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17" name="TextBox 16"/>
          <p:cNvSpPr txBox="1"/>
          <p:nvPr/>
        </p:nvSpPr>
        <p:spPr>
          <a:xfrm>
            <a:off x="2546094" y="2726214"/>
            <a:ext cx="543739" cy="261610"/>
          </a:xfrm>
          <a:prstGeom prst="rect">
            <a:avLst/>
          </a:prstGeom>
          <a:noFill/>
        </p:spPr>
        <p:txBody>
          <a:bodyPr wrap="none" rtlCol="0">
            <a:spAutoFit/>
          </a:bodyPr>
          <a:lstStyle/>
          <a:p>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18" name="TextBox 17"/>
          <p:cNvSpPr txBox="1"/>
          <p:nvPr/>
        </p:nvSpPr>
        <p:spPr>
          <a:xfrm>
            <a:off x="3643367" y="2733756"/>
            <a:ext cx="543739" cy="261610"/>
          </a:xfrm>
          <a:prstGeom prst="rect">
            <a:avLst/>
          </a:prstGeom>
          <a:noFill/>
        </p:spPr>
        <p:txBody>
          <a:bodyPr wrap="none" rtlCol="0">
            <a:spAutoFit/>
          </a:bodyPr>
          <a:lstStyle/>
          <a:p>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622942226"/>
              </p:ext>
            </p:extLst>
          </p:nvPr>
        </p:nvGraphicFramePr>
        <p:xfrm>
          <a:off x="286544" y="3491880"/>
          <a:ext cx="6022776" cy="1483360"/>
        </p:xfrm>
        <a:graphic>
          <a:graphicData uri="http://schemas.openxmlformats.org/drawingml/2006/table">
            <a:tbl>
              <a:tblPr firstRow="1" bandRow="1">
                <a:tableStyleId>{5C22544A-7EE6-4342-B048-85BDC9FD1C3A}</a:tableStyleId>
              </a:tblPr>
              <a:tblGrid>
                <a:gridCol w="406152"/>
                <a:gridCol w="1601440"/>
                <a:gridCol w="342776"/>
                <a:gridCol w="1664816"/>
                <a:gridCol w="351408"/>
                <a:gridCol w="1656184"/>
              </a:tblGrid>
              <a:tr h="370840">
                <a:tc>
                  <a:txBody>
                    <a:bodyPr/>
                    <a:lstStyle/>
                    <a:p>
                      <a:r>
                        <a:rPr lang="en-GB" sz="1100" b="1" dirty="0" smtClean="0">
                          <a:solidFill>
                            <a:schemeClr val="tx1"/>
                          </a:solidFill>
                          <a:latin typeface="Arial" panose="020B0604020202020204" pitchFamily="34" charset="0"/>
                          <a:cs typeface="Arial" panose="020B0604020202020204" pitchFamily="34" charset="0"/>
                        </a:rPr>
                        <a:t>A</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Arial" panose="020B0604020202020204" pitchFamily="34" charset="0"/>
                          <a:cs typeface="Arial" panose="020B0604020202020204" pitchFamily="34" charset="0"/>
                        </a:rPr>
                        <a:t>1s</a:t>
                      </a:r>
                      <a:r>
                        <a:rPr lang="en-GB" sz="1100" b="0" baseline="30000" dirty="0" smtClean="0">
                          <a:solidFill>
                            <a:schemeClr val="tx1"/>
                          </a:solidFill>
                          <a:latin typeface="Arial" panose="020B0604020202020204" pitchFamily="34" charset="0"/>
                          <a:cs typeface="Arial" panose="020B0604020202020204" pitchFamily="34" charset="0"/>
                        </a:rPr>
                        <a:t>2</a:t>
                      </a:r>
                      <a:r>
                        <a:rPr lang="en-GB" sz="1100" b="0" dirty="0" smtClean="0">
                          <a:solidFill>
                            <a:schemeClr val="tx1"/>
                          </a:solidFill>
                          <a:latin typeface="Arial" panose="020B0604020202020204" pitchFamily="34" charset="0"/>
                          <a:cs typeface="Arial" panose="020B0604020202020204" pitchFamily="34" charset="0"/>
                        </a:rPr>
                        <a:t>2s</a:t>
                      </a:r>
                      <a:r>
                        <a:rPr lang="en-GB" sz="1100" b="0" baseline="30000" dirty="0" smtClean="0">
                          <a:solidFill>
                            <a:schemeClr val="tx1"/>
                          </a:solidFill>
                          <a:latin typeface="Arial" panose="020B0604020202020204" pitchFamily="34" charset="0"/>
                          <a:cs typeface="Arial" panose="020B0604020202020204" pitchFamily="34" charset="0"/>
                        </a:rPr>
                        <a:t>2</a:t>
                      </a:r>
                      <a:r>
                        <a:rPr lang="en-GB" sz="1100" b="0" dirty="0" smtClean="0">
                          <a:solidFill>
                            <a:schemeClr val="tx1"/>
                          </a:solidFill>
                          <a:latin typeface="Arial" panose="020B0604020202020204" pitchFamily="34" charset="0"/>
                          <a:cs typeface="Arial" panose="020B0604020202020204" pitchFamily="34" charset="0"/>
                        </a:rPr>
                        <a:t>2p</a:t>
                      </a:r>
                      <a:r>
                        <a:rPr lang="en-GB" sz="1100" b="0" baseline="30000" dirty="0" smtClean="0">
                          <a:solidFill>
                            <a:schemeClr val="tx1"/>
                          </a:solidFill>
                          <a:latin typeface="Arial" panose="020B0604020202020204" pitchFamily="34" charset="0"/>
                          <a:cs typeface="Arial" panose="020B0604020202020204" pitchFamily="34" charset="0"/>
                        </a:rPr>
                        <a:t>5</a:t>
                      </a:r>
                      <a:endParaRPr lang="en-GB" sz="1100" b="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1" dirty="0" smtClean="0">
                          <a:solidFill>
                            <a:schemeClr val="tx1"/>
                          </a:solidFill>
                          <a:latin typeface="Arial" panose="020B0604020202020204" pitchFamily="34" charset="0"/>
                          <a:cs typeface="Arial" panose="020B0604020202020204" pitchFamily="34" charset="0"/>
                        </a:rPr>
                        <a:t>B</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Arial" panose="020B0604020202020204" pitchFamily="34" charset="0"/>
                          <a:cs typeface="Arial" panose="020B0604020202020204" pitchFamily="34" charset="0"/>
                        </a:rPr>
                        <a:t>1s</a:t>
                      </a:r>
                      <a:r>
                        <a:rPr lang="en-GB" sz="1100" b="0" baseline="30000" dirty="0" smtClean="0">
                          <a:solidFill>
                            <a:schemeClr val="tx1"/>
                          </a:solidFill>
                          <a:latin typeface="Arial" panose="020B0604020202020204" pitchFamily="34" charset="0"/>
                          <a:cs typeface="Arial" panose="020B0604020202020204" pitchFamily="34" charset="0"/>
                        </a:rPr>
                        <a:t>2</a:t>
                      </a:r>
                      <a:r>
                        <a:rPr lang="en-GB" sz="1100" b="0" dirty="0" smtClean="0">
                          <a:solidFill>
                            <a:schemeClr val="tx1"/>
                          </a:solidFill>
                          <a:latin typeface="Arial" panose="020B0604020202020204" pitchFamily="34" charset="0"/>
                          <a:cs typeface="Arial" panose="020B0604020202020204" pitchFamily="34" charset="0"/>
                        </a:rPr>
                        <a:t>2s</a:t>
                      </a:r>
                      <a:r>
                        <a:rPr lang="en-GB" sz="1100" b="0" baseline="30000" dirty="0" smtClean="0">
                          <a:solidFill>
                            <a:schemeClr val="tx1"/>
                          </a:solidFill>
                          <a:latin typeface="Arial" panose="020B0604020202020204" pitchFamily="34" charset="0"/>
                          <a:cs typeface="Arial" panose="020B0604020202020204" pitchFamily="34" charset="0"/>
                        </a:rPr>
                        <a:t>2</a:t>
                      </a:r>
                      <a:r>
                        <a:rPr lang="en-GB" sz="1100" b="0" dirty="0" smtClean="0">
                          <a:solidFill>
                            <a:schemeClr val="tx1"/>
                          </a:solidFill>
                          <a:latin typeface="Arial" panose="020B0604020202020204" pitchFamily="34" charset="0"/>
                          <a:cs typeface="Arial" panose="020B0604020202020204" pitchFamily="34" charset="0"/>
                        </a:rPr>
                        <a:t>2p</a:t>
                      </a:r>
                      <a:r>
                        <a:rPr lang="en-GB" sz="1100" b="0" baseline="30000" dirty="0" smtClean="0">
                          <a:solidFill>
                            <a:schemeClr val="tx1"/>
                          </a:solidFill>
                          <a:latin typeface="Arial" panose="020B0604020202020204" pitchFamily="34" charset="0"/>
                          <a:cs typeface="Arial" panose="020B0604020202020204" pitchFamily="34" charset="0"/>
                        </a:rPr>
                        <a:t>6</a:t>
                      </a:r>
                      <a:r>
                        <a:rPr lang="en-GB" sz="1100" b="0" dirty="0" smtClean="0">
                          <a:solidFill>
                            <a:schemeClr val="tx1"/>
                          </a:solidFill>
                          <a:latin typeface="Arial" panose="020B0604020202020204" pitchFamily="34" charset="0"/>
                          <a:cs typeface="Arial" panose="020B0604020202020204" pitchFamily="34" charset="0"/>
                        </a:rPr>
                        <a:t>3s</a:t>
                      </a:r>
                      <a:r>
                        <a:rPr lang="en-GB" sz="1100" b="0" baseline="30000" dirty="0" smtClean="0">
                          <a:solidFill>
                            <a:schemeClr val="tx1"/>
                          </a:solidFill>
                          <a:latin typeface="Arial" panose="020B0604020202020204" pitchFamily="34" charset="0"/>
                          <a:cs typeface="Arial" panose="020B0604020202020204" pitchFamily="34" charset="0"/>
                        </a:rPr>
                        <a:t>2</a:t>
                      </a:r>
                      <a:r>
                        <a:rPr lang="en-GB" sz="1100" b="0" dirty="0" smtClean="0">
                          <a:solidFill>
                            <a:schemeClr val="tx1"/>
                          </a:solidFill>
                          <a:latin typeface="Arial" panose="020B0604020202020204" pitchFamily="34" charset="0"/>
                          <a:cs typeface="Arial" panose="020B0604020202020204" pitchFamily="34" charset="0"/>
                        </a:rPr>
                        <a:t>p</a:t>
                      </a:r>
                      <a:r>
                        <a:rPr lang="en-GB" sz="1100" b="0" baseline="30000" dirty="0" smtClean="0">
                          <a:solidFill>
                            <a:schemeClr val="tx1"/>
                          </a:solidFill>
                          <a:latin typeface="Arial" panose="020B0604020202020204" pitchFamily="34" charset="0"/>
                          <a:cs typeface="Arial" panose="020B0604020202020204" pitchFamily="34" charset="0"/>
                        </a:rPr>
                        <a:t>6</a:t>
                      </a:r>
                      <a:endParaRPr lang="en-GB" sz="1100" b="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1" dirty="0" smtClean="0">
                          <a:solidFill>
                            <a:schemeClr val="tx1"/>
                          </a:solidFill>
                          <a:latin typeface="Arial" panose="020B0604020202020204" pitchFamily="34" charset="0"/>
                          <a:cs typeface="Arial" panose="020B0604020202020204" pitchFamily="34" charset="0"/>
                        </a:rPr>
                        <a:t>C</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Arial" panose="020B0604020202020204" pitchFamily="34" charset="0"/>
                          <a:cs typeface="Arial" panose="020B0604020202020204" pitchFamily="34" charset="0"/>
                        </a:rPr>
                        <a:t>1s</a:t>
                      </a:r>
                      <a:r>
                        <a:rPr lang="en-GB" sz="1100" b="0" baseline="30000" dirty="0" smtClean="0">
                          <a:solidFill>
                            <a:schemeClr val="tx1"/>
                          </a:solidFill>
                          <a:latin typeface="Arial" panose="020B0604020202020204" pitchFamily="34" charset="0"/>
                          <a:cs typeface="Arial" panose="020B0604020202020204" pitchFamily="34" charset="0"/>
                        </a:rPr>
                        <a:t>2</a:t>
                      </a:r>
                      <a:r>
                        <a:rPr lang="en-GB" sz="1100" b="0" dirty="0" smtClean="0">
                          <a:solidFill>
                            <a:schemeClr val="tx1"/>
                          </a:solidFill>
                          <a:latin typeface="Arial" panose="020B0604020202020204" pitchFamily="34" charset="0"/>
                          <a:cs typeface="Arial" panose="020B0604020202020204" pitchFamily="34" charset="0"/>
                        </a:rPr>
                        <a:t>2s</a:t>
                      </a:r>
                      <a:r>
                        <a:rPr lang="en-GB" sz="1100" b="0" baseline="30000" dirty="0" smtClean="0">
                          <a:solidFill>
                            <a:schemeClr val="tx1"/>
                          </a:solidFill>
                          <a:latin typeface="Arial" panose="020B0604020202020204" pitchFamily="34" charset="0"/>
                          <a:cs typeface="Arial" panose="020B0604020202020204" pitchFamily="34" charset="0"/>
                        </a:rPr>
                        <a:t>2</a:t>
                      </a:r>
                      <a:r>
                        <a:rPr lang="en-GB" sz="1100" b="0" dirty="0" smtClean="0">
                          <a:solidFill>
                            <a:schemeClr val="tx1"/>
                          </a:solidFill>
                          <a:latin typeface="Arial" panose="020B0604020202020204" pitchFamily="34" charset="0"/>
                          <a:cs typeface="Arial" panose="020B0604020202020204" pitchFamily="34" charset="0"/>
                        </a:rPr>
                        <a:t>2p</a:t>
                      </a:r>
                      <a:r>
                        <a:rPr lang="en-GB" sz="1100" b="0" baseline="30000" dirty="0" smtClean="0">
                          <a:solidFill>
                            <a:schemeClr val="tx1"/>
                          </a:solidFill>
                          <a:latin typeface="Arial" panose="020B0604020202020204" pitchFamily="34" charset="0"/>
                          <a:cs typeface="Arial" panose="020B0604020202020204" pitchFamily="34" charset="0"/>
                        </a:rPr>
                        <a:t>6</a:t>
                      </a:r>
                      <a:r>
                        <a:rPr lang="en-GB" sz="1100" b="0" dirty="0" smtClean="0">
                          <a:solidFill>
                            <a:schemeClr val="tx1"/>
                          </a:solidFill>
                          <a:latin typeface="Arial" panose="020B0604020202020204" pitchFamily="34" charset="0"/>
                          <a:cs typeface="Arial" panose="020B0604020202020204" pitchFamily="34" charset="0"/>
                        </a:rPr>
                        <a:t>3s</a:t>
                      </a:r>
                      <a:r>
                        <a:rPr lang="en-GB" sz="1100" b="0" baseline="30000" dirty="0" smtClean="0">
                          <a:solidFill>
                            <a:schemeClr val="tx1"/>
                          </a:solidFill>
                          <a:latin typeface="Arial" panose="020B0604020202020204" pitchFamily="34" charset="0"/>
                          <a:cs typeface="Arial" panose="020B0604020202020204" pitchFamily="34" charset="0"/>
                        </a:rPr>
                        <a:t>2</a:t>
                      </a:r>
                      <a:endParaRPr lang="en-GB" sz="1100" b="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GB" sz="1100" b="1" dirty="0" smtClean="0">
                          <a:solidFill>
                            <a:schemeClr val="tx1"/>
                          </a:solidFill>
                          <a:latin typeface="Arial" panose="020B0604020202020204" pitchFamily="34" charset="0"/>
                          <a:cs typeface="Arial" panose="020B0604020202020204" pitchFamily="34" charset="0"/>
                        </a:rPr>
                        <a:t>D</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Arial" panose="020B0604020202020204" pitchFamily="34" charset="0"/>
                          <a:cs typeface="Arial" panose="020B0604020202020204" pitchFamily="34" charset="0"/>
                        </a:rPr>
                        <a:t>1s</a:t>
                      </a:r>
                      <a:r>
                        <a:rPr lang="en-GB" sz="1100" b="0" baseline="30000" dirty="0" smtClean="0">
                          <a:solidFill>
                            <a:schemeClr val="tx1"/>
                          </a:solidFill>
                          <a:latin typeface="Arial" panose="020B0604020202020204" pitchFamily="34" charset="0"/>
                          <a:cs typeface="Arial" panose="020B0604020202020204" pitchFamily="34" charset="0"/>
                        </a:rPr>
                        <a:t>2</a:t>
                      </a:r>
                      <a:r>
                        <a:rPr lang="en-GB" sz="1100" b="0" dirty="0" smtClean="0">
                          <a:solidFill>
                            <a:schemeClr val="tx1"/>
                          </a:solidFill>
                          <a:latin typeface="Arial" panose="020B0604020202020204" pitchFamily="34" charset="0"/>
                          <a:cs typeface="Arial" panose="020B0604020202020204" pitchFamily="34" charset="0"/>
                        </a:rPr>
                        <a:t>2s</a:t>
                      </a:r>
                      <a:r>
                        <a:rPr lang="en-GB" sz="1100" b="0" baseline="30000" dirty="0" smtClean="0">
                          <a:solidFill>
                            <a:schemeClr val="tx1"/>
                          </a:solidFill>
                          <a:latin typeface="Arial" panose="020B0604020202020204" pitchFamily="34" charset="0"/>
                          <a:cs typeface="Arial" panose="020B0604020202020204" pitchFamily="34" charset="0"/>
                        </a:rPr>
                        <a:t>2</a:t>
                      </a:r>
                      <a:r>
                        <a:rPr lang="en-GB" sz="1100" b="0" dirty="0" smtClean="0">
                          <a:solidFill>
                            <a:schemeClr val="tx1"/>
                          </a:solidFill>
                          <a:latin typeface="Arial" panose="020B0604020202020204" pitchFamily="34" charset="0"/>
                          <a:cs typeface="Arial" panose="020B0604020202020204" pitchFamily="34" charset="0"/>
                        </a:rPr>
                        <a:t>2p</a:t>
                      </a:r>
                      <a:r>
                        <a:rPr lang="en-GB" sz="1100" b="0" baseline="30000" dirty="0" smtClean="0">
                          <a:solidFill>
                            <a:schemeClr val="tx1"/>
                          </a:solidFill>
                          <a:latin typeface="Arial" panose="020B0604020202020204" pitchFamily="34" charset="0"/>
                          <a:cs typeface="Arial" panose="020B0604020202020204" pitchFamily="34" charset="0"/>
                        </a:rPr>
                        <a:t>6</a:t>
                      </a:r>
                      <a:endParaRPr lang="en-GB" sz="1100" b="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1" dirty="0" smtClean="0">
                          <a:solidFill>
                            <a:schemeClr val="tx1"/>
                          </a:solidFill>
                          <a:latin typeface="Arial" panose="020B0604020202020204" pitchFamily="34" charset="0"/>
                          <a:cs typeface="Arial" panose="020B0604020202020204" pitchFamily="34" charset="0"/>
                        </a:rPr>
                        <a:t>E</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Arial" panose="020B0604020202020204" pitchFamily="34" charset="0"/>
                          <a:cs typeface="Arial" panose="020B0604020202020204" pitchFamily="34" charset="0"/>
                        </a:rPr>
                        <a:t>1s</a:t>
                      </a:r>
                      <a:r>
                        <a:rPr lang="en-GB" sz="1100" b="0" baseline="30000" dirty="0" smtClean="0">
                          <a:solidFill>
                            <a:schemeClr val="tx1"/>
                          </a:solidFill>
                          <a:latin typeface="Arial" panose="020B0604020202020204" pitchFamily="34" charset="0"/>
                          <a:cs typeface="Arial" panose="020B0604020202020204" pitchFamily="34" charset="0"/>
                        </a:rPr>
                        <a:t>2</a:t>
                      </a:r>
                      <a:r>
                        <a:rPr lang="en-GB" sz="1100" b="0" dirty="0" smtClean="0">
                          <a:solidFill>
                            <a:schemeClr val="tx1"/>
                          </a:solidFill>
                          <a:latin typeface="Arial" panose="020B0604020202020204" pitchFamily="34" charset="0"/>
                          <a:cs typeface="Arial" panose="020B0604020202020204" pitchFamily="34" charset="0"/>
                        </a:rPr>
                        <a:t>2s</a:t>
                      </a:r>
                      <a:r>
                        <a:rPr lang="en-GB" sz="1100" b="0" baseline="30000" dirty="0" smtClean="0">
                          <a:solidFill>
                            <a:schemeClr val="tx1"/>
                          </a:solidFill>
                          <a:latin typeface="Arial" panose="020B0604020202020204" pitchFamily="34" charset="0"/>
                          <a:cs typeface="Arial" panose="020B0604020202020204" pitchFamily="34" charset="0"/>
                        </a:rPr>
                        <a:t>2</a:t>
                      </a:r>
                      <a:r>
                        <a:rPr lang="en-GB" sz="1100" b="0" dirty="0" smtClean="0">
                          <a:solidFill>
                            <a:schemeClr val="tx1"/>
                          </a:solidFill>
                          <a:latin typeface="Arial" panose="020B0604020202020204" pitchFamily="34" charset="0"/>
                          <a:cs typeface="Arial" panose="020B0604020202020204" pitchFamily="34" charset="0"/>
                        </a:rPr>
                        <a:t>2p</a:t>
                      </a:r>
                      <a:r>
                        <a:rPr lang="en-GB" sz="1100" b="0" baseline="30000" dirty="0" smtClean="0">
                          <a:solidFill>
                            <a:schemeClr val="tx1"/>
                          </a:solidFill>
                          <a:latin typeface="Arial" panose="020B0604020202020204" pitchFamily="34" charset="0"/>
                          <a:cs typeface="Arial" panose="020B0604020202020204" pitchFamily="34" charset="0"/>
                        </a:rPr>
                        <a:t>6</a:t>
                      </a:r>
                      <a:r>
                        <a:rPr lang="en-GB" sz="1100" b="0" dirty="0" smtClean="0">
                          <a:solidFill>
                            <a:schemeClr val="tx1"/>
                          </a:solidFill>
                          <a:latin typeface="Arial" panose="020B0604020202020204" pitchFamily="34" charset="0"/>
                          <a:cs typeface="Arial" panose="020B0604020202020204" pitchFamily="34" charset="0"/>
                        </a:rPr>
                        <a:t>3s</a:t>
                      </a:r>
                      <a:r>
                        <a:rPr lang="en-GB" sz="1100" b="0" baseline="30000" dirty="0" smtClean="0">
                          <a:solidFill>
                            <a:schemeClr val="tx1"/>
                          </a:solidFill>
                          <a:latin typeface="Arial" panose="020B0604020202020204" pitchFamily="34" charset="0"/>
                          <a:cs typeface="Arial" panose="020B0604020202020204" pitchFamily="34" charset="0"/>
                        </a:rPr>
                        <a:t>2</a:t>
                      </a:r>
                      <a:r>
                        <a:rPr lang="en-GB" sz="1100" b="0" dirty="0" smtClean="0">
                          <a:solidFill>
                            <a:schemeClr val="tx1"/>
                          </a:solidFill>
                          <a:latin typeface="Arial" panose="020B0604020202020204" pitchFamily="34" charset="0"/>
                          <a:cs typeface="Arial" panose="020B0604020202020204" pitchFamily="34" charset="0"/>
                        </a:rPr>
                        <a:t>3p</a:t>
                      </a:r>
                      <a:r>
                        <a:rPr lang="en-GB" sz="1100" b="0" baseline="30000" dirty="0" smtClean="0">
                          <a:solidFill>
                            <a:schemeClr val="tx1"/>
                          </a:solidFill>
                          <a:latin typeface="Arial" panose="020B0604020202020204" pitchFamily="34" charset="0"/>
                          <a:cs typeface="Arial" panose="020B0604020202020204" pitchFamily="34" charset="0"/>
                        </a:rPr>
                        <a:t>1</a:t>
                      </a:r>
                      <a:endParaRPr lang="en-GB" sz="1100" b="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1" dirty="0" smtClean="0">
                          <a:solidFill>
                            <a:schemeClr val="tx1"/>
                          </a:solidFill>
                          <a:latin typeface="Arial" panose="020B0604020202020204" pitchFamily="34" charset="0"/>
                          <a:cs typeface="Arial" panose="020B0604020202020204" pitchFamily="34" charset="0"/>
                        </a:rPr>
                        <a:t>F</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Arial" panose="020B0604020202020204" pitchFamily="34" charset="0"/>
                          <a:cs typeface="Arial" panose="020B0604020202020204" pitchFamily="34" charset="0"/>
                        </a:rPr>
                        <a:t>None of A to E</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GB" sz="1100" b="1" dirty="0" smtClean="0">
                          <a:solidFill>
                            <a:schemeClr val="tx1"/>
                          </a:solidFill>
                          <a:latin typeface="Arial" panose="020B0604020202020204" pitchFamily="34" charset="0"/>
                          <a:cs typeface="Arial" panose="020B0604020202020204" pitchFamily="34" charset="0"/>
                        </a:rPr>
                        <a:t>6</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Arial" panose="020B0604020202020204" pitchFamily="34" charset="0"/>
                          <a:cs typeface="Arial" panose="020B0604020202020204" pitchFamily="34" charset="0"/>
                        </a:rPr>
                        <a:t>F  _______________</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1" dirty="0" smtClean="0">
                          <a:solidFill>
                            <a:schemeClr val="tx1"/>
                          </a:solidFill>
                          <a:latin typeface="Arial" panose="020B0604020202020204" pitchFamily="34" charset="0"/>
                          <a:cs typeface="Arial" panose="020B0604020202020204" pitchFamily="34" charset="0"/>
                        </a:rPr>
                        <a:t>7</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Arial" panose="020B0604020202020204" pitchFamily="34" charset="0"/>
                          <a:cs typeface="Arial" panose="020B0604020202020204" pitchFamily="34" charset="0"/>
                        </a:rPr>
                        <a:t>CI</a:t>
                      </a:r>
                      <a:r>
                        <a:rPr lang="en-GB" sz="1100" b="0" baseline="30000" dirty="0" smtClean="0">
                          <a:solidFill>
                            <a:schemeClr val="tx1"/>
                          </a:solidFill>
                          <a:latin typeface="Arial" panose="020B0604020202020204" pitchFamily="34" charset="0"/>
                          <a:cs typeface="Arial" panose="020B0604020202020204" pitchFamily="34" charset="0"/>
                        </a:rPr>
                        <a:t>-</a:t>
                      </a:r>
                      <a:r>
                        <a:rPr lang="en-GB" sz="1100" b="0" dirty="0" smtClean="0">
                          <a:solidFill>
                            <a:schemeClr val="tx1"/>
                          </a:solidFill>
                          <a:latin typeface="Arial" panose="020B0604020202020204" pitchFamily="34" charset="0"/>
                          <a:cs typeface="Arial" panose="020B0604020202020204" pitchFamily="34" charset="0"/>
                        </a:rPr>
                        <a:t>  _______________</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1" dirty="0" smtClean="0">
                          <a:solidFill>
                            <a:schemeClr val="tx1"/>
                          </a:solidFill>
                          <a:latin typeface="Arial" panose="020B0604020202020204" pitchFamily="34" charset="0"/>
                          <a:cs typeface="Arial" panose="020B0604020202020204" pitchFamily="34" charset="0"/>
                        </a:rPr>
                        <a:t>8</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Arial" panose="020B0604020202020204" pitchFamily="34" charset="0"/>
                          <a:cs typeface="Arial" panose="020B0604020202020204" pitchFamily="34" charset="0"/>
                        </a:rPr>
                        <a:t>Na</a:t>
                      </a:r>
                      <a:r>
                        <a:rPr lang="en-GB" sz="1100" b="0" baseline="30000" dirty="0" smtClean="0">
                          <a:solidFill>
                            <a:schemeClr val="tx1"/>
                          </a:solidFill>
                          <a:latin typeface="Arial" panose="020B0604020202020204" pitchFamily="34" charset="0"/>
                          <a:cs typeface="Arial" panose="020B0604020202020204" pitchFamily="34" charset="0"/>
                        </a:rPr>
                        <a:t>+</a:t>
                      </a:r>
                      <a:endParaRPr lang="en-GB" sz="1100" b="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GB" sz="1100" b="1" dirty="0" smtClean="0">
                          <a:solidFill>
                            <a:schemeClr val="tx1"/>
                          </a:solidFill>
                          <a:latin typeface="Arial" panose="020B0604020202020204" pitchFamily="34" charset="0"/>
                          <a:cs typeface="Arial" panose="020B0604020202020204" pitchFamily="34" charset="0"/>
                        </a:rPr>
                        <a:t>9</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Arial" panose="020B0604020202020204" pitchFamily="34" charset="0"/>
                          <a:cs typeface="Arial" panose="020B0604020202020204" pitchFamily="34" charset="0"/>
                        </a:rPr>
                        <a:t>Ar _______________</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1" dirty="0" smtClean="0">
                          <a:solidFill>
                            <a:schemeClr val="tx1"/>
                          </a:solidFill>
                          <a:latin typeface="Arial" panose="020B0604020202020204" pitchFamily="34" charset="0"/>
                          <a:cs typeface="Arial" panose="020B0604020202020204" pitchFamily="34" charset="0"/>
                        </a:rPr>
                        <a:t>10</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Arial" panose="020B0604020202020204" pitchFamily="34" charset="0"/>
                          <a:cs typeface="Arial" panose="020B0604020202020204" pitchFamily="34" charset="0"/>
                        </a:rPr>
                        <a:t>Al</a:t>
                      </a:r>
                      <a:r>
                        <a:rPr lang="en-GB" sz="1100" b="0" baseline="30000" dirty="0" smtClean="0">
                          <a:solidFill>
                            <a:schemeClr val="tx1"/>
                          </a:solidFill>
                          <a:latin typeface="Arial" panose="020B0604020202020204" pitchFamily="34" charset="0"/>
                          <a:cs typeface="Arial" panose="020B0604020202020204" pitchFamily="34" charset="0"/>
                        </a:rPr>
                        <a:t>3+  </a:t>
                      </a:r>
                      <a:r>
                        <a:rPr lang="en-GB" sz="1100" b="0" dirty="0" smtClean="0">
                          <a:solidFill>
                            <a:schemeClr val="tx1"/>
                          </a:solidFill>
                          <a:latin typeface="Arial" panose="020B0604020202020204" pitchFamily="34" charset="0"/>
                          <a:cs typeface="Arial" panose="020B0604020202020204" pitchFamily="34" charset="0"/>
                        </a:rPr>
                        <a:t>______________</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1" dirty="0" smtClean="0">
                          <a:solidFill>
                            <a:schemeClr val="tx1"/>
                          </a:solidFill>
                          <a:latin typeface="Arial" panose="020B0604020202020204" pitchFamily="34" charset="0"/>
                          <a:cs typeface="Arial" panose="020B0604020202020204" pitchFamily="34" charset="0"/>
                        </a:rPr>
                        <a:t>11</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Arial" panose="020B0604020202020204" pitchFamily="34" charset="0"/>
                          <a:cs typeface="Arial" panose="020B0604020202020204" pitchFamily="34" charset="0"/>
                        </a:rPr>
                        <a:t>S</a:t>
                      </a:r>
                      <a:r>
                        <a:rPr lang="en-GB" sz="1100" b="0" baseline="30000" dirty="0" smtClean="0">
                          <a:solidFill>
                            <a:schemeClr val="tx1"/>
                          </a:solidFill>
                          <a:latin typeface="Arial" panose="020B0604020202020204" pitchFamily="34" charset="0"/>
                          <a:cs typeface="Arial" panose="020B0604020202020204" pitchFamily="34" charset="0"/>
                        </a:rPr>
                        <a:t>-</a:t>
                      </a:r>
                      <a:r>
                        <a:rPr lang="en-GB" sz="1100" b="0" baseline="0" dirty="0" smtClean="0">
                          <a:solidFill>
                            <a:schemeClr val="tx1"/>
                          </a:solidFill>
                          <a:latin typeface="Arial" panose="020B0604020202020204" pitchFamily="34" charset="0"/>
                          <a:cs typeface="Arial" panose="020B0604020202020204" pitchFamily="34" charset="0"/>
                        </a:rPr>
                        <a:t>  ________________</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4" name="TextBox 23"/>
          <p:cNvSpPr txBox="1"/>
          <p:nvPr/>
        </p:nvSpPr>
        <p:spPr>
          <a:xfrm>
            <a:off x="179513" y="4939472"/>
            <a:ext cx="6273823" cy="577081"/>
          </a:xfrm>
          <a:prstGeom prst="rect">
            <a:avLst/>
          </a:prstGeom>
          <a:noFill/>
        </p:spPr>
        <p:txBody>
          <a:bodyPr wrap="square" rtlCol="0">
            <a:spAutoFit/>
          </a:bodyPr>
          <a:lstStyle/>
          <a:p>
            <a:pPr marL="228600" indent="-228600">
              <a:lnSpc>
                <a:spcPct val="150000"/>
              </a:lnSpc>
              <a:buAutoNum type="arabicPlain" startAt="12"/>
            </a:pPr>
            <a:r>
              <a:rPr lang="en-GB" sz="1050" dirty="0" smtClean="0">
                <a:latin typeface="Arial" panose="020B0604020202020204" pitchFamily="34" charset="0"/>
                <a:cs typeface="Arial" panose="020B0604020202020204" pitchFamily="34" charset="0"/>
              </a:rPr>
              <a:t>In which group of the Periodic Table is the element who outer structure is 3s</a:t>
            </a:r>
            <a:r>
              <a:rPr lang="en-GB" sz="1050" baseline="30000" dirty="0" smtClean="0">
                <a:latin typeface="Arial" panose="020B0604020202020204" pitchFamily="34" charset="0"/>
                <a:cs typeface="Arial" panose="020B0604020202020204" pitchFamily="34" charset="0"/>
              </a:rPr>
              <a:t>2</a:t>
            </a:r>
            <a:r>
              <a:rPr lang="en-GB" sz="1050" dirty="0" smtClean="0">
                <a:latin typeface="Arial" panose="020B0604020202020204" pitchFamily="34" charset="0"/>
                <a:cs typeface="Arial" panose="020B0604020202020204" pitchFamily="34" charset="0"/>
              </a:rPr>
              <a:t>3p</a:t>
            </a:r>
            <a:r>
              <a:rPr lang="en-GB" sz="1050" baseline="30000" dirty="0" smtClean="0">
                <a:latin typeface="Arial" panose="020B0604020202020204" pitchFamily="34" charset="0"/>
                <a:cs typeface="Arial" panose="020B0604020202020204" pitchFamily="34" charset="0"/>
              </a:rPr>
              <a:t>5</a:t>
            </a:r>
            <a:r>
              <a:rPr lang="en-GB" sz="1050" dirty="0" smtClean="0">
                <a:latin typeface="Arial" panose="020B0604020202020204" pitchFamily="34" charset="0"/>
                <a:cs typeface="Arial" panose="020B0604020202020204" pitchFamily="34" charset="0"/>
              </a:rPr>
              <a:t>?</a:t>
            </a:r>
          </a:p>
          <a:p>
            <a:pPr>
              <a:lnSpc>
                <a:spcPct val="150000"/>
              </a:lnSpc>
            </a:pPr>
            <a:endParaRPr lang="en-GB" sz="1050" dirty="0">
              <a:latin typeface="Arial" panose="020B0604020202020204" pitchFamily="34" charset="0"/>
              <a:cs typeface="Arial" panose="020B0604020202020204" pitchFamily="34" charset="0"/>
            </a:endParaRPr>
          </a:p>
        </p:txBody>
      </p:sp>
      <p:pic>
        <p:nvPicPr>
          <p:cNvPr id="2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387845"/>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3" name="TextBox 2"/>
          <p:cNvSpPr txBox="1"/>
          <p:nvPr/>
        </p:nvSpPr>
        <p:spPr>
          <a:xfrm>
            <a:off x="174065" y="4274790"/>
            <a:ext cx="6273823" cy="547137"/>
          </a:xfrm>
          <a:prstGeom prst="rect">
            <a:avLst/>
          </a:prstGeom>
          <a:noFill/>
        </p:spPr>
        <p:txBody>
          <a:bodyPr wrap="square" rtlCol="0">
            <a:spAutoFit/>
          </a:bodyPr>
          <a:lstStyle/>
          <a:p>
            <a:pPr>
              <a:lnSpc>
                <a:spcPct val="150000"/>
              </a:lnSpc>
            </a:pPr>
            <a:r>
              <a:rPr lang="en-GB" sz="1050" dirty="0" smtClean="0">
                <a:latin typeface="Arial" panose="020B0604020202020204" pitchFamily="34" charset="0"/>
                <a:cs typeface="Arial" panose="020B0604020202020204" pitchFamily="34" charset="0"/>
              </a:rPr>
              <a:t>The two extreme types of bonding are ionic and covalent.  However very few compounds are purely ionic or covalent – most are somewhere in between, polar covalent.</a:t>
            </a:r>
            <a:endParaRPr lang="en-GB" sz="105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and Covalent </a:t>
            </a:r>
          </a:p>
          <a:p>
            <a:pPr marL="0" indent="0" algn="ctr">
              <a:buFont typeface="Wingdings 2"/>
              <a:buNone/>
            </a:pPr>
            <a:r>
              <a:rPr lang="en-US" sz="2800" b="1" dirty="0" smtClean="0">
                <a:ln w="11430"/>
                <a:solidFill>
                  <a:srgbClr val="422683"/>
                </a:solidFill>
                <a:latin typeface="Arial Black" panose="020B0A04020102020204" pitchFamily="34" charset="0"/>
              </a:rPr>
              <a:t>Bonding Summary</a:t>
            </a:r>
            <a:endParaRPr lang="en-US" sz="2800" b="1" dirty="0" smtClean="0">
              <a:ln w="11430"/>
              <a:solidFill>
                <a:schemeClr val="tx1">
                  <a:lumMod val="50000"/>
                  <a:lumOff val="50000"/>
                </a:schemeClr>
              </a:solidFill>
              <a:latin typeface="Arial Black" panose="020B0A04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51554398"/>
              </p:ext>
            </p:extLst>
          </p:nvPr>
        </p:nvGraphicFramePr>
        <p:xfrm>
          <a:off x="179514" y="1547664"/>
          <a:ext cx="6129806" cy="2570480"/>
        </p:xfrm>
        <a:graphic>
          <a:graphicData uri="http://schemas.openxmlformats.org/drawingml/2006/table">
            <a:tbl>
              <a:tblPr firstRow="1" bandRow="1">
                <a:tableStyleId>{5C22544A-7EE6-4342-B048-85BDC9FD1C3A}</a:tableStyleId>
              </a:tblPr>
              <a:tblGrid>
                <a:gridCol w="3064903"/>
                <a:gridCol w="3064903"/>
              </a:tblGrid>
              <a:tr h="370840">
                <a:tc gridSpan="2">
                  <a:txBody>
                    <a:bodyPr/>
                    <a:lstStyle/>
                    <a:p>
                      <a:r>
                        <a:rPr lang="en-GB" sz="1200" dirty="0" smtClean="0">
                          <a:solidFill>
                            <a:schemeClr val="tx1"/>
                          </a:solidFill>
                          <a:latin typeface="Arial" panose="020B0604020202020204" pitchFamily="34" charset="0"/>
                          <a:cs typeface="Arial" panose="020B0604020202020204" pitchFamily="34" charset="0"/>
                        </a:rPr>
                        <a:t>Definitions – learn these well!!!!</a:t>
                      </a:r>
                      <a:endParaRPr lang="en-GB" sz="1200" dirty="0">
                        <a:solidFill>
                          <a:schemeClr val="tx1"/>
                        </a:solidFill>
                        <a:latin typeface="Arial" panose="020B0604020202020204" pitchFamily="34" charset="0"/>
                        <a:cs typeface="Arial" panose="020B0604020202020204" pitchFamily="34" charset="0"/>
                      </a:endParaRPr>
                    </a:p>
                  </a:txBody>
                  <a:tcPr>
                    <a:solidFill>
                      <a:schemeClr val="bg1"/>
                    </a:solidFill>
                  </a:tcPr>
                </a:tc>
                <a:tc hMerge="1">
                  <a:txBody>
                    <a:bodyPr/>
                    <a:lstStyle/>
                    <a:p>
                      <a:endParaRPr lang="en-GB" dirty="0">
                        <a:solidFill>
                          <a:schemeClr val="tx1"/>
                        </a:solidFill>
                      </a:endParaRPr>
                    </a:p>
                  </a:txBody>
                  <a:tcPr>
                    <a:solidFill>
                      <a:schemeClr val="bg1"/>
                    </a:solidFill>
                  </a:tcPr>
                </a:tc>
              </a:tr>
              <a:tr h="370840">
                <a:tc>
                  <a:txBody>
                    <a:bodyPr/>
                    <a:lstStyle/>
                    <a:p>
                      <a:r>
                        <a:rPr lang="en-GB" sz="1200" dirty="0" smtClean="0">
                          <a:solidFill>
                            <a:schemeClr val="tx1"/>
                          </a:solidFill>
                          <a:latin typeface="Arial" panose="020B0604020202020204" pitchFamily="34" charset="0"/>
                          <a:cs typeface="Arial" panose="020B0604020202020204" pitchFamily="34" charset="0"/>
                        </a:rPr>
                        <a:t>Ionic Bond</a:t>
                      </a:r>
                      <a:endParaRPr lang="en-GB" sz="120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GB" sz="1200" dirty="0" smtClean="0">
                          <a:solidFill>
                            <a:schemeClr val="tx1"/>
                          </a:solidFill>
                          <a:latin typeface="Arial" panose="020B0604020202020204" pitchFamily="34" charset="0"/>
                          <a:cs typeface="Arial" panose="020B0604020202020204" pitchFamily="34" charset="0"/>
                        </a:rPr>
                        <a:t>A strong electrostatic attraction between oppositely charged ions</a:t>
                      </a:r>
                      <a:endParaRPr lang="en-GB" sz="1200" dirty="0">
                        <a:solidFill>
                          <a:schemeClr val="tx1"/>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GB" sz="1200" dirty="0" smtClean="0">
                          <a:solidFill>
                            <a:schemeClr val="tx1"/>
                          </a:solidFill>
                          <a:latin typeface="Arial" panose="020B0604020202020204" pitchFamily="34" charset="0"/>
                          <a:cs typeface="Arial" panose="020B0604020202020204" pitchFamily="34" charset="0"/>
                        </a:rPr>
                        <a:t>Covalent</a:t>
                      </a:r>
                      <a:r>
                        <a:rPr lang="en-GB" sz="1200" baseline="0" dirty="0" smtClean="0">
                          <a:solidFill>
                            <a:schemeClr val="tx1"/>
                          </a:solidFill>
                          <a:latin typeface="Arial" panose="020B0604020202020204" pitchFamily="34" charset="0"/>
                          <a:cs typeface="Arial" panose="020B0604020202020204" pitchFamily="34" charset="0"/>
                        </a:rPr>
                        <a:t> Bond</a:t>
                      </a:r>
                      <a:endParaRPr lang="en-GB" sz="120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GB" sz="1200" dirty="0" smtClean="0">
                          <a:solidFill>
                            <a:schemeClr val="tx1"/>
                          </a:solidFill>
                          <a:latin typeface="Arial" panose="020B0604020202020204" pitchFamily="34" charset="0"/>
                          <a:cs typeface="Arial" panose="020B0604020202020204" pitchFamily="34" charset="0"/>
                        </a:rPr>
                        <a:t>A shared pair of electrons</a:t>
                      </a:r>
                      <a:endParaRPr lang="en-GB" sz="1200" dirty="0">
                        <a:solidFill>
                          <a:schemeClr val="tx1"/>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GB" sz="1200" dirty="0" smtClean="0">
                          <a:solidFill>
                            <a:schemeClr val="tx1"/>
                          </a:solidFill>
                          <a:latin typeface="Arial" panose="020B0604020202020204" pitchFamily="34" charset="0"/>
                          <a:cs typeface="Arial" panose="020B0604020202020204" pitchFamily="34" charset="0"/>
                        </a:rPr>
                        <a:t>Electronegativity</a:t>
                      </a:r>
                      <a:endParaRPr lang="en-GB" sz="120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GB" sz="1200" dirty="0" smtClean="0">
                          <a:solidFill>
                            <a:schemeClr val="tx1"/>
                          </a:solidFill>
                          <a:latin typeface="Arial" panose="020B0604020202020204" pitchFamily="34" charset="0"/>
                          <a:cs typeface="Arial" panose="020B0604020202020204" pitchFamily="34" charset="0"/>
                        </a:rPr>
                        <a:t>The ability of an atom to attract the shared pair of electrons in a covalent</a:t>
                      </a:r>
                      <a:r>
                        <a:rPr lang="en-GB" sz="1200" baseline="0" dirty="0" smtClean="0">
                          <a:solidFill>
                            <a:schemeClr val="tx1"/>
                          </a:solidFill>
                          <a:latin typeface="Arial" panose="020B0604020202020204" pitchFamily="34" charset="0"/>
                          <a:cs typeface="Arial" panose="020B0604020202020204" pitchFamily="34" charset="0"/>
                        </a:rPr>
                        <a:t> bond</a:t>
                      </a:r>
                      <a:endParaRPr lang="en-GB" sz="1200" dirty="0">
                        <a:solidFill>
                          <a:schemeClr val="tx1"/>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GB" sz="1200" dirty="0" smtClean="0">
                          <a:solidFill>
                            <a:schemeClr val="tx1"/>
                          </a:solidFill>
                          <a:latin typeface="Arial" panose="020B0604020202020204" pitchFamily="34" charset="0"/>
                          <a:cs typeface="Arial" panose="020B0604020202020204" pitchFamily="34" charset="0"/>
                        </a:rPr>
                        <a:t>Polar covalent bond</a:t>
                      </a:r>
                      <a:endParaRPr lang="en-GB" sz="120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GB" sz="1200" dirty="0" smtClean="0">
                          <a:solidFill>
                            <a:schemeClr val="tx1"/>
                          </a:solidFill>
                          <a:latin typeface="Arial" panose="020B0604020202020204" pitchFamily="34" charset="0"/>
                          <a:cs typeface="Arial" panose="020B0604020202020204" pitchFamily="34" charset="0"/>
                        </a:rPr>
                        <a:t>An unequally</a:t>
                      </a:r>
                      <a:r>
                        <a:rPr lang="en-GB" sz="1200" baseline="0" dirty="0" smtClean="0">
                          <a:solidFill>
                            <a:schemeClr val="tx1"/>
                          </a:solidFill>
                          <a:latin typeface="Arial" panose="020B0604020202020204" pitchFamily="34" charset="0"/>
                          <a:cs typeface="Arial" panose="020B0604020202020204" pitchFamily="34" charset="0"/>
                        </a:rPr>
                        <a:t> shared pair of electrons leading to dipoles forming on the bond</a:t>
                      </a:r>
                      <a:endParaRPr lang="en-GB" sz="1200" dirty="0">
                        <a:solidFill>
                          <a:schemeClr val="tx1"/>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GB" sz="1200" dirty="0" smtClean="0">
                          <a:solidFill>
                            <a:schemeClr val="tx1"/>
                          </a:solidFill>
                          <a:latin typeface="Arial" panose="020B0604020202020204" pitchFamily="34" charset="0"/>
                          <a:cs typeface="Arial" panose="020B0604020202020204" pitchFamily="34" charset="0"/>
                        </a:rPr>
                        <a:t>Dative</a:t>
                      </a:r>
                      <a:r>
                        <a:rPr lang="en-GB" sz="1200" baseline="0" dirty="0" smtClean="0">
                          <a:solidFill>
                            <a:schemeClr val="tx1"/>
                          </a:solidFill>
                          <a:latin typeface="Arial" panose="020B0604020202020204" pitchFamily="34" charset="0"/>
                          <a:cs typeface="Arial" panose="020B0604020202020204" pitchFamily="34" charset="0"/>
                        </a:rPr>
                        <a:t> covalent bond</a:t>
                      </a:r>
                      <a:endParaRPr lang="en-GB" sz="120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GB" sz="1200" dirty="0" smtClean="0">
                          <a:solidFill>
                            <a:schemeClr val="tx1"/>
                          </a:solidFill>
                          <a:latin typeface="Arial" panose="020B0604020202020204" pitchFamily="34" charset="0"/>
                          <a:cs typeface="Arial" panose="020B0604020202020204" pitchFamily="34" charset="0"/>
                        </a:rPr>
                        <a:t>A shared pair of electrons</a:t>
                      </a:r>
                      <a:r>
                        <a:rPr lang="en-GB" sz="1200" baseline="0" dirty="0" smtClean="0">
                          <a:solidFill>
                            <a:schemeClr val="tx1"/>
                          </a:solidFill>
                          <a:latin typeface="Arial" panose="020B0604020202020204" pitchFamily="34" charset="0"/>
                          <a:cs typeface="Arial" panose="020B0604020202020204" pitchFamily="34" charset="0"/>
                        </a:rPr>
                        <a:t> where both electrons come from the same atom</a:t>
                      </a:r>
                      <a:endParaRPr lang="en-GB" sz="1200" dirty="0">
                        <a:solidFill>
                          <a:schemeClr val="tx1"/>
                        </a:solidFill>
                        <a:latin typeface="Arial" panose="020B0604020202020204" pitchFamily="34" charset="0"/>
                        <a:cs typeface="Arial" panose="020B0604020202020204" pitchFamily="34" charset="0"/>
                      </a:endParaRPr>
                    </a:p>
                  </a:txBody>
                  <a:tcPr>
                    <a:solidFill>
                      <a:schemeClr val="bg1"/>
                    </a:solidFill>
                  </a:tcPr>
                </a:tc>
              </a:tr>
            </a:tbl>
          </a:graphicData>
        </a:graphic>
      </p:graphicFrame>
      <p:sp>
        <p:nvSpPr>
          <p:cNvPr id="5" name="Oval 4"/>
          <p:cNvSpPr/>
          <p:nvPr/>
        </p:nvSpPr>
        <p:spPr>
          <a:xfrm>
            <a:off x="662534" y="5220072"/>
            <a:ext cx="606226" cy="6062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992983" y="5220072"/>
            <a:ext cx="606226" cy="6062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4694982" y="5220072"/>
            <a:ext cx="606226" cy="6062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5415062" y="5219675"/>
            <a:ext cx="606226" cy="6062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844848" y="5338122"/>
            <a:ext cx="306494" cy="369332"/>
          </a:xfrm>
          <a:prstGeom prst="rect">
            <a:avLst/>
          </a:prstGeom>
          <a:noFill/>
        </p:spPr>
        <p:txBody>
          <a:bodyPr wrap="none" rtlCol="0">
            <a:spAutoFit/>
          </a:bodyPr>
          <a:lstStyle/>
          <a:p>
            <a:r>
              <a:rPr lang="en-GB" dirty="0" smtClean="0"/>
              <a:t>+</a:t>
            </a:r>
            <a:endParaRPr lang="en-GB" dirty="0"/>
          </a:p>
        </p:txBody>
      </p:sp>
      <p:sp>
        <p:nvSpPr>
          <p:cNvPr id="14" name="TextBox 13"/>
          <p:cNvSpPr txBox="1"/>
          <p:nvPr/>
        </p:nvSpPr>
        <p:spPr>
          <a:xfrm>
            <a:off x="5564928" y="5237841"/>
            <a:ext cx="306494" cy="369332"/>
          </a:xfrm>
          <a:prstGeom prst="rect">
            <a:avLst/>
          </a:prstGeom>
          <a:noFill/>
        </p:spPr>
        <p:txBody>
          <a:bodyPr wrap="none" rtlCol="0">
            <a:spAutoFit/>
          </a:bodyPr>
          <a:lstStyle/>
          <a:p>
            <a:r>
              <a:rPr lang="en-GB" dirty="0"/>
              <a:t>_</a:t>
            </a:r>
          </a:p>
        </p:txBody>
      </p:sp>
      <p:sp>
        <p:nvSpPr>
          <p:cNvPr id="7" name="Rectangle 6"/>
          <p:cNvSpPr/>
          <p:nvPr/>
        </p:nvSpPr>
        <p:spPr>
          <a:xfrm>
            <a:off x="260648" y="5984043"/>
            <a:ext cx="1728192" cy="1728192"/>
          </a:xfrm>
          <a:prstGeom prst="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latin typeface="Arial" panose="020B0604020202020204" pitchFamily="34" charset="0"/>
                <a:cs typeface="Arial" panose="020B0604020202020204" pitchFamily="34" charset="0"/>
              </a:rPr>
              <a:t>Pure covalent</a:t>
            </a:r>
          </a:p>
          <a:p>
            <a:pPr algn="ctr"/>
            <a:r>
              <a:rPr lang="en-GB" sz="900" dirty="0" smtClean="0">
                <a:solidFill>
                  <a:schemeClr val="tx1"/>
                </a:solidFill>
                <a:latin typeface="Arial" panose="020B0604020202020204" pitchFamily="34" charset="0"/>
                <a:cs typeface="Arial" panose="020B0604020202020204" pitchFamily="34" charset="0"/>
              </a:rPr>
              <a:t>Atoms share pairs of electrons to form molecules.</a:t>
            </a:r>
          </a:p>
          <a:p>
            <a:pPr algn="ctr"/>
            <a:r>
              <a:rPr lang="en-GB" sz="900" dirty="0" smtClean="0">
                <a:solidFill>
                  <a:schemeClr val="tx1"/>
                </a:solidFill>
                <a:latin typeface="Arial" panose="020B0604020202020204" pitchFamily="34" charset="0"/>
                <a:cs typeface="Arial" panose="020B0604020202020204" pitchFamily="34" charset="0"/>
              </a:rPr>
              <a:t>Each atom has the same electronegativity for the nucleus of each atom attracts the shared pair of electrons equally strongly.</a:t>
            </a:r>
          </a:p>
          <a:p>
            <a:pPr algn="ctr"/>
            <a:r>
              <a:rPr lang="en-GB" sz="900" dirty="0" smtClean="0">
                <a:solidFill>
                  <a:schemeClr val="tx1"/>
                </a:solidFill>
                <a:latin typeface="Arial" panose="020B0604020202020204" pitchFamily="34" charset="0"/>
                <a:cs typeface="Arial" panose="020B0604020202020204" pitchFamily="34" charset="0"/>
              </a:rPr>
              <a:t>The electron pair is equally shared and the molecule has no charges </a:t>
            </a:r>
            <a:endParaRPr lang="en-GB" sz="9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2097225" y="5984043"/>
            <a:ext cx="2483903" cy="1108237"/>
          </a:xfrm>
          <a:prstGeom prst="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latin typeface="Arial" panose="020B0604020202020204" pitchFamily="34" charset="0"/>
                <a:cs typeface="Arial" panose="020B0604020202020204" pitchFamily="34" charset="0"/>
              </a:rPr>
              <a:t>If the atoms have different electronegativities then one will attract the electron pair more strongly.  Dipoles will form and the bonding will become polar covalent.  The bigger the difference in the electronegativities of the two atoms, the bigger the dipoles and the more polar the bonding will be </a:t>
            </a:r>
            <a:endParaRPr lang="en-GB" sz="9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2421260" y="7352195"/>
            <a:ext cx="1691816" cy="1108237"/>
          </a:xfrm>
          <a:prstGeom prst="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latin typeface="Arial" panose="020B0604020202020204" pitchFamily="34" charset="0"/>
                <a:cs typeface="Arial" panose="020B0604020202020204" pitchFamily="34" charset="0"/>
              </a:rPr>
              <a:t>If the difference in the electronegativities of the two atoms is large then the dipoles become full charges and the bonding becomes ionic</a:t>
            </a:r>
            <a:endParaRPr lang="en-GB" sz="900" dirty="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a:off x="1988840" y="7236296"/>
            <a:ext cx="270614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94982" y="5986386"/>
            <a:ext cx="1728192" cy="1728192"/>
          </a:xfrm>
          <a:prstGeom prst="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latin typeface="Arial" panose="020B0604020202020204" pitchFamily="34" charset="0"/>
                <a:cs typeface="Arial" panose="020B0604020202020204" pitchFamily="34" charset="0"/>
              </a:rPr>
              <a:t>Ionic</a:t>
            </a:r>
          </a:p>
          <a:p>
            <a:pPr algn="ctr"/>
            <a:r>
              <a:rPr lang="en-GB" sz="900" dirty="0" smtClean="0">
                <a:solidFill>
                  <a:schemeClr val="tx1"/>
                </a:solidFill>
                <a:latin typeface="Arial" panose="020B0604020202020204" pitchFamily="34" charset="0"/>
                <a:cs typeface="Arial" panose="020B0604020202020204" pitchFamily="34" charset="0"/>
              </a:rPr>
              <a:t>Atoms transfer electrons to form oppositely charged ions.</a:t>
            </a:r>
          </a:p>
          <a:p>
            <a:pPr algn="ctr"/>
            <a:r>
              <a:rPr lang="en-GB" sz="900" dirty="0" smtClean="0">
                <a:solidFill>
                  <a:schemeClr val="tx1"/>
                </a:solidFill>
                <a:latin typeface="Arial" panose="020B0604020202020204" pitchFamily="34" charset="0"/>
                <a:cs typeface="Arial" panose="020B0604020202020204" pitchFamily="34" charset="0"/>
              </a:rPr>
              <a:t>The atom losing the electrons becomes positive and the atom gaining electrons becomes negative.</a:t>
            </a:r>
          </a:p>
          <a:p>
            <a:pPr algn="ctr"/>
            <a:r>
              <a:rPr lang="en-GB" sz="900" dirty="0" smtClean="0">
                <a:solidFill>
                  <a:schemeClr val="tx1"/>
                </a:solidFill>
                <a:latin typeface="Arial" panose="020B0604020202020204" pitchFamily="34" charset="0"/>
                <a:cs typeface="Arial" panose="020B0604020202020204" pitchFamily="34" charset="0"/>
              </a:rPr>
              <a:t>The ions attract each other by strong electrostatic forces</a:t>
            </a:r>
            <a:endParaRPr lang="en-GB" sz="900" dirty="0">
              <a:solidFill>
                <a:schemeClr val="tx1"/>
              </a:solidFill>
              <a:latin typeface="Arial" panose="020B0604020202020204" pitchFamily="34" charset="0"/>
              <a:cs typeface="Arial" panose="020B0604020202020204" pitchFamily="34" charset="0"/>
            </a:endParaRPr>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848043"/>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730" y="3323864"/>
            <a:ext cx="4914546" cy="4224469"/>
          </a:xfrm>
        </p:spPr>
        <p:txBody>
          <a:bodyPr>
            <a:normAutofit/>
          </a:bodyPr>
          <a:lstStyle/>
          <a:p>
            <a:pPr marL="0" indent="0" algn="ctr">
              <a:buNone/>
            </a:pPr>
            <a:endParaRPr lang="en-US" sz="6600" b="1" dirty="0" smtClean="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lgn="ctr">
              <a:buNone/>
            </a:pPr>
            <a:endParaRPr lang="en-US" sz="6600" b="1" dirty="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lgn="ctr">
              <a:buNone/>
            </a:pPr>
            <a:endParaRPr lang="en-US" sz="6600" b="1" dirty="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buNone/>
            </a:pPr>
            <a:endParaRPr lang="en-GB" dirty="0"/>
          </a:p>
        </p:txBody>
      </p:sp>
      <p:grpSp>
        <p:nvGrpSpPr>
          <p:cNvPr id="2" name="Group 1"/>
          <p:cNvGrpSpPr/>
          <p:nvPr/>
        </p:nvGrpSpPr>
        <p:grpSpPr>
          <a:xfrm>
            <a:off x="-27383" y="1834600"/>
            <a:ext cx="6552728" cy="4825632"/>
            <a:chOff x="-27384" y="1834600"/>
            <a:chExt cx="6552728" cy="4825632"/>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36" y="1834600"/>
              <a:ext cx="4392488" cy="3791164"/>
            </a:xfrm>
            <a:prstGeom prst="rect">
              <a:avLst/>
            </a:prstGeom>
          </p:spPr>
        </p:pic>
        <p:sp>
          <p:nvSpPr>
            <p:cNvPr id="8" name="Content Placeholder 2"/>
            <p:cNvSpPr txBox="1">
              <a:spLocks/>
            </p:cNvSpPr>
            <p:nvPr/>
          </p:nvSpPr>
          <p:spPr>
            <a:xfrm>
              <a:off x="-27384" y="3491880"/>
              <a:ext cx="6552728" cy="3168352"/>
            </a:xfrm>
            <a:prstGeom prst="rect">
              <a:avLst/>
            </a:prstGeom>
          </p:spPr>
          <p:txBody>
            <a:bodyPr vert="horz">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r>
                <a:rPr lang="en-US" sz="2000" dirty="0" smtClean="0">
                  <a:ln w="11430"/>
                  <a:latin typeface="Arial" panose="020B0604020202020204" pitchFamily="34" charset="0"/>
                  <a:cs typeface="Arial" panose="020B0604020202020204" pitchFamily="34" charset="0"/>
                </a:rPr>
                <a:t/>
              </a:r>
              <a:br>
                <a:rPr lang="en-US" sz="2000" dirty="0" smtClean="0">
                  <a:ln w="11430"/>
                  <a:latin typeface="Arial" panose="020B0604020202020204" pitchFamily="34" charset="0"/>
                  <a:cs typeface="Arial" panose="020B0604020202020204" pitchFamily="34" charset="0"/>
                </a:rPr>
              </a:br>
              <a:r>
                <a:rPr lang="en-US" sz="2000" dirty="0" smtClean="0">
                  <a:ln w="11430"/>
                  <a:latin typeface="Arial" panose="020B0604020202020204" pitchFamily="34" charset="0"/>
                  <a:cs typeface="Arial" panose="020B0604020202020204" pitchFamily="34" charset="0"/>
                </a:rPr>
                <a:t/>
              </a:r>
              <a:br>
                <a:rPr lang="en-US" sz="2000" dirty="0" smtClean="0">
                  <a:ln w="11430"/>
                  <a:latin typeface="Arial" panose="020B0604020202020204" pitchFamily="34" charset="0"/>
                  <a:cs typeface="Arial" panose="020B0604020202020204" pitchFamily="34" charset="0"/>
                </a:rPr>
              </a:b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r>
                <a:rPr lang="en-US" sz="1400" dirty="0" smtClean="0">
                  <a:ln w="11430"/>
                  <a:latin typeface="Arial" panose="020B0604020202020204" pitchFamily="34" charset="0"/>
                  <a:cs typeface="Arial" panose="020B0604020202020204" pitchFamily="34" charset="0"/>
                </a:rPr>
                <a:t>For further information please contact The STEM Alliance </a:t>
              </a:r>
              <a:r>
                <a:rPr lang="en-US" sz="1400" dirty="0" smtClean="0">
                  <a:ln w="11430"/>
                  <a:solidFill>
                    <a:srgbClr val="0000FF"/>
                  </a:solidFill>
                  <a:latin typeface="Arial" panose="020B0604020202020204" pitchFamily="34" charset="0"/>
                  <a:cs typeface="Arial" panose="020B0604020202020204" pitchFamily="34" charset="0"/>
                </a:rPr>
                <a:t>enquiries@STEMalliance.uk </a:t>
              </a:r>
              <a:r>
                <a:rPr lang="en-US" sz="1400" dirty="0" smtClean="0">
                  <a:ln w="11430"/>
                  <a:latin typeface="Arial" panose="020B0604020202020204" pitchFamily="34" charset="0"/>
                  <a:cs typeface="Arial" panose="020B0604020202020204" pitchFamily="34" charset="0"/>
                </a:rPr>
                <a:t>or visit </a:t>
              </a:r>
              <a:r>
                <a:rPr lang="en-US" sz="1400" dirty="0" smtClean="0">
                  <a:ln w="11430"/>
                  <a:solidFill>
                    <a:srgbClr val="0000FF"/>
                  </a:solidFill>
                  <a:latin typeface="Arial" panose="020B0604020202020204" pitchFamily="34" charset="0"/>
                  <a:cs typeface="Arial" panose="020B0604020202020204" pitchFamily="34" charset="0"/>
                </a:rPr>
                <a:t>www.STEMalliance.uk</a:t>
              </a:r>
              <a:r>
                <a:rPr lang="en-US" sz="1400" dirty="0" smtClean="0">
                  <a:ln w="11430"/>
                  <a:latin typeface="Arial" panose="020B0604020202020204" pitchFamily="34" charset="0"/>
                  <a:cs typeface="Arial" panose="020B0604020202020204" pitchFamily="34" charset="0"/>
                </a:rPr>
                <a:t> </a:t>
              </a:r>
              <a:endParaRPr lang="en-US" sz="2000" dirty="0" smtClean="0">
                <a:ln w="11430"/>
                <a:latin typeface="Arial" panose="020B0604020202020204" pitchFamily="34" charset="0"/>
                <a:cs typeface="Arial" panose="020B0604020202020204" pitchFamily="34" charset="0"/>
              </a:endParaRPr>
            </a:p>
            <a:p>
              <a:pPr marL="0" indent="0">
                <a:buFont typeface="Wingdings 2"/>
                <a:buNone/>
              </a:pPr>
              <a:endParaRPr lang="en-GB" dirty="0"/>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4" y="8323236"/>
            <a:ext cx="1091803" cy="595924"/>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Tree>
    <p:extLst>
      <p:ext uri="{BB962C8B-B14F-4D97-AF65-F5344CB8AC3E}">
        <p14:creationId xmlns:p14="http://schemas.microsoft.com/office/powerpoint/2010/main" val="2458141364"/>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21"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Bonding Checklist</a:t>
            </a:r>
          </a:p>
        </p:txBody>
      </p:sp>
      <p:sp>
        <p:nvSpPr>
          <p:cNvPr id="2" name="TextBox 1"/>
          <p:cNvSpPr txBox="1"/>
          <p:nvPr/>
        </p:nvSpPr>
        <p:spPr>
          <a:xfrm>
            <a:off x="116632" y="1458815"/>
            <a:ext cx="6264695" cy="646331"/>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 = I fully understand;  </a:t>
            </a:r>
          </a:p>
          <a:p>
            <a:r>
              <a:rPr lang="en-GB" sz="1200" dirty="0" smtClean="0">
                <a:latin typeface="Arial" panose="020B0604020202020204" pitchFamily="34" charset="0"/>
                <a:cs typeface="Arial" panose="020B0604020202020204" pitchFamily="34" charset="0"/>
              </a:rPr>
              <a:t>2 = I know about this but am not very confident;  </a:t>
            </a:r>
          </a:p>
          <a:p>
            <a:r>
              <a:rPr lang="en-GB" sz="1200" dirty="0" smtClean="0">
                <a:latin typeface="Arial" panose="020B0604020202020204" pitchFamily="34" charset="0"/>
                <a:cs typeface="Arial" panose="020B0604020202020204" pitchFamily="34" charset="0"/>
              </a:rPr>
              <a:t>1 = I don’t know anything about this;</a:t>
            </a:r>
            <a:endParaRPr lang="en-GB" sz="12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66005160"/>
              </p:ext>
            </p:extLst>
          </p:nvPr>
        </p:nvGraphicFramePr>
        <p:xfrm>
          <a:off x="179514" y="2195736"/>
          <a:ext cx="6201812" cy="6017181"/>
        </p:xfrm>
        <a:graphic>
          <a:graphicData uri="http://schemas.openxmlformats.org/drawingml/2006/table">
            <a:tbl>
              <a:tblPr>
                <a:tableStyleId>{5C22544A-7EE6-4342-B048-85BDC9FD1C3A}</a:tableStyleId>
              </a:tblPr>
              <a:tblGrid>
                <a:gridCol w="2162950"/>
                <a:gridCol w="685302"/>
                <a:gridCol w="681715"/>
                <a:gridCol w="2671845"/>
              </a:tblGrid>
              <a:tr h="302760">
                <a:tc rowSpan="2">
                  <a:txBody>
                    <a:bodyPr/>
                    <a:lstStyle/>
                    <a:p>
                      <a:pPr algn="ctr">
                        <a:spcAft>
                          <a:spcPts val="0"/>
                        </a:spcAft>
                      </a:pPr>
                      <a:r>
                        <a:rPr lang="en-US" sz="1200" b="1" dirty="0">
                          <a:effectLst/>
                          <a:latin typeface="Arial" panose="020B0604020202020204" pitchFamily="34" charset="0"/>
                          <a:cs typeface="Arial" panose="020B0604020202020204" pitchFamily="34" charset="0"/>
                        </a:rPr>
                        <a:t>Learning objective</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en-US" sz="1000" b="1" dirty="0">
                          <a:effectLst/>
                          <a:latin typeface="Arial" panose="020B0604020202020204" pitchFamily="34" charset="0"/>
                          <a:cs typeface="Arial" panose="020B0604020202020204" pitchFamily="34" charset="0"/>
                        </a:rPr>
                        <a:t>How much do I know?</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rowSpan="2">
                  <a:txBody>
                    <a:bodyPr/>
                    <a:lstStyle/>
                    <a:p>
                      <a:pPr algn="ctr">
                        <a:spcAft>
                          <a:spcPts val="0"/>
                        </a:spcAft>
                      </a:pPr>
                      <a:r>
                        <a:rPr lang="en-US" sz="1200" b="1" dirty="0">
                          <a:effectLst/>
                          <a:latin typeface="Arial" panose="020B0604020202020204" pitchFamily="34" charset="0"/>
                          <a:cs typeface="Arial" panose="020B0604020202020204" pitchFamily="34" charset="0"/>
                        </a:rPr>
                        <a:t>What do I still need to do?</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664">
                <a:tc vMerge="1">
                  <a:txBody>
                    <a:bodyPr/>
                    <a:lstStyle/>
                    <a:p>
                      <a:endParaRPr lang="en-GB"/>
                    </a:p>
                  </a:txBody>
                  <a:tcPr/>
                </a:tc>
                <a:tc>
                  <a:txBody>
                    <a:bodyPr/>
                    <a:lstStyle/>
                    <a:p>
                      <a:pPr algn="ctr">
                        <a:spcAft>
                          <a:spcPts val="0"/>
                        </a:spcAft>
                      </a:pPr>
                      <a:r>
                        <a:rPr lang="en-US" sz="1000" b="1" dirty="0">
                          <a:effectLst/>
                          <a:latin typeface="Arial" panose="020B0604020202020204" pitchFamily="34" charset="0"/>
                          <a:cs typeface="Arial" panose="020B0604020202020204" pitchFamily="34" charset="0"/>
                        </a:rPr>
                        <a:t>Before topic</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000" b="1" dirty="0">
                          <a:effectLst/>
                          <a:latin typeface="Arial" panose="020B0604020202020204" pitchFamily="34" charset="0"/>
                          <a:cs typeface="Arial" panose="020B0604020202020204" pitchFamily="34" charset="0"/>
                        </a:rPr>
                        <a:t>After topic</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r>
              <a:tr h="421140">
                <a:tc>
                  <a:txBody>
                    <a:bodyPr/>
                    <a:lstStyle/>
                    <a:p>
                      <a:pPr>
                        <a:spcAft>
                          <a:spcPts val="0"/>
                        </a:spcAft>
                      </a:pPr>
                      <a:r>
                        <a:rPr lang="en-US" sz="1000" b="1" dirty="0">
                          <a:effectLst/>
                          <a:latin typeface="Arial" panose="020B0604020202020204" pitchFamily="34" charset="0"/>
                          <a:cs typeface="Arial" panose="020B0604020202020204" pitchFamily="34" charset="0"/>
                        </a:rPr>
                        <a:t>Know that atoms bond to gain full outer shells</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2188">
                <a:tc>
                  <a:txBody>
                    <a:bodyPr/>
                    <a:lstStyle/>
                    <a:p>
                      <a:pPr>
                        <a:spcAft>
                          <a:spcPts val="0"/>
                        </a:spcAft>
                      </a:pPr>
                      <a:r>
                        <a:rPr lang="en-US" sz="1000" b="1" dirty="0">
                          <a:effectLst/>
                          <a:latin typeface="Arial" panose="020B0604020202020204" pitchFamily="34" charset="0"/>
                          <a:cs typeface="Arial" panose="020B0604020202020204" pitchFamily="34" charset="0"/>
                        </a:rPr>
                        <a:t>Define what is meant by ionic and covalent bonding</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4283">
                <a:tc>
                  <a:txBody>
                    <a:bodyPr/>
                    <a:lstStyle/>
                    <a:p>
                      <a:pPr>
                        <a:spcAft>
                          <a:spcPts val="0"/>
                        </a:spcAft>
                      </a:pPr>
                      <a:r>
                        <a:rPr lang="en-US" sz="1000" b="1" dirty="0">
                          <a:effectLst/>
                          <a:latin typeface="Arial" panose="020B0604020202020204" pitchFamily="34" charset="0"/>
                          <a:cs typeface="Arial" panose="020B0604020202020204" pitchFamily="34" charset="0"/>
                        </a:rPr>
                        <a:t>Identify which compounds are ionic and which are covalent</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8995">
                <a:tc>
                  <a:txBody>
                    <a:bodyPr/>
                    <a:lstStyle/>
                    <a:p>
                      <a:pPr>
                        <a:spcAft>
                          <a:spcPts val="0"/>
                        </a:spcAft>
                      </a:pPr>
                      <a:r>
                        <a:rPr lang="en-US" sz="1000" b="1" dirty="0">
                          <a:effectLst/>
                          <a:latin typeface="Arial" panose="020B0604020202020204" pitchFamily="34" charset="0"/>
                          <a:cs typeface="Arial" panose="020B0604020202020204" pitchFamily="34" charset="0"/>
                        </a:rPr>
                        <a:t>Draw dot and cross for ionic and covalent compounds, including compounds with double and triple covalent bonds.</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4283">
                <a:tc>
                  <a:txBody>
                    <a:bodyPr/>
                    <a:lstStyle/>
                    <a:p>
                      <a:pPr>
                        <a:spcAft>
                          <a:spcPts val="0"/>
                        </a:spcAft>
                      </a:pPr>
                      <a:r>
                        <a:rPr lang="en-US" sz="1000" b="1" dirty="0">
                          <a:effectLst/>
                          <a:latin typeface="Arial" panose="020B0604020202020204" pitchFamily="34" charset="0"/>
                          <a:cs typeface="Arial" panose="020B0604020202020204" pitchFamily="34" charset="0"/>
                        </a:rPr>
                        <a:t>Define what is meant by electronegativity</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9519">
                <a:tc>
                  <a:txBody>
                    <a:bodyPr/>
                    <a:lstStyle/>
                    <a:p>
                      <a:pPr>
                        <a:spcAft>
                          <a:spcPts val="0"/>
                        </a:spcAft>
                      </a:pPr>
                      <a:r>
                        <a:rPr lang="en-US" sz="1000" b="1" dirty="0">
                          <a:effectLst/>
                          <a:latin typeface="Arial" panose="020B0604020202020204" pitchFamily="34" charset="0"/>
                          <a:cs typeface="Arial" panose="020B0604020202020204" pitchFamily="34" charset="0"/>
                        </a:rPr>
                        <a:t>Explain that if both atoms in a compound have the same electronegativity then the compound will be purely covalent.</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8184">
                <a:tc>
                  <a:txBody>
                    <a:bodyPr/>
                    <a:lstStyle/>
                    <a:p>
                      <a:pPr>
                        <a:spcAft>
                          <a:spcPts val="0"/>
                        </a:spcAft>
                      </a:pPr>
                      <a:r>
                        <a:rPr lang="en-US" sz="1000" b="1" dirty="0">
                          <a:effectLst/>
                          <a:latin typeface="Arial" panose="020B0604020202020204" pitchFamily="34" charset="0"/>
                          <a:cs typeface="Arial" panose="020B0604020202020204" pitchFamily="34" charset="0"/>
                        </a:rPr>
                        <a:t>Explain that if both atoms in a compound have different electronegativities then the compound will have dipoles and the bonding will be polar covalent.</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044">
                <a:tc>
                  <a:txBody>
                    <a:bodyPr/>
                    <a:lstStyle/>
                    <a:p>
                      <a:pPr>
                        <a:spcAft>
                          <a:spcPts val="0"/>
                        </a:spcAft>
                      </a:pPr>
                      <a:r>
                        <a:rPr lang="en-US" sz="1000" b="1" dirty="0">
                          <a:effectLst/>
                          <a:latin typeface="Arial" panose="020B0604020202020204" pitchFamily="34" charset="0"/>
                          <a:cs typeface="Arial" panose="020B0604020202020204" pitchFamily="34" charset="0"/>
                        </a:rPr>
                        <a:t>Recall the trends in electronegativity in the periodic table</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3425">
                <a:tc>
                  <a:txBody>
                    <a:bodyPr/>
                    <a:lstStyle/>
                    <a:p>
                      <a:pPr>
                        <a:spcAft>
                          <a:spcPts val="0"/>
                        </a:spcAft>
                      </a:pPr>
                      <a:r>
                        <a:rPr lang="en-US" sz="1000" b="1" dirty="0">
                          <a:effectLst/>
                          <a:latin typeface="Arial" panose="020B0604020202020204" pitchFamily="34" charset="0"/>
                          <a:cs typeface="Arial" panose="020B0604020202020204" pitchFamily="34" charset="0"/>
                        </a:rPr>
                        <a:t>Use the trends in electronegativity to predict the positions and sizes of the dipoles on a molecule</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spTree>
    <p:extLst>
      <p:ext uri="{BB962C8B-B14F-4D97-AF65-F5344CB8AC3E}">
        <p14:creationId xmlns:p14="http://schemas.microsoft.com/office/powerpoint/2010/main" val="2812585387"/>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2" name="TextBox 1"/>
          <p:cNvSpPr txBox="1"/>
          <p:nvPr/>
        </p:nvSpPr>
        <p:spPr>
          <a:xfrm>
            <a:off x="148448" y="1187624"/>
            <a:ext cx="6264695" cy="2800767"/>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Which group of atoms is very unreactive?    </a:t>
            </a:r>
            <a:r>
              <a:rPr lang="en-US" sz="1100" b="1" dirty="0" smtClean="0">
                <a:solidFill>
                  <a:srgbClr val="FF0000"/>
                </a:solidFill>
                <a:latin typeface="Arial" panose="020B0604020202020204" pitchFamily="34" charset="0"/>
                <a:cs typeface="Arial" panose="020B0604020202020204" pitchFamily="34" charset="0"/>
              </a:rPr>
              <a:t>Group O/Noble Gases </a:t>
            </a: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r>
              <a:rPr lang="en-US" sz="1100" dirty="0" smtClean="0">
                <a:latin typeface="Arial" panose="020B0604020202020204" pitchFamily="34" charset="0"/>
                <a:cs typeface="Arial" panose="020B0604020202020204" pitchFamily="34" charset="0"/>
              </a:rPr>
              <a:t>Why is this group of atoms so unreactive?   </a:t>
            </a:r>
            <a:r>
              <a:rPr lang="en-US" sz="1100" b="1" dirty="0" smtClean="0">
                <a:solidFill>
                  <a:srgbClr val="FF0000"/>
                </a:solidFill>
                <a:latin typeface="Arial" panose="020B0604020202020204" pitchFamily="34" charset="0"/>
                <a:cs typeface="Arial" panose="020B0604020202020204" pitchFamily="34" charset="0"/>
              </a:rPr>
              <a:t>Complete outer shell/ very high ionisation energy </a:t>
            </a: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r>
              <a:rPr lang="en-US" sz="1100" dirty="0" smtClean="0">
                <a:latin typeface="Arial" panose="020B0604020202020204" pitchFamily="34" charset="0"/>
                <a:cs typeface="Arial" panose="020B0604020202020204" pitchFamily="34" charset="0"/>
              </a:rPr>
              <a:t>Why do all other atoms bond with each other?  </a:t>
            </a:r>
            <a:r>
              <a:rPr lang="en-US" sz="1100" b="1" dirty="0" smtClean="0">
                <a:solidFill>
                  <a:srgbClr val="FF0000"/>
                </a:solidFill>
                <a:latin typeface="Arial" panose="020B0604020202020204" pitchFamily="34" charset="0"/>
                <a:cs typeface="Arial" panose="020B0604020202020204" pitchFamily="34" charset="0"/>
              </a:rPr>
              <a:t>To get complete outer shell</a:t>
            </a: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r>
              <a:rPr lang="en-US" sz="1100" dirty="0" smtClean="0">
                <a:latin typeface="Arial" panose="020B0604020202020204" pitchFamily="34" charset="0"/>
                <a:cs typeface="Arial" panose="020B0604020202020204" pitchFamily="34" charset="0"/>
              </a:rPr>
              <a:t>Atoms can get full outer shells of electrons by either </a:t>
            </a:r>
            <a:r>
              <a:rPr lang="en-US" sz="1100" b="1" dirty="0" smtClean="0">
                <a:solidFill>
                  <a:srgbClr val="FF0000"/>
                </a:solidFill>
                <a:latin typeface="Arial" panose="020B0604020202020204" pitchFamily="34" charset="0"/>
                <a:cs typeface="Arial" panose="020B0604020202020204" pitchFamily="34" charset="0"/>
              </a:rPr>
              <a:t>transferring </a:t>
            </a:r>
            <a:r>
              <a:rPr lang="en-US" sz="1100" dirty="0" smtClean="0">
                <a:latin typeface="Arial" panose="020B0604020202020204" pitchFamily="34" charset="0"/>
                <a:cs typeface="Arial" panose="020B0604020202020204" pitchFamily="34" charset="0"/>
              </a:rPr>
              <a:t>electrons to form </a:t>
            </a:r>
            <a:r>
              <a:rPr lang="en-US" sz="1100" b="1" dirty="0" smtClean="0">
                <a:solidFill>
                  <a:srgbClr val="FF0000"/>
                </a:solidFill>
                <a:latin typeface="Arial" panose="020B0604020202020204" pitchFamily="34" charset="0"/>
                <a:cs typeface="Arial" panose="020B0604020202020204" pitchFamily="34" charset="0"/>
              </a:rPr>
              <a:t>ionic </a:t>
            </a:r>
            <a:r>
              <a:rPr lang="en-US" sz="1100" dirty="0" smtClean="0">
                <a:latin typeface="Arial" panose="020B0604020202020204" pitchFamily="34" charset="0"/>
                <a:cs typeface="Arial" panose="020B0604020202020204" pitchFamily="34" charset="0"/>
              </a:rPr>
              <a:t>bonds or by  </a:t>
            </a:r>
            <a:r>
              <a:rPr lang="en-US" sz="1100" b="1" dirty="0" smtClean="0">
                <a:solidFill>
                  <a:srgbClr val="FF0000"/>
                </a:solidFill>
                <a:latin typeface="Arial" panose="020B0604020202020204" pitchFamily="34" charset="0"/>
                <a:cs typeface="Arial" panose="020B0604020202020204" pitchFamily="34" charset="0"/>
              </a:rPr>
              <a:t>sharing </a:t>
            </a:r>
            <a:r>
              <a:rPr lang="en-US" sz="1100" dirty="0" smtClean="0">
                <a:latin typeface="Arial" panose="020B0604020202020204" pitchFamily="34" charset="0"/>
                <a:cs typeface="Arial" panose="020B0604020202020204" pitchFamily="34" charset="0"/>
              </a:rPr>
              <a:t>electrons to form  </a:t>
            </a:r>
            <a:r>
              <a:rPr lang="en-US" sz="1100" b="1" dirty="0" smtClean="0">
                <a:solidFill>
                  <a:srgbClr val="FF0000"/>
                </a:solidFill>
                <a:latin typeface="Arial" panose="020B0604020202020204" pitchFamily="34" charset="0"/>
                <a:cs typeface="Arial" panose="020B0604020202020204" pitchFamily="34" charset="0"/>
              </a:rPr>
              <a:t>covalent  </a:t>
            </a:r>
            <a:r>
              <a:rPr lang="en-US" sz="1100" dirty="0" smtClean="0">
                <a:latin typeface="Arial" panose="020B0604020202020204" pitchFamily="34" charset="0"/>
                <a:cs typeface="Arial" panose="020B0604020202020204" pitchFamily="34" charset="0"/>
              </a:rPr>
              <a:t>bonds.</a:t>
            </a:r>
            <a:endParaRPr lang="en-GB" sz="1100" b="1" u="sng" dirty="0" smtClean="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a:p>
            <a:pPr marL="0" indent="0" algn="ctr">
              <a:buFont typeface="Wingdings 2"/>
              <a:buNone/>
            </a:pPr>
            <a:endParaRPr lang="en-US" sz="2800" b="1" dirty="0" smtClean="0">
              <a:ln w="11430"/>
              <a:solidFill>
                <a:srgbClr val="422683"/>
              </a:solidFill>
              <a:latin typeface="Arial Black" panose="020B0A04020102020204" pitchFamily="34" charset="0"/>
            </a:endParaRPr>
          </a:p>
        </p:txBody>
      </p:sp>
      <p:sp>
        <p:nvSpPr>
          <p:cNvPr id="8" name="TextBox 7"/>
          <p:cNvSpPr txBox="1"/>
          <p:nvPr/>
        </p:nvSpPr>
        <p:spPr>
          <a:xfrm>
            <a:off x="122381" y="4322261"/>
            <a:ext cx="6264695" cy="3139321"/>
          </a:xfrm>
          <a:prstGeom prst="rect">
            <a:avLst/>
          </a:prstGeom>
          <a:noFill/>
        </p:spPr>
        <p:txBody>
          <a:bodyPr wrap="square" rtlCol="0">
            <a:spAutoFit/>
          </a:bodyPr>
          <a:lstStyle/>
          <a:p>
            <a:pPr>
              <a:lnSpc>
                <a:spcPct val="200000"/>
              </a:lnSpc>
            </a:pPr>
            <a:r>
              <a:rPr lang="en-US" sz="1100" b="1" dirty="0" smtClean="0">
                <a:latin typeface="Arial" panose="020B0604020202020204" pitchFamily="34" charset="0"/>
                <a:cs typeface="Arial" panose="020B0604020202020204" pitchFamily="34" charset="0"/>
              </a:rPr>
              <a:t>Ionic Bonding</a:t>
            </a:r>
          </a:p>
          <a:p>
            <a:pPr>
              <a:lnSpc>
                <a:spcPct val="200000"/>
              </a:lnSpc>
            </a:pPr>
            <a:r>
              <a:rPr lang="en-US" sz="1100" dirty="0" smtClean="0">
                <a:latin typeface="Arial" panose="020B0604020202020204" pitchFamily="34" charset="0"/>
                <a:cs typeface="Arial" panose="020B0604020202020204" pitchFamily="34" charset="0"/>
              </a:rPr>
              <a:t>Usually between a </a:t>
            </a:r>
            <a:r>
              <a:rPr lang="en-US" sz="1100" b="1" dirty="0" smtClean="0">
                <a:solidFill>
                  <a:srgbClr val="FF0000"/>
                </a:solidFill>
                <a:latin typeface="Arial" panose="020B0604020202020204" pitchFamily="34" charset="0"/>
                <a:cs typeface="Arial" panose="020B0604020202020204" pitchFamily="34" charset="0"/>
              </a:rPr>
              <a:t>metal </a:t>
            </a:r>
            <a:r>
              <a:rPr lang="en-US" sz="1100" dirty="0" smtClean="0">
                <a:latin typeface="Arial" panose="020B0604020202020204" pitchFamily="34" charset="0"/>
                <a:cs typeface="Arial" panose="020B0604020202020204" pitchFamily="34" charset="0"/>
              </a:rPr>
              <a:t>and a </a:t>
            </a:r>
            <a:r>
              <a:rPr lang="en-US" sz="1100" b="1" dirty="0" smtClean="0">
                <a:solidFill>
                  <a:srgbClr val="FF0000"/>
                </a:solidFill>
                <a:latin typeface="Arial" panose="020B0604020202020204" pitchFamily="34" charset="0"/>
                <a:cs typeface="Arial" panose="020B0604020202020204" pitchFamily="34" charset="0"/>
              </a:rPr>
              <a:t>non-metal</a:t>
            </a:r>
          </a:p>
          <a:p>
            <a:pPr>
              <a:lnSpc>
                <a:spcPct val="200000"/>
              </a:lnSpc>
            </a:pPr>
            <a:r>
              <a:rPr lang="en-US" sz="1100" dirty="0" smtClean="0">
                <a:latin typeface="Arial" panose="020B0604020202020204" pitchFamily="34" charset="0"/>
                <a:cs typeface="Arial" panose="020B0604020202020204" pitchFamily="34" charset="0"/>
              </a:rPr>
              <a:t>When metals react they usually </a:t>
            </a:r>
            <a:r>
              <a:rPr lang="en-US" sz="1100" b="1" dirty="0" smtClean="0">
                <a:solidFill>
                  <a:srgbClr val="FF0000"/>
                </a:solidFill>
                <a:latin typeface="Arial" panose="020B0604020202020204" pitchFamily="34" charset="0"/>
                <a:cs typeface="Arial" panose="020B0604020202020204" pitchFamily="34" charset="0"/>
              </a:rPr>
              <a:t>lose </a:t>
            </a:r>
            <a:r>
              <a:rPr lang="en-US" sz="1100" dirty="0" smtClean="0">
                <a:latin typeface="Arial" panose="020B0604020202020204" pitchFamily="34" charset="0"/>
                <a:cs typeface="Arial" panose="020B0604020202020204" pitchFamily="34" charset="0"/>
              </a:rPr>
              <a:t>electrons.  As they have now have  </a:t>
            </a:r>
            <a:r>
              <a:rPr lang="en-US" sz="1100" b="1" dirty="0" smtClean="0">
                <a:solidFill>
                  <a:srgbClr val="FF0000"/>
                </a:solidFill>
                <a:latin typeface="Arial" panose="020B0604020202020204" pitchFamily="34" charset="0"/>
                <a:cs typeface="Arial" panose="020B0604020202020204" pitchFamily="34" charset="0"/>
              </a:rPr>
              <a:t>less </a:t>
            </a:r>
            <a:r>
              <a:rPr lang="en-US" sz="1100" dirty="0" smtClean="0">
                <a:latin typeface="Arial" panose="020B0604020202020204" pitchFamily="34" charset="0"/>
                <a:cs typeface="Arial" panose="020B0604020202020204" pitchFamily="34" charset="0"/>
              </a:rPr>
              <a:t>electrons than protons they form </a:t>
            </a:r>
            <a:r>
              <a:rPr lang="en-US" sz="1100" b="1" dirty="0" smtClean="0">
                <a:solidFill>
                  <a:srgbClr val="FF0000"/>
                </a:solidFill>
                <a:latin typeface="Arial" panose="020B0604020202020204" pitchFamily="34" charset="0"/>
                <a:cs typeface="Arial" panose="020B0604020202020204" pitchFamily="34" charset="0"/>
              </a:rPr>
              <a:t>positive </a:t>
            </a:r>
            <a:r>
              <a:rPr lang="en-US" sz="1100" dirty="0" smtClean="0">
                <a:latin typeface="Arial" panose="020B0604020202020204" pitchFamily="34" charset="0"/>
                <a:cs typeface="Arial" panose="020B0604020202020204" pitchFamily="34" charset="0"/>
              </a:rPr>
              <a:t>ions.</a:t>
            </a:r>
          </a:p>
          <a:p>
            <a:pPr>
              <a:lnSpc>
                <a:spcPct val="200000"/>
              </a:lnSpc>
            </a:pPr>
            <a:r>
              <a:rPr lang="en-US" sz="1100" dirty="0">
                <a:latin typeface="Arial" panose="020B0604020202020204" pitchFamily="34" charset="0"/>
                <a:cs typeface="Arial" panose="020B0604020202020204" pitchFamily="34" charset="0"/>
              </a:rPr>
              <a:t>When </a:t>
            </a:r>
            <a:r>
              <a:rPr lang="en-US" sz="1100" dirty="0" smtClean="0">
                <a:latin typeface="Arial" panose="020B0604020202020204" pitchFamily="34" charset="0"/>
                <a:cs typeface="Arial" panose="020B0604020202020204" pitchFamily="34" charset="0"/>
              </a:rPr>
              <a:t>non-metals </a:t>
            </a:r>
            <a:r>
              <a:rPr lang="en-US" sz="1100" dirty="0">
                <a:latin typeface="Arial" panose="020B0604020202020204" pitchFamily="34" charset="0"/>
                <a:cs typeface="Arial" panose="020B0604020202020204" pitchFamily="34" charset="0"/>
              </a:rPr>
              <a:t>react they usually </a:t>
            </a:r>
            <a:r>
              <a:rPr lang="en-US" sz="1100" b="1" dirty="0" smtClean="0">
                <a:solidFill>
                  <a:srgbClr val="FF0000"/>
                </a:solidFill>
                <a:latin typeface="Arial" panose="020B0604020202020204" pitchFamily="34" charset="0"/>
                <a:cs typeface="Arial" panose="020B0604020202020204" pitchFamily="34" charset="0"/>
              </a:rPr>
              <a:t>gain </a:t>
            </a:r>
            <a:r>
              <a:rPr lang="en-US" sz="1100" dirty="0" smtClean="0">
                <a:latin typeface="Arial" panose="020B0604020202020204" pitchFamily="34" charset="0"/>
                <a:cs typeface="Arial" panose="020B0604020202020204" pitchFamily="34" charset="0"/>
              </a:rPr>
              <a:t>electrons</a:t>
            </a:r>
            <a:r>
              <a:rPr lang="en-US" sz="1100" dirty="0">
                <a:latin typeface="Arial" panose="020B0604020202020204" pitchFamily="34" charset="0"/>
                <a:cs typeface="Arial" panose="020B0604020202020204" pitchFamily="34" charset="0"/>
              </a:rPr>
              <a:t>.  As they have now have </a:t>
            </a:r>
            <a:r>
              <a:rPr lang="en-US" sz="1100" b="1" dirty="0" smtClean="0">
                <a:solidFill>
                  <a:srgbClr val="FF0000"/>
                </a:solidFill>
                <a:latin typeface="Arial" panose="020B0604020202020204" pitchFamily="34" charset="0"/>
                <a:cs typeface="Arial" panose="020B0604020202020204" pitchFamily="34" charset="0"/>
              </a:rPr>
              <a:t>more </a:t>
            </a:r>
            <a:r>
              <a:rPr lang="en-US" sz="1100" dirty="0" smtClean="0">
                <a:latin typeface="Arial" panose="020B0604020202020204" pitchFamily="34" charset="0"/>
                <a:cs typeface="Arial" panose="020B0604020202020204" pitchFamily="34" charset="0"/>
              </a:rPr>
              <a:t>electrons </a:t>
            </a:r>
            <a:r>
              <a:rPr lang="en-US" sz="1100" dirty="0">
                <a:latin typeface="Arial" panose="020B0604020202020204" pitchFamily="34" charset="0"/>
                <a:cs typeface="Arial" panose="020B0604020202020204" pitchFamily="34" charset="0"/>
              </a:rPr>
              <a:t>than protons they form </a:t>
            </a:r>
            <a:r>
              <a:rPr lang="en-US" sz="1100" b="1" dirty="0" smtClean="0">
                <a:solidFill>
                  <a:srgbClr val="FF0000"/>
                </a:solidFill>
                <a:latin typeface="Arial" panose="020B0604020202020204" pitchFamily="34" charset="0"/>
                <a:cs typeface="Arial" panose="020B0604020202020204" pitchFamily="34" charset="0"/>
              </a:rPr>
              <a:t>negative </a:t>
            </a:r>
            <a:r>
              <a:rPr lang="en-US" sz="1100" dirty="0" smtClean="0">
                <a:latin typeface="Arial" panose="020B0604020202020204" pitchFamily="34" charset="0"/>
                <a:cs typeface="Arial" panose="020B0604020202020204" pitchFamily="34" charset="0"/>
              </a:rPr>
              <a:t>ions</a:t>
            </a:r>
            <a:r>
              <a:rPr lang="en-US" sz="1100" dirty="0">
                <a:latin typeface="Arial" panose="020B0604020202020204" pitchFamily="34" charset="0"/>
                <a:cs typeface="Arial" panose="020B0604020202020204" pitchFamily="34" charset="0"/>
              </a:rPr>
              <a:t>.</a:t>
            </a:r>
            <a:endParaRPr lang="en-US" sz="1100" dirty="0" smtClean="0">
              <a:latin typeface="Arial" panose="020B0604020202020204" pitchFamily="34" charset="0"/>
              <a:cs typeface="Arial" panose="020B0604020202020204" pitchFamily="34" charset="0"/>
            </a:endParaRPr>
          </a:p>
          <a:p>
            <a:pPr>
              <a:lnSpc>
                <a:spcPct val="200000"/>
              </a:lnSpc>
            </a:pPr>
            <a:r>
              <a:rPr lang="en-US" sz="1100" dirty="0" smtClean="0">
                <a:latin typeface="Arial" panose="020B0604020202020204" pitchFamily="34" charset="0"/>
                <a:cs typeface="Arial" panose="020B0604020202020204" pitchFamily="34" charset="0"/>
              </a:rPr>
              <a:t>So when a metal atom bonds with a non-metal atom the metal </a:t>
            </a:r>
            <a:r>
              <a:rPr lang="en-US" sz="1100" b="1" dirty="0" smtClean="0">
                <a:solidFill>
                  <a:srgbClr val="FF0000"/>
                </a:solidFill>
                <a:latin typeface="Arial" panose="020B0604020202020204" pitchFamily="34" charset="0"/>
                <a:cs typeface="Arial" panose="020B0604020202020204" pitchFamily="34" charset="0"/>
              </a:rPr>
              <a:t>donates electrons </a:t>
            </a:r>
            <a:r>
              <a:rPr lang="en-US" sz="1100" dirty="0" smtClean="0">
                <a:latin typeface="Arial" panose="020B0604020202020204" pitchFamily="34" charset="0"/>
                <a:cs typeface="Arial" panose="020B0604020202020204" pitchFamily="34" charset="0"/>
              </a:rPr>
              <a:t>to the non-metal to form a </a:t>
            </a:r>
            <a:r>
              <a:rPr lang="en-US" sz="1100" b="1" dirty="0" smtClean="0">
                <a:solidFill>
                  <a:srgbClr val="FF0000"/>
                </a:solidFill>
                <a:latin typeface="Arial" panose="020B0604020202020204" pitchFamily="34" charset="0"/>
                <a:cs typeface="Arial" panose="020B0604020202020204" pitchFamily="34" charset="0"/>
              </a:rPr>
              <a:t>positive </a:t>
            </a:r>
            <a:r>
              <a:rPr lang="en-US" sz="1100" dirty="0" smtClean="0">
                <a:latin typeface="Arial" panose="020B0604020202020204" pitchFamily="34" charset="0"/>
                <a:cs typeface="Arial" panose="020B0604020202020204" pitchFamily="34" charset="0"/>
              </a:rPr>
              <a:t>metal ion and a </a:t>
            </a:r>
            <a:r>
              <a:rPr lang="en-US" sz="1100" b="1" dirty="0" smtClean="0">
                <a:solidFill>
                  <a:srgbClr val="FF0000"/>
                </a:solidFill>
                <a:latin typeface="Arial" panose="020B0604020202020204" pitchFamily="34" charset="0"/>
                <a:cs typeface="Arial" panose="020B0604020202020204" pitchFamily="34" charset="0"/>
              </a:rPr>
              <a:t>negative </a:t>
            </a:r>
            <a:r>
              <a:rPr lang="en-US" sz="1100" dirty="0" smtClean="0">
                <a:latin typeface="Arial" panose="020B0604020202020204" pitchFamily="34" charset="0"/>
                <a:cs typeface="Arial" panose="020B0604020202020204" pitchFamily="34" charset="0"/>
              </a:rPr>
              <a:t>non-metal ion.</a:t>
            </a:r>
          </a:p>
          <a:p>
            <a:pPr>
              <a:lnSpc>
                <a:spcPct val="200000"/>
              </a:lnSpc>
            </a:pPr>
            <a:r>
              <a:rPr lang="en-US" sz="1100" dirty="0" smtClean="0">
                <a:latin typeface="Arial" panose="020B0604020202020204" pitchFamily="34" charset="0"/>
                <a:cs typeface="Arial" panose="020B0604020202020204" pitchFamily="34" charset="0"/>
              </a:rPr>
              <a:t>The ions attract each other to form an </a:t>
            </a:r>
            <a:r>
              <a:rPr lang="en-US" sz="1100" b="1" dirty="0" smtClean="0">
                <a:solidFill>
                  <a:srgbClr val="FF0000"/>
                </a:solidFill>
                <a:latin typeface="Arial" panose="020B0604020202020204" pitchFamily="34" charset="0"/>
                <a:cs typeface="Arial" panose="020B0604020202020204" pitchFamily="34" charset="0"/>
              </a:rPr>
              <a:t>ionic </a:t>
            </a:r>
            <a:r>
              <a:rPr lang="en-US" sz="1100" dirty="0" smtClean="0">
                <a:latin typeface="Arial" panose="020B0604020202020204" pitchFamily="34" charset="0"/>
                <a:cs typeface="Arial" panose="020B0604020202020204" pitchFamily="34" charset="0"/>
              </a:rPr>
              <a:t>bond.</a:t>
            </a:r>
            <a:endParaRPr lang="en-GB" sz="1100" b="1" u="sng" dirty="0" smtClean="0">
              <a:latin typeface="Arial" panose="020B0604020202020204" pitchFamily="34" charset="0"/>
              <a:cs typeface="Arial" panose="020B0604020202020204" pitchFamily="34" charset="0"/>
            </a:endParaRPr>
          </a:p>
        </p:txBody>
      </p:sp>
      <p:sp>
        <p:nvSpPr>
          <p:cNvPr id="3" name="Rectangle 2"/>
          <p:cNvSpPr/>
          <p:nvPr/>
        </p:nvSpPr>
        <p:spPr>
          <a:xfrm>
            <a:off x="179514" y="7452320"/>
            <a:ext cx="5985790" cy="7474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smtClean="0">
                <a:solidFill>
                  <a:schemeClr val="tx1"/>
                </a:solidFill>
                <a:latin typeface="Arial" panose="020B0604020202020204" pitchFamily="34" charset="0"/>
                <a:cs typeface="Arial" panose="020B0604020202020204" pitchFamily="34" charset="0"/>
              </a:rPr>
              <a:t> </a:t>
            </a:r>
            <a:endParaRPr lang="en-GB" sz="11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96212" y="7475899"/>
            <a:ext cx="5954492"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An ionic </a:t>
            </a:r>
            <a:r>
              <a:rPr lang="en-GB" sz="1200" dirty="0" smtClean="0">
                <a:latin typeface="Arial" panose="020B0604020202020204" pitchFamily="34" charset="0"/>
                <a:cs typeface="Arial" panose="020B0604020202020204" pitchFamily="34" charset="0"/>
              </a:rPr>
              <a:t>bond is </a:t>
            </a:r>
            <a:r>
              <a:rPr lang="en-GB" sz="1200" b="1" dirty="0" smtClean="0">
                <a:solidFill>
                  <a:srgbClr val="FF0000"/>
                </a:solidFill>
                <a:latin typeface="Arial" panose="020B0604020202020204" pitchFamily="34" charset="0"/>
                <a:cs typeface="Arial" panose="020B0604020202020204" pitchFamily="34" charset="0"/>
              </a:rPr>
              <a:t>the strong attraction between oppositely charged ions</a:t>
            </a:r>
          </a:p>
          <a:p>
            <a:endParaRPr lang="en-GB" sz="1200"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spTree>
    <p:extLst>
      <p:ext uri="{BB962C8B-B14F-4D97-AF65-F5344CB8AC3E}">
        <p14:creationId xmlns:p14="http://schemas.microsoft.com/office/powerpoint/2010/main" val="1377825048"/>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p:txBody>
      </p:sp>
      <p:sp>
        <p:nvSpPr>
          <p:cNvPr id="11" name="TextBox 10"/>
          <p:cNvSpPr txBox="1"/>
          <p:nvPr/>
        </p:nvSpPr>
        <p:spPr>
          <a:xfrm>
            <a:off x="106477" y="1331640"/>
            <a:ext cx="6264695" cy="716928"/>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Draw a dot and cross diagram to show what happens when sodium bonds with chlorine (only show the outer shell electrons).</a:t>
            </a:r>
            <a:endParaRPr lang="en-GB" sz="1100" u="sng" dirty="0" smtClean="0">
              <a:latin typeface="Arial" panose="020B0604020202020204" pitchFamily="34" charset="0"/>
              <a:cs typeface="Arial" panose="020B0604020202020204" pitchFamily="34" charset="0"/>
            </a:endParaRPr>
          </a:p>
        </p:txBody>
      </p:sp>
      <p:sp>
        <p:nvSpPr>
          <p:cNvPr id="12" name="TextBox 11"/>
          <p:cNvSpPr txBox="1"/>
          <p:nvPr/>
        </p:nvSpPr>
        <p:spPr>
          <a:xfrm>
            <a:off x="116633" y="6754887"/>
            <a:ext cx="6264695" cy="769441"/>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The sodium ion that forms has a </a:t>
            </a:r>
            <a:r>
              <a:rPr lang="en-US" sz="1100" b="1" dirty="0" smtClean="0">
                <a:solidFill>
                  <a:srgbClr val="FF0000"/>
                </a:solidFill>
                <a:latin typeface="Arial" panose="020B0604020202020204" pitchFamily="34" charset="0"/>
                <a:cs typeface="Arial" panose="020B0604020202020204" pitchFamily="34" charset="0"/>
              </a:rPr>
              <a:t>+1 </a:t>
            </a:r>
            <a:r>
              <a:rPr lang="en-US" sz="1100" dirty="0" smtClean="0">
                <a:latin typeface="Arial" panose="020B0604020202020204" pitchFamily="34" charset="0"/>
                <a:cs typeface="Arial" panose="020B0604020202020204" pitchFamily="34" charset="0"/>
              </a:rPr>
              <a:t>charge and the chloride ion that forms has a </a:t>
            </a:r>
            <a:r>
              <a:rPr lang="en-US" sz="1100" b="1" dirty="0" smtClean="0">
                <a:solidFill>
                  <a:srgbClr val="FF0000"/>
                </a:solidFill>
                <a:latin typeface="Arial" panose="020B0604020202020204" pitchFamily="34" charset="0"/>
                <a:cs typeface="Arial" panose="020B0604020202020204" pitchFamily="34" charset="0"/>
              </a:rPr>
              <a:t>-1</a:t>
            </a:r>
            <a:r>
              <a:rPr lang="en-US" sz="1100" dirty="0" smtClean="0">
                <a:latin typeface="Arial" panose="020B0604020202020204" pitchFamily="34" charset="0"/>
                <a:cs typeface="Arial" panose="020B0604020202020204" pitchFamily="34" charset="0"/>
              </a:rPr>
              <a:t>charge.</a:t>
            </a:r>
          </a:p>
          <a:p>
            <a:pPr>
              <a:lnSpc>
                <a:spcPct val="200000"/>
              </a:lnSpc>
            </a:pPr>
            <a:r>
              <a:rPr lang="en-US" sz="1100" dirty="0" smtClean="0">
                <a:latin typeface="Arial" panose="020B0604020202020204" pitchFamily="34" charset="0"/>
                <a:cs typeface="Arial" panose="020B0604020202020204" pitchFamily="34" charset="0"/>
              </a:rPr>
              <a:t>The formula of the compound that forms is </a:t>
            </a:r>
            <a:r>
              <a:rPr lang="en-US" sz="1100" b="1" dirty="0" smtClean="0">
                <a:solidFill>
                  <a:srgbClr val="FF0000"/>
                </a:solidFill>
                <a:latin typeface="Arial" panose="020B0604020202020204" pitchFamily="34" charset="0"/>
                <a:cs typeface="Arial" panose="020B0604020202020204" pitchFamily="34" charset="0"/>
              </a:rPr>
              <a:t>NACI</a:t>
            </a:r>
            <a:endParaRPr lang="en-GB" sz="1100" b="1" dirty="0" smtClean="0">
              <a:solidFill>
                <a:srgbClr val="FF0000"/>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72" y="3059832"/>
            <a:ext cx="6176066" cy="219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946452"/>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21"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Bonding Checklist</a:t>
            </a:r>
          </a:p>
        </p:txBody>
      </p:sp>
      <p:sp>
        <p:nvSpPr>
          <p:cNvPr id="2" name="TextBox 1"/>
          <p:cNvSpPr txBox="1"/>
          <p:nvPr/>
        </p:nvSpPr>
        <p:spPr>
          <a:xfrm>
            <a:off x="116632" y="1458815"/>
            <a:ext cx="6264695" cy="646331"/>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 = I fully understand;  </a:t>
            </a:r>
          </a:p>
          <a:p>
            <a:r>
              <a:rPr lang="en-GB" sz="1200" dirty="0" smtClean="0">
                <a:latin typeface="Arial" panose="020B0604020202020204" pitchFamily="34" charset="0"/>
                <a:cs typeface="Arial" panose="020B0604020202020204" pitchFamily="34" charset="0"/>
              </a:rPr>
              <a:t>2 = I know about this but am not very confident;  </a:t>
            </a:r>
          </a:p>
          <a:p>
            <a:r>
              <a:rPr lang="en-GB" sz="1200" dirty="0" smtClean="0">
                <a:latin typeface="Arial" panose="020B0604020202020204" pitchFamily="34" charset="0"/>
                <a:cs typeface="Arial" panose="020B0604020202020204" pitchFamily="34" charset="0"/>
              </a:rPr>
              <a:t>1 = I don’t know anything about this;</a:t>
            </a:r>
            <a:endParaRPr lang="en-GB" sz="12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3676990"/>
              </p:ext>
            </p:extLst>
          </p:nvPr>
        </p:nvGraphicFramePr>
        <p:xfrm>
          <a:off x="179514" y="2195736"/>
          <a:ext cx="6201812" cy="6017181"/>
        </p:xfrm>
        <a:graphic>
          <a:graphicData uri="http://schemas.openxmlformats.org/drawingml/2006/table">
            <a:tbl>
              <a:tblPr>
                <a:tableStyleId>{5C22544A-7EE6-4342-B048-85BDC9FD1C3A}</a:tableStyleId>
              </a:tblPr>
              <a:tblGrid>
                <a:gridCol w="2162950"/>
                <a:gridCol w="685302"/>
                <a:gridCol w="681715"/>
                <a:gridCol w="2671845"/>
              </a:tblGrid>
              <a:tr h="302760">
                <a:tc rowSpan="2">
                  <a:txBody>
                    <a:bodyPr/>
                    <a:lstStyle/>
                    <a:p>
                      <a:pPr algn="ctr">
                        <a:spcAft>
                          <a:spcPts val="0"/>
                        </a:spcAft>
                      </a:pPr>
                      <a:r>
                        <a:rPr lang="en-US" sz="1200" b="1" dirty="0">
                          <a:effectLst/>
                          <a:latin typeface="Arial" panose="020B0604020202020204" pitchFamily="34" charset="0"/>
                          <a:cs typeface="Arial" panose="020B0604020202020204" pitchFamily="34" charset="0"/>
                        </a:rPr>
                        <a:t>Learning objective</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en-US" sz="1000" b="1" dirty="0">
                          <a:effectLst/>
                          <a:latin typeface="Arial" panose="020B0604020202020204" pitchFamily="34" charset="0"/>
                          <a:cs typeface="Arial" panose="020B0604020202020204" pitchFamily="34" charset="0"/>
                        </a:rPr>
                        <a:t>How much do I know?</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rowSpan="2">
                  <a:txBody>
                    <a:bodyPr/>
                    <a:lstStyle/>
                    <a:p>
                      <a:pPr algn="ctr">
                        <a:spcAft>
                          <a:spcPts val="0"/>
                        </a:spcAft>
                      </a:pPr>
                      <a:r>
                        <a:rPr lang="en-US" sz="1200" b="1" dirty="0">
                          <a:effectLst/>
                          <a:latin typeface="Arial" panose="020B0604020202020204" pitchFamily="34" charset="0"/>
                          <a:cs typeface="Arial" panose="020B0604020202020204" pitchFamily="34" charset="0"/>
                        </a:rPr>
                        <a:t>What do I still need to do?</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664">
                <a:tc vMerge="1">
                  <a:txBody>
                    <a:bodyPr/>
                    <a:lstStyle/>
                    <a:p>
                      <a:endParaRPr lang="en-GB"/>
                    </a:p>
                  </a:txBody>
                  <a:tcPr/>
                </a:tc>
                <a:tc>
                  <a:txBody>
                    <a:bodyPr/>
                    <a:lstStyle/>
                    <a:p>
                      <a:pPr algn="ctr">
                        <a:spcAft>
                          <a:spcPts val="0"/>
                        </a:spcAft>
                      </a:pPr>
                      <a:r>
                        <a:rPr lang="en-US" sz="1000" b="1" dirty="0">
                          <a:effectLst/>
                          <a:latin typeface="Arial" panose="020B0604020202020204" pitchFamily="34" charset="0"/>
                          <a:cs typeface="Arial" panose="020B0604020202020204" pitchFamily="34" charset="0"/>
                        </a:rPr>
                        <a:t>Before topic</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000" b="1" dirty="0">
                          <a:effectLst/>
                          <a:latin typeface="Arial" panose="020B0604020202020204" pitchFamily="34" charset="0"/>
                          <a:cs typeface="Arial" panose="020B0604020202020204" pitchFamily="34" charset="0"/>
                        </a:rPr>
                        <a:t>After topic</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r>
              <a:tr h="421140">
                <a:tc>
                  <a:txBody>
                    <a:bodyPr/>
                    <a:lstStyle/>
                    <a:p>
                      <a:pPr>
                        <a:spcAft>
                          <a:spcPts val="0"/>
                        </a:spcAft>
                      </a:pPr>
                      <a:r>
                        <a:rPr lang="en-US" sz="1000" b="1" dirty="0">
                          <a:effectLst/>
                          <a:latin typeface="Arial" panose="020B0604020202020204" pitchFamily="34" charset="0"/>
                          <a:cs typeface="Arial" panose="020B0604020202020204" pitchFamily="34" charset="0"/>
                        </a:rPr>
                        <a:t>Know that atoms bond to gain full outer shells</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2188">
                <a:tc>
                  <a:txBody>
                    <a:bodyPr/>
                    <a:lstStyle/>
                    <a:p>
                      <a:pPr>
                        <a:spcAft>
                          <a:spcPts val="0"/>
                        </a:spcAft>
                      </a:pPr>
                      <a:r>
                        <a:rPr lang="en-US" sz="1000" b="1" dirty="0">
                          <a:effectLst/>
                          <a:latin typeface="Arial" panose="020B0604020202020204" pitchFamily="34" charset="0"/>
                          <a:cs typeface="Arial" panose="020B0604020202020204" pitchFamily="34" charset="0"/>
                        </a:rPr>
                        <a:t>Define what is meant by ionic and covalent bonding</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4283">
                <a:tc>
                  <a:txBody>
                    <a:bodyPr/>
                    <a:lstStyle/>
                    <a:p>
                      <a:pPr>
                        <a:spcAft>
                          <a:spcPts val="0"/>
                        </a:spcAft>
                      </a:pPr>
                      <a:r>
                        <a:rPr lang="en-US" sz="1000" b="1" dirty="0">
                          <a:effectLst/>
                          <a:latin typeface="Arial" panose="020B0604020202020204" pitchFamily="34" charset="0"/>
                          <a:cs typeface="Arial" panose="020B0604020202020204" pitchFamily="34" charset="0"/>
                        </a:rPr>
                        <a:t>Identify which compounds are ionic and which are covalent</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8995">
                <a:tc>
                  <a:txBody>
                    <a:bodyPr/>
                    <a:lstStyle/>
                    <a:p>
                      <a:pPr>
                        <a:spcAft>
                          <a:spcPts val="0"/>
                        </a:spcAft>
                      </a:pPr>
                      <a:r>
                        <a:rPr lang="en-US" sz="1000" b="1" dirty="0">
                          <a:effectLst/>
                          <a:latin typeface="Arial" panose="020B0604020202020204" pitchFamily="34" charset="0"/>
                          <a:cs typeface="Arial" panose="020B0604020202020204" pitchFamily="34" charset="0"/>
                        </a:rPr>
                        <a:t>Draw dot and cross for ionic and covalent compounds, including compounds with double and triple covalent bonds.</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4283">
                <a:tc>
                  <a:txBody>
                    <a:bodyPr/>
                    <a:lstStyle/>
                    <a:p>
                      <a:pPr>
                        <a:spcAft>
                          <a:spcPts val="0"/>
                        </a:spcAft>
                      </a:pPr>
                      <a:r>
                        <a:rPr lang="en-US" sz="1000" b="1" dirty="0">
                          <a:effectLst/>
                          <a:latin typeface="Arial" panose="020B0604020202020204" pitchFamily="34" charset="0"/>
                          <a:cs typeface="Arial" panose="020B0604020202020204" pitchFamily="34" charset="0"/>
                        </a:rPr>
                        <a:t>Define what is meant by electronegativity</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9519">
                <a:tc>
                  <a:txBody>
                    <a:bodyPr/>
                    <a:lstStyle/>
                    <a:p>
                      <a:pPr>
                        <a:spcAft>
                          <a:spcPts val="0"/>
                        </a:spcAft>
                      </a:pPr>
                      <a:r>
                        <a:rPr lang="en-US" sz="1000" b="1" dirty="0">
                          <a:effectLst/>
                          <a:latin typeface="Arial" panose="020B0604020202020204" pitchFamily="34" charset="0"/>
                          <a:cs typeface="Arial" panose="020B0604020202020204" pitchFamily="34" charset="0"/>
                        </a:rPr>
                        <a:t>Explain that if both atoms in a compound have the same electronegativity then the compound will be purely covalent.</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8184">
                <a:tc>
                  <a:txBody>
                    <a:bodyPr/>
                    <a:lstStyle/>
                    <a:p>
                      <a:pPr>
                        <a:spcAft>
                          <a:spcPts val="0"/>
                        </a:spcAft>
                      </a:pPr>
                      <a:r>
                        <a:rPr lang="en-US" sz="1000" b="1" dirty="0">
                          <a:effectLst/>
                          <a:latin typeface="Arial" panose="020B0604020202020204" pitchFamily="34" charset="0"/>
                          <a:cs typeface="Arial" panose="020B0604020202020204" pitchFamily="34" charset="0"/>
                        </a:rPr>
                        <a:t>Explain that if both atoms in a compound have different electronegativities then the compound will have dipoles and the bonding will be polar covalent.</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044">
                <a:tc>
                  <a:txBody>
                    <a:bodyPr/>
                    <a:lstStyle/>
                    <a:p>
                      <a:pPr>
                        <a:spcAft>
                          <a:spcPts val="0"/>
                        </a:spcAft>
                      </a:pPr>
                      <a:r>
                        <a:rPr lang="en-US" sz="1000" b="1" dirty="0">
                          <a:effectLst/>
                          <a:latin typeface="Arial" panose="020B0604020202020204" pitchFamily="34" charset="0"/>
                          <a:cs typeface="Arial" panose="020B0604020202020204" pitchFamily="34" charset="0"/>
                        </a:rPr>
                        <a:t>Recall the trends in electronegativity in the periodic table</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3425">
                <a:tc>
                  <a:txBody>
                    <a:bodyPr/>
                    <a:lstStyle/>
                    <a:p>
                      <a:pPr>
                        <a:spcAft>
                          <a:spcPts val="0"/>
                        </a:spcAft>
                      </a:pPr>
                      <a:r>
                        <a:rPr lang="en-US" sz="1000" b="1" dirty="0">
                          <a:effectLst/>
                          <a:latin typeface="Arial" panose="020B0604020202020204" pitchFamily="34" charset="0"/>
                          <a:cs typeface="Arial" panose="020B0604020202020204" pitchFamily="34" charset="0"/>
                        </a:rPr>
                        <a:t>Use the trends in electronegativity to predict the positions and sizes of the dipoles on a molecule</a:t>
                      </a:r>
                      <a:endParaRPr lang="en-GB" sz="800" b="1"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a:cs typeface="Arial" panose="020B0604020202020204" pitchFamily="34" charset="0"/>
                      </a:endParaRPr>
                    </a:p>
                  </a:txBody>
                  <a:tcPr marL="56571" marR="56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487857"/>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p:txBody>
      </p:sp>
      <p:sp>
        <p:nvSpPr>
          <p:cNvPr id="11" name="TextBox 10"/>
          <p:cNvSpPr txBox="1"/>
          <p:nvPr/>
        </p:nvSpPr>
        <p:spPr>
          <a:xfrm>
            <a:off x="106477" y="1331640"/>
            <a:ext cx="6264695" cy="1785104"/>
          </a:xfrm>
          <a:prstGeom prst="rect">
            <a:avLst/>
          </a:prstGeom>
          <a:noFill/>
        </p:spPr>
        <p:txBody>
          <a:bodyPr wrap="square" rtlCol="0">
            <a:spAutoFit/>
          </a:bodyPr>
          <a:lstStyle/>
          <a:p>
            <a:pPr>
              <a:lnSpc>
                <a:spcPct val="200000"/>
              </a:lnSpc>
            </a:pPr>
            <a:r>
              <a:rPr lang="en-US" sz="1100" b="1" dirty="0" smtClean="0">
                <a:latin typeface="Arial" panose="020B0604020202020204" pitchFamily="34" charset="0"/>
                <a:cs typeface="Arial" panose="020B0604020202020204" pitchFamily="34" charset="0"/>
              </a:rPr>
              <a:t>Covalent bonding</a:t>
            </a:r>
          </a:p>
          <a:p>
            <a:pPr>
              <a:lnSpc>
                <a:spcPct val="200000"/>
              </a:lnSpc>
            </a:pPr>
            <a:r>
              <a:rPr lang="en-US" sz="1100" dirty="0" smtClean="0">
                <a:latin typeface="Arial" panose="020B0604020202020204" pitchFamily="34" charset="0"/>
                <a:cs typeface="Arial" panose="020B0604020202020204" pitchFamily="34" charset="0"/>
              </a:rPr>
              <a:t>Usually between two </a:t>
            </a:r>
            <a:r>
              <a:rPr lang="en-US" sz="1100" b="1" dirty="0" smtClean="0">
                <a:solidFill>
                  <a:srgbClr val="FF0000"/>
                </a:solidFill>
                <a:latin typeface="Arial" panose="020B0604020202020204" pitchFamily="34" charset="0"/>
                <a:cs typeface="Arial" panose="020B0604020202020204" pitchFamily="34" charset="0"/>
              </a:rPr>
              <a:t>non-metals</a:t>
            </a:r>
          </a:p>
          <a:p>
            <a:pPr>
              <a:lnSpc>
                <a:spcPct val="200000"/>
              </a:lnSpc>
            </a:pPr>
            <a:r>
              <a:rPr lang="en-US" sz="1100" dirty="0" smtClean="0">
                <a:latin typeface="Arial" panose="020B0604020202020204" pitchFamily="34" charset="0"/>
                <a:cs typeface="Arial" panose="020B0604020202020204" pitchFamily="34" charset="0"/>
              </a:rPr>
              <a:t>Non-metals usually </a:t>
            </a:r>
            <a:r>
              <a:rPr lang="en-US" sz="1100" b="1" dirty="0" smtClean="0">
                <a:solidFill>
                  <a:srgbClr val="FF0000"/>
                </a:solidFill>
                <a:latin typeface="Arial" panose="020B0604020202020204" pitchFamily="34" charset="0"/>
                <a:cs typeface="Arial" panose="020B0604020202020204" pitchFamily="34" charset="0"/>
              </a:rPr>
              <a:t>gain </a:t>
            </a:r>
            <a:r>
              <a:rPr lang="en-US" sz="1100" dirty="0" smtClean="0">
                <a:latin typeface="Arial" panose="020B0604020202020204" pitchFamily="34" charset="0"/>
                <a:cs typeface="Arial" panose="020B0604020202020204" pitchFamily="34" charset="0"/>
              </a:rPr>
              <a:t>electrons but as they both can’t gain electrons they  </a:t>
            </a:r>
            <a:r>
              <a:rPr lang="en-US" sz="1100" b="1" dirty="0" smtClean="0">
                <a:solidFill>
                  <a:srgbClr val="FF0000"/>
                </a:solidFill>
                <a:latin typeface="Arial" panose="020B0604020202020204" pitchFamily="34" charset="0"/>
                <a:cs typeface="Arial" panose="020B0604020202020204" pitchFamily="34" charset="0"/>
              </a:rPr>
              <a:t>share </a:t>
            </a:r>
            <a:r>
              <a:rPr lang="en-US" sz="1100" dirty="0" smtClean="0">
                <a:latin typeface="Arial" panose="020B0604020202020204" pitchFamily="34" charset="0"/>
                <a:cs typeface="Arial" panose="020B0604020202020204" pitchFamily="34" charset="0"/>
              </a:rPr>
              <a:t>them.  The atoms join together to form </a:t>
            </a:r>
            <a:r>
              <a:rPr lang="en-US" sz="1100" b="1" dirty="0" smtClean="0">
                <a:solidFill>
                  <a:srgbClr val="FF0000"/>
                </a:solidFill>
                <a:latin typeface="Arial" panose="020B0604020202020204" pitchFamily="34" charset="0"/>
                <a:cs typeface="Arial" panose="020B0604020202020204" pitchFamily="34" charset="0"/>
              </a:rPr>
              <a:t>molecules </a:t>
            </a:r>
            <a:r>
              <a:rPr lang="en-US" sz="1100" dirty="0" smtClean="0">
                <a:latin typeface="Arial" panose="020B0604020202020204" pitchFamily="34" charset="0"/>
                <a:cs typeface="Arial" panose="020B0604020202020204" pitchFamily="34" charset="0"/>
              </a:rPr>
              <a:t>with a </a:t>
            </a:r>
            <a:r>
              <a:rPr lang="en-US" sz="1100" b="1" dirty="0" smtClean="0">
                <a:solidFill>
                  <a:srgbClr val="FF0000"/>
                </a:solidFill>
                <a:latin typeface="Arial" panose="020B0604020202020204" pitchFamily="34" charset="0"/>
                <a:cs typeface="Arial" panose="020B0604020202020204" pitchFamily="34" charset="0"/>
              </a:rPr>
              <a:t>zero </a:t>
            </a:r>
            <a:r>
              <a:rPr lang="en-US" sz="1100" dirty="0" smtClean="0">
                <a:latin typeface="Arial" panose="020B0604020202020204" pitchFamily="34" charset="0"/>
                <a:cs typeface="Arial" panose="020B0604020202020204" pitchFamily="34" charset="0"/>
              </a:rPr>
              <a:t>charge.</a:t>
            </a:r>
            <a:endParaRPr lang="en-US" sz="1100" dirty="0">
              <a:latin typeface="Arial" panose="020B0604020202020204" pitchFamily="34" charset="0"/>
              <a:cs typeface="Arial" panose="020B0604020202020204" pitchFamily="34" charset="0"/>
            </a:endParaRPr>
          </a:p>
          <a:p>
            <a:pPr>
              <a:lnSpc>
                <a:spcPct val="200000"/>
              </a:lnSpc>
            </a:pPr>
            <a:endParaRPr lang="en-GB" sz="1100" b="1" u="sng" dirty="0" smtClean="0">
              <a:latin typeface="Arial" panose="020B0604020202020204" pitchFamily="34" charset="0"/>
              <a:cs typeface="Arial" panose="020B0604020202020204" pitchFamily="34" charset="0"/>
            </a:endParaRPr>
          </a:p>
        </p:txBody>
      </p:sp>
      <p:sp>
        <p:nvSpPr>
          <p:cNvPr id="12" name="TextBox 11"/>
          <p:cNvSpPr txBox="1"/>
          <p:nvPr/>
        </p:nvSpPr>
        <p:spPr>
          <a:xfrm>
            <a:off x="116633" y="3923928"/>
            <a:ext cx="6264695" cy="716928"/>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Draw a dot and cross diagram to show what happens when two chlorine atoms bond together to form a chlorine molecule (only show the outer shell electrons).</a:t>
            </a:r>
            <a:endParaRPr lang="en-GB" sz="1100" u="sng" dirty="0" smtClean="0">
              <a:latin typeface="Arial" panose="020B0604020202020204" pitchFamily="34" charset="0"/>
              <a:cs typeface="Arial" panose="020B0604020202020204" pitchFamily="34" charset="0"/>
            </a:endParaRPr>
          </a:p>
        </p:txBody>
      </p:sp>
      <p:sp>
        <p:nvSpPr>
          <p:cNvPr id="9" name="Rectangle 8"/>
          <p:cNvSpPr/>
          <p:nvPr/>
        </p:nvSpPr>
        <p:spPr>
          <a:xfrm>
            <a:off x="179514" y="3131840"/>
            <a:ext cx="5985790" cy="7474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smtClean="0">
                <a:solidFill>
                  <a:schemeClr val="tx1"/>
                </a:solidFill>
                <a:latin typeface="Arial" panose="020B0604020202020204" pitchFamily="34" charset="0"/>
                <a:cs typeface="Arial" panose="020B0604020202020204" pitchFamily="34" charset="0"/>
              </a:rPr>
              <a:t> </a:t>
            </a:r>
            <a:endParaRPr lang="en-GB" sz="1100"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196212" y="3155419"/>
            <a:ext cx="5954492"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An </a:t>
            </a:r>
            <a:r>
              <a:rPr lang="en-GB" sz="1200" dirty="0" smtClean="0">
                <a:latin typeface="Arial" panose="020B0604020202020204" pitchFamily="34" charset="0"/>
                <a:cs typeface="Arial" panose="020B0604020202020204" pitchFamily="34" charset="0"/>
              </a:rPr>
              <a:t>covalent bond is </a:t>
            </a:r>
            <a:r>
              <a:rPr lang="en-GB" sz="1200" b="1" dirty="0" smtClean="0">
                <a:solidFill>
                  <a:srgbClr val="FF0000"/>
                </a:solidFill>
                <a:latin typeface="Arial" panose="020B0604020202020204" pitchFamily="34" charset="0"/>
                <a:cs typeface="Arial" panose="020B0604020202020204" pitchFamily="34" charset="0"/>
              </a:rPr>
              <a:t>a shared pair of electrons </a:t>
            </a:r>
            <a:endParaRPr lang="en-GB" sz="1200" b="1" dirty="0">
              <a:solidFill>
                <a:srgbClr val="FF0000"/>
              </a:solidFill>
            </a:endParaRPr>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664" y="5364088"/>
            <a:ext cx="53911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329263"/>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p:txBody>
      </p:sp>
      <p:sp>
        <p:nvSpPr>
          <p:cNvPr id="11" name="TextBox 10"/>
          <p:cNvSpPr txBox="1"/>
          <p:nvPr/>
        </p:nvSpPr>
        <p:spPr>
          <a:xfrm>
            <a:off x="106477" y="1331640"/>
            <a:ext cx="6264695" cy="1785104"/>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The formula of the chlorine molecule that forms is </a:t>
            </a:r>
            <a:r>
              <a:rPr lang="en-US" sz="1100" b="1" dirty="0" smtClean="0">
                <a:solidFill>
                  <a:srgbClr val="FF0000"/>
                </a:solidFill>
                <a:latin typeface="Arial" panose="020B0604020202020204" pitchFamily="34" charset="0"/>
                <a:cs typeface="Arial" panose="020B0604020202020204" pitchFamily="34" charset="0"/>
              </a:rPr>
              <a:t>CI</a:t>
            </a:r>
            <a:r>
              <a:rPr lang="en-US" sz="1100" b="1" baseline="-25000" dirty="0" smtClean="0">
                <a:solidFill>
                  <a:srgbClr val="FF0000"/>
                </a:solidFill>
                <a:latin typeface="Arial" panose="020B0604020202020204" pitchFamily="34" charset="0"/>
                <a:cs typeface="Arial" panose="020B0604020202020204" pitchFamily="34" charset="0"/>
              </a:rPr>
              <a:t>2</a:t>
            </a:r>
          </a:p>
          <a:p>
            <a:pPr>
              <a:lnSpc>
                <a:spcPct val="200000"/>
              </a:lnSpc>
            </a:pPr>
            <a:r>
              <a:rPr lang="en-US" sz="1100" dirty="0" smtClean="0">
                <a:latin typeface="Arial" panose="020B0604020202020204" pitchFamily="34" charset="0"/>
                <a:cs typeface="Arial" panose="020B0604020202020204" pitchFamily="34" charset="0"/>
              </a:rPr>
              <a:t>The covalent bond in a chlorine molecule is made from one shared pair of electrons.  We call this a </a:t>
            </a:r>
            <a:r>
              <a:rPr lang="en-US" sz="1100" b="1" dirty="0" smtClean="0">
                <a:latin typeface="Arial" panose="020B0604020202020204" pitchFamily="34" charset="0"/>
                <a:cs typeface="Arial" panose="020B0604020202020204" pitchFamily="34" charset="0"/>
              </a:rPr>
              <a:t>single </a:t>
            </a:r>
            <a:r>
              <a:rPr lang="en-US" sz="1100" dirty="0" smtClean="0">
                <a:latin typeface="Arial" panose="020B0604020202020204" pitchFamily="34" charset="0"/>
                <a:cs typeface="Arial" panose="020B0604020202020204" pitchFamily="34" charset="0"/>
              </a:rPr>
              <a:t>covalent bond.</a:t>
            </a:r>
          </a:p>
          <a:p>
            <a:pPr>
              <a:lnSpc>
                <a:spcPct val="200000"/>
              </a:lnSpc>
            </a:pPr>
            <a:r>
              <a:rPr lang="en-US" sz="1100" dirty="0" smtClean="0">
                <a:latin typeface="Arial" panose="020B0604020202020204" pitchFamily="34" charset="0"/>
                <a:cs typeface="Arial" panose="020B0604020202020204" pitchFamily="34" charset="0"/>
              </a:rPr>
              <a:t>Draw a dot and cross diagram to show what happens when two oxygen atoms bond together to from a oxygen molecule.</a:t>
            </a:r>
            <a:endParaRPr lang="en-GB" sz="1100" u="sng" dirty="0" smtClean="0">
              <a:latin typeface="Arial" panose="020B0604020202020204" pitchFamily="34" charset="0"/>
              <a:cs typeface="Arial" panose="020B0604020202020204" pitchFamily="34" charset="0"/>
            </a:endParaRPr>
          </a:p>
        </p:txBody>
      </p:sp>
      <p:sp>
        <p:nvSpPr>
          <p:cNvPr id="13" name="TextBox 12"/>
          <p:cNvSpPr txBox="1"/>
          <p:nvPr/>
        </p:nvSpPr>
        <p:spPr>
          <a:xfrm>
            <a:off x="148448" y="5580112"/>
            <a:ext cx="6264695" cy="1107996"/>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The formula of the oxygen molecule that forms is 0</a:t>
            </a:r>
            <a:r>
              <a:rPr lang="en-US" sz="1100" baseline="-25000" dirty="0" smtClean="0">
                <a:latin typeface="Arial" panose="020B0604020202020204" pitchFamily="34" charset="0"/>
                <a:cs typeface="Arial" panose="020B0604020202020204" pitchFamily="34" charset="0"/>
              </a:rPr>
              <a:t>2</a:t>
            </a:r>
          </a:p>
          <a:p>
            <a:pPr>
              <a:lnSpc>
                <a:spcPct val="200000"/>
              </a:lnSpc>
            </a:pPr>
            <a:r>
              <a:rPr lang="en-US" sz="1100" dirty="0" smtClean="0">
                <a:latin typeface="Arial" panose="020B0604020202020204" pitchFamily="34" charset="0"/>
                <a:cs typeface="Arial" panose="020B0604020202020204" pitchFamily="34" charset="0"/>
              </a:rPr>
              <a:t>How does the covalent bond in oxygen differ from that in chlorine?  </a:t>
            </a:r>
            <a:r>
              <a:rPr lang="en-US" sz="1100" b="1" dirty="0" smtClean="0">
                <a:solidFill>
                  <a:srgbClr val="FF0000"/>
                </a:solidFill>
                <a:latin typeface="Arial" panose="020B0604020202020204" pitchFamily="34" charset="0"/>
                <a:cs typeface="Arial" panose="020B0604020202020204" pitchFamily="34" charset="0"/>
              </a:rPr>
              <a:t>Consists of 2 pairs of e</a:t>
            </a:r>
            <a:r>
              <a:rPr lang="en-US" sz="1100" b="1" baseline="30000" dirty="0" smtClean="0">
                <a:solidFill>
                  <a:srgbClr val="FF0000"/>
                </a:solidFill>
                <a:latin typeface="Arial" panose="020B0604020202020204" pitchFamily="34" charset="0"/>
                <a:cs typeface="Arial" panose="020B0604020202020204" pitchFamily="34" charset="0"/>
              </a:rPr>
              <a:t>-</a:t>
            </a:r>
          </a:p>
          <a:p>
            <a:pPr>
              <a:lnSpc>
                <a:spcPct val="200000"/>
              </a:lnSpc>
            </a:pPr>
            <a:r>
              <a:rPr lang="en-US" sz="1100" dirty="0" smtClean="0">
                <a:latin typeface="Arial" panose="020B0604020202020204" pitchFamily="34" charset="0"/>
                <a:cs typeface="Arial" panose="020B0604020202020204" pitchFamily="34" charset="0"/>
              </a:rPr>
              <a:t>We say the covalent bond in oxygen is a </a:t>
            </a:r>
            <a:r>
              <a:rPr lang="en-US" sz="1100" b="1" dirty="0" smtClean="0">
                <a:solidFill>
                  <a:srgbClr val="FF0000"/>
                </a:solidFill>
                <a:latin typeface="Arial" panose="020B0604020202020204" pitchFamily="34" charset="0"/>
                <a:cs typeface="Arial" panose="020B0604020202020204" pitchFamily="34" charset="0"/>
              </a:rPr>
              <a:t>double </a:t>
            </a:r>
            <a:r>
              <a:rPr lang="en-US" sz="1100" dirty="0" smtClean="0">
                <a:latin typeface="Arial" panose="020B0604020202020204" pitchFamily="34" charset="0"/>
                <a:cs typeface="Arial" panose="020B0604020202020204" pitchFamily="34" charset="0"/>
              </a:rPr>
              <a:t>covalent bond. </a:t>
            </a:r>
            <a:endParaRPr lang="en-GB" sz="1100" u="sng" dirty="0" smtClean="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138" y="3491880"/>
            <a:ext cx="46577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725211"/>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p:txBody>
      </p:sp>
      <p:sp>
        <p:nvSpPr>
          <p:cNvPr id="11" name="TextBox 10"/>
          <p:cNvSpPr txBox="1"/>
          <p:nvPr/>
        </p:nvSpPr>
        <p:spPr>
          <a:xfrm>
            <a:off x="106477" y="1331640"/>
            <a:ext cx="6264695" cy="5170646"/>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Test your understanding:</a:t>
            </a:r>
          </a:p>
          <a:p>
            <a:pPr>
              <a:lnSpc>
                <a:spcPct val="200000"/>
              </a:lnSpc>
            </a:pPr>
            <a:r>
              <a:rPr lang="en-US" sz="1100" dirty="0" smtClean="0">
                <a:latin typeface="Arial" panose="020B0604020202020204" pitchFamily="34" charset="0"/>
                <a:cs typeface="Arial" panose="020B0604020202020204" pitchFamily="34" charset="0"/>
              </a:rPr>
              <a:t>Draw dot &amp; cross diagrams for the following ionic compounds (show just outer shell electrons):</a:t>
            </a: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289" y="2343200"/>
            <a:ext cx="63150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336854"/>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a:p>
            <a:pPr marL="0" indent="0" algn="ctr">
              <a:buFont typeface="Wingdings 2"/>
              <a:buNone/>
            </a:pPr>
            <a:endParaRPr lang="en-US" sz="2800" b="1" dirty="0" smtClean="0">
              <a:ln w="11430"/>
              <a:solidFill>
                <a:srgbClr val="422683"/>
              </a:solidFill>
              <a:latin typeface="Arial Black" panose="020B0A04020102020204" pitchFamily="34" charset="0"/>
            </a:endParaRPr>
          </a:p>
        </p:txBody>
      </p:sp>
      <p:sp>
        <p:nvSpPr>
          <p:cNvPr id="11" name="TextBox 10"/>
          <p:cNvSpPr txBox="1"/>
          <p:nvPr/>
        </p:nvSpPr>
        <p:spPr>
          <a:xfrm>
            <a:off x="106477" y="1331640"/>
            <a:ext cx="6264695" cy="6524863"/>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Draw dot &amp; cross diagrams for the following covalent compounds (show just outer electrons):</a:t>
            </a: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endParaRPr lang="en-US" sz="1100" dirty="0">
              <a:latin typeface="Arial" panose="020B0604020202020204" pitchFamily="34" charset="0"/>
              <a:cs typeface="Arial" panose="020B0604020202020204" pitchFamily="34" charset="0"/>
            </a:endParaRPr>
          </a:p>
          <a:p>
            <a:pPr>
              <a:lnSpc>
                <a:spcPct val="200000"/>
              </a:lnSpc>
            </a:pPr>
            <a:endParaRPr lang="en-US" sz="1100" dirty="0" smtClean="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27" y="2339752"/>
            <a:ext cx="57435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114235"/>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a:p>
            <a:pPr marL="0" indent="0" algn="ctr">
              <a:buFont typeface="Wingdings 2"/>
              <a:buNone/>
            </a:pPr>
            <a:endParaRPr lang="en-US" sz="2800" b="1" dirty="0" smtClean="0">
              <a:ln w="11430"/>
              <a:solidFill>
                <a:srgbClr val="422683"/>
              </a:solidFill>
              <a:latin typeface="Arial Black" panose="020B0A040201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532440"/>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664" y="1331640"/>
            <a:ext cx="4881534" cy="673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996611"/>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Bonding Questions</a:t>
            </a:r>
          </a:p>
        </p:txBody>
      </p:sp>
      <p:graphicFrame>
        <p:nvGraphicFramePr>
          <p:cNvPr id="2" name="Table 1"/>
          <p:cNvGraphicFramePr>
            <a:graphicFrameLocks noGrp="1"/>
          </p:cNvGraphicFramePr>
          <p:nvPr>
            <p:extLst>
              <p:ext uri="{D42A27DB-BD31-4B8C-83A1-F6EECF244321}">
                <p14:modId xmlns:p14="http://schemas.microsoft.com/office/powerpoint/2010/main" val="235196173"/>
              </p:ext>
            </p:extLst>
          </p:nvPr>
        </p:nvGraphicFramePr>
        <p:xfrm>
          <a:off x="44624" y="1475656"/>
          <a:ext cx="6336703" cy="6398260"/>
        </p:xfrm>
        <a:graphic>
          <a:graphicData uri="http://schemas.openxmlformats.org/drawingml/2006/table">
            <a:tbl>
              <a:tblPr firstRow="1" bandRow="1">
                <a:tableStyleId>{5C22544A-7EE6-4342-B048-85BDC9FD1C3A}</a:tableStyleId>
              </a:tblPr>
              <a:tblGrid>
                <a:gridCol w="229037"/>
                <a:gridCol w="1715179"/>
                <a:gridCol w="216024"/>
                <a:gridCol w="864096"/>
                <a:gridCol w="777686"/>
                <a:gridCol w="734482"/>
                <a:gridCol w="532858"/>
                <a:gridCol w="1267341"/>
              </a:tblGrid>
              <a:tr h="370840">
                <a:tc>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Potassium forms an</a:t>
                      </a:r>
                      <a:r>
                        <a:rPr lang="en-GB" sz="1100" b="0" baseline="0" dirty="0" smtClean="0">
                          <a:solidFill>
                            <a:schemeClr val="tx1"/>
                          </a:solidFill>
                          <a:latin typeface="Arial" panose="020B0604020202020204" pitchFamily="34" charset="0"/>
                          <a:cs typeface="Arial" panose="020B0604020202020204" pitchFamily="34" charset="0"/>
                        </a:rPr>
                        <a:t> ion K</a:t>
                      </a:r>
                      <a:r>
                        <a:rPr lang="en-GB" sz="1100" b="0" baseline="30000" dirty="0" smtClean="0">
                          <a:solidFill>
                            <a:schemeClr val="tx1"/>
                          </a:solidFill>
                          <a:latin typeface="Arial" panose="020B0604020202020204" pitchFamily="34" charset="0"/>
                          <a:cs typeface="Arial" panose="020B0604020202020204" pitchFamily="34" charset="0"/>
                        </a:rPr>
                        <a:t>+</a:t>
                      </a:r>
                      <a:r>
                        <a:rPr lang="en-GB" sz="1100" b="0" baseline="0" dirty="0" smtClean="0">
                          <a:solidFill>
                            <a:schemeClr val="tx1"/>
                          </a:solidFill>
                          <a:latin typeface="Arial" panose="020B0604020202020204" pitchFamily="34" charset="0"/>
                          <a:cs typeface="Arial" panose="020B0604020202020204" pitchFamily="34" charset="0"/>
                        </a:rPr>
                        <a:t>, how many electrons are in this ion?</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nSpc>
                          <a:spcPct val="150000"/>
                        </a:lnSpc>
                      </a:pPr>
                      <a:r>
                        <a:rPr lang="en-GB" sz="1100" b="1" dirty="0" smtClean="0">
                          <a:solidFill>
                            <a:srgbClr val="FF0000"/>
                          </a:solidFill>
                          <a:latin typeface="Arial" panose="020B0604020202020204" pitchFamily="34" charset="0"/>
                          <a:cs typeface="Arial" panose="020B0604020202020204" pitchFamily="34" charset="0"/>
                        </a:rPr>
                        <a:t>18</a:t>
                      </a:r>
                    </a:p>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2</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Barium forms an ion Ba</a:t>
                      </a:r>
                      <a:r>
                        <a:rPr lang="en-GB" sz="1100" baseline="30000" dirty="0" smtClean="0">
                          <a:solidFill>
                            <a:schemeClr val="tx1"/>
                          </a:solidFill>
                          <a:latin typeface="Arial" panose="020B0604020202020204" pitchFamily="34" charset="0"/>
                          <a:cs typeface="Arial" panose="020B0604020202020204" pitchFamily="34" charset="0"/>
                        </a:rPr>
                        <a:t>2+</a:t>
                      </a:r>
                      <a:r>
                        <a:rPr lang="en-GB" sz="1100" dirty="0" smtClean="0">
                          <a:solidFill>
                            <a:schemeClr val="tx1"/>
                          </a:solidFill>
                          <a:latin typeface="Arial" panose="020B0604020202020204" pitchFamily="34" charset="0"/>
                          <a:cs typeface="Arial" panose="020B0604020202020204" pitchFamily="34" charset="0"/>
                        </a:rPr>
                        <a:t>, how many electrons are in this ion?</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1" dirty="0" smtClean="0">
                          <a:solidFill>
                            <a:srgbClr val="FF0000"/>
                          </a:solidFill>
                          <a:latin typeface="Arial" panose="020B0604020202020204" pitchFamily="34" charset="0"/>
                          <a:cs typeface="Arial" panose="020B0604020202020204" pitchFamily="34" charset="0"/>
                        </a:rPr>
                        <a:t>54</a:t>
                      </a:r>
                    </a:p>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3</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Iodine forms an ion I</a:t>
                      </a:r>
                      <a:r>
                        <a:rPr lang="en-GB" sz="1100" baseline="30000" dirty="0" smtClean="0">
                          <a:solidFill>
                            <a:schemeClr val="tx1"/>
                          </a:solidFill>
                          <a:latin typeface="Arial" panose="020B0604020202020204" pitchFamily="34" charset="0"/>
                          <a:cs typeface="Arial" panose="020B0604020202020204" pitchFamily="34" charset="0"/>
                        </a:rPr>
                        <a:t>-</a:t>
                      </a:r>
                      <a:r>
                        <a:rPr lang="en-GB" sz="1100" dirty="0" smtClean="0">
                          <a:solidFill>
                            <a:schemeClr val="tx1"/>
                          </a:solidFill>
                          <a:latin typeface="Arial" panose="020B0604020202020204" pitchFamily="34" charset="0"/>
                          <a:cs typeface="Arial" panose="020B0604020202020204" pitchFamily="34" charset="0"/>
                        </a:rPr>
                        <a:t>,</a:t>
                      </a:r>
                      <a:r>
                        <a:rPr lang="en-GB" sz="1100" baseline="0" dirty="0" smtClean="0">
                          <a:solidFill>
                            <a:schemeClr val="tx1"/>
                          </a:solidFill>
                          <a:latin typeface="Arial" panose="020B0604020202020204" pitchFamily="34" charset="0"/>
                          <a:cs typeface="Arial" panose="020B0604020202020204" pitchFamily="34" charset="0"/>
                        </a:rPr>
                        <a:t> how many electrons are in this ion?</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1" dirty="0" smtClean="0">
                          <a:solidFill>
                            <a:srgbClr val="FF0000"/>
                          </a:solidFill>
                          <a:latin typeface="Arial" panose="020B0604020202020204" pitchFamily="34" charset="0"/>
                          <a:cs typeface="Arial" panose="020B0604020202020204" pitchFamily="34" charset="0"/>
                        </a:rPr>
                        <a:t>54</a:t>
                      </a:r>
                    </a:p>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4</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Sulphur forms an ion S</a:t>
                      </a:r>
                      <a:r>
                        <a:rPr lang="en-GB" sz="1100" baseline="30000" dirty="0" smtClean="0">
                          <a:solidFill>
                            <a:schemeClr val="tx1"/>
                          </a:solidFill>
                          <a:latin typeface="Arial" panose="020B0604020202020204" pitchFamily="34" charset="0"/>
                          <a:cs typeface="Arial" panose="020B0604020202020204" pitchFamily="34" charset="0"/>
                        </a:rPr>
                        <a:t>2-</a:t>
                      </a:r>
                      <a:r>
                        <a:rPr lang="en-GB" sz="1100" dirty="0" smtClean="0">
                          <a:solidFill>
                            <a:schemeClr val="tx1"/>
                          </a:solidFill>
                          <a:latin typeface="Arial" panose="020B0604020202020204" pitchFamily="34" charset="0"/>
                          <a:cs typeface="Arial" panose="020B0604020202020204" pitchFamily="34" charset="0"/>
                        </a:rPr>
                        <a:t>, how many electrons are in this ion?</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1" dirty="0" smtClean="0">
                          <a:solidFill>
                            <a:srgbClr val="FF0000"/>
                          </a:solidFill>
                          <a:latin typeface="Arial" panose="020B0604020202020204" pitchFamily="34" charset="0"/>
                          <a:cs typeface="Arial" panose="020B0604020202020204" pitchFamily="34" charset="0"/>
                        </a:rPr>
                        <a:t>18</a:t>
                      </a:r>
                    </a:p>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5</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Write the symbol of an ion which would</a:t>
                      </a:r>
                      <a:r>
                        <a:rPr lang="en-GB" sz="1100" baseline="0" dirty="0" smtClean="0">
                          <a:solidFill>
                            <a:schemeClr val="tx1"/>
                          </a:solidFill>
                          <a:latin typeface="Arial" panose="020B0604020202020204" pitchFamily="34" charset="0"/>
                          <a:cs typeface="Arial" panose="020B0604020202020204" pitchFamily="34" charset="0"/>
                        </a:rPr>
                        <a:t> contain 18 electrons.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nSpc>
                          <a:spcPct val="150000"/>
                        </a:lnSpc>
                      </a:pPr>
                      <a:r>
                        <a:rPr lang="en-GB" sz="1100" b="1" dirty="0" smtClean="0">
                          <a:solidFill>
                            <a:srgbClr val="FF0000"/>
                          </a:solidFill>
                          <a:latin typeface="Arial" panose="020B0604020202020204" pitchFamily="34" charset="0"/>
                          <a:cs typeface="Arial" panose="020B0604020202020204" pitchFamily="34" charset="0"/>
                        </a:rPr>
                        <a:t>CI </a:t>
                      </a:r>
                      <a:r>
                        <a:rPr lang="en-GB" sz="1100" b="1" baseline="30000" dirty="0" smtClean="0">
                          <a:solidFill>
                            <a:srgbClr val="FF0000"/>
                          </a:solidFill>
                          <a:latin typeface="Arial" panose="020B0604020202020204" pitchFamily="34" charset="0"/>
                          <a:cs typeface="Arial" panose="020B0604020202020204" pitchFamily="34" charset="0"/>
                        </a:rPr>
                        <a:t>-</a:t>
                      </a:r>
                      <a:endParaRPr lang="en-GB" sz="1100" b="1" baseline="30000"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6</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Write</a:t>
                      </a:r>
                      <a:r>
                        <a:rPr lang="en-GB" sz="1100" baseline="0" dirty="0" smtClean="0">
                          <a:solidFill>
                            <a:schemeClr val="tx1"/>
                          </a:solidFill>
                          <a:latin typeface="Arial" panose="020B0604020202020204" pitchFamily="34" charset="0"/>
                          <a:cs typeface="Arial" panose="020B0604020202020204" pitchFamily="34" charset="0"/>
                        </a:rPr>
                        <a:t> the symbol of an ion which would contain 36 electrons.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1" dirty="0" smtClean="0">
                          <a:solidFill>
                            <a:schemeClr val="tx1"/>
                          </a:solidFill>
                          <a:latin typeface="Arial" panose="020B0604020202020204" pitchFamily="34" charset="0"/>
                          <a:cs typeface="Arial" panose="020B0604020202020204" pitchFamily="34" charset="0"/>
                        </a:rPr>
                        <a:t>Br</a:t>
                      </a:r>
                      <a:r>
                        <a:rPr lang="en-GB" sz="1100" b="1" baseline="30000" dirty="0" smtClean="0">
                          <a:solidFill>
                            <a:schemeClr val="tx1"/>
                          </a:solidFill>
                          <a:latin typeface="Arial" panose="020B0604020202020204" pitchFamily="34" charset="0"/>
                          <a:cs typeface="Arial" panose="020B0604020202020204" pitchFamily="34" charset="0"/>
                        </a:rPr>
                        <a:t>-</a:t>
                      </a:r>
                      <a:r>
                        <a:rPr lang="en-GB" sz="1100" b="1" dirty="0" smtClean="0">
                          <a:solidFill>
                            <a:schemeClr val="tx1"/>
                          </a:solidFill>
                          <a:latin typeface="Arial" panose="020B0604020202020204" pitchFamily="34" charset="0"/>
                          <a:cs typeface="Arial" panose="020B0604020202020204" pitchFamily="34" charset="0"/>
                        </a:rPr>
                        <a:t>/R6</a:t>
                      </a:r>
                      <a:r>
                        <a:rPr lang="en-GB" sz="1100" b="1" baseline="30000" dirty="0" smtClean="0">
                          <a:solidFill>
                            <a:schemeClr val="tx1"/>
                          </a:solidFill>
                          <a:latin typeface="Arial" panose="020B0604020202020204" pitchFamily="34" charset="0"/>
                          <a:cs typeface="Arial" panose="020B0604020202020204" pitchFamily="34" charset="0"/>
                        </a:rPr>
                        <a:t>+</a:t>
                      </a:r>
                    </a:p>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7</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The element iron has a proton number of 26 and a mass number of 56, it forms an ion Fe</a:t>
                      </a:r>
                      <a:r>
                        <a:rPr lang="en-GB" sz="1100" baseline="30000" dirty="0" smtClean="0">
                          <a:solidFill>
                            <a:schemeClr val="tx1"/>
                          </a:solidFill>
                          <a:latin typeface="Arial" panose="020B0604020202020204" pitchFamily="34" charset="0"/>
                          <a:cs typeface="Arial" panose="020B0604020202020204" pitchFamily="34" charset="0"/>
                        </a:rPr>
                        <a:t>3+</a:t>
                      </a:r>
                      <a:endParaRPr lang="en-GB" sz="110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In the iron </a:t>
                      </a:r>
                      <a:r>
                        <a:rPr lang="en-GB" sz="1100" b="0" dirty="0" smtClean="0">
                          <a:solidFill>
                            <a:schemeClr val="tx1"/>
                          </a:solidFill>
                          <a:latin typeface="Arial" panose="020B0604020202020204" pitchFamily="34" charset="0"/>
                          <a:cs typeface="Arial" panose="020B0604020202020204" pitchFamily="34" charset="0"/>
                        </a:rPr>
                        <a:t>atom</a:t>
                      </a:r>
                      <a:r>
                        <a:rPr lang="en-GB" sz="1100" dirty="0" smtClean="0">
                          <a:solidFill>
                            <a:schemeClr val="tx1"/>
                          </a:solidFill>
                          <a:latin typeface="Arial" panose="020B0604020202020204" pitchFamily="34" charset="0"/>
                          <a:cs typeface="Arial" panose="020B0604020202020204" pitchFamily="34" charset="0"/>
                        </a:rPr>
                        <a:t> there are:</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50000"/>
                        </a:lnSpc>
                      </a:pPr>
                      <a:r>
                        <a:rPr lang="en-GB" sz="1100" b="1" dirty="0" smtClean="0">
                          <a:solidFill>
                            <a:srgbClr val="FF0000"/>
                          </a:solidFill>
                          <a:latin typeface="Arial" panose="020B0604020202020204" pitchFamily="34" charset="0"/>
                          <a:cs typeface="Arial" panose="020B0604020202020204" pitchFamily="34" charset="0"/>
                        </a:rPr>
                        <a:t>26</a:t>
                      </a:r>
                      <a:endParaRPr lang="en-GB" sz="11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protons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50000"/>
                        </a:lnSpc>
                      </a:pPr>
                      <a:r>
                        <a:rPr lang="en-GB" sz="1100" b="1" dirty="0" smtClean="0">
                          <a:solidFill>
                            <a:srgbClr val="FF0000"/>
                          </a:solidFill>
                          <a:latin typeface="Arial" panose="020B0604020202020204" pitchFamily="34" charset="0"/>
                          <a:cs typeface="Arial" panose="020B0604020202020204" pitchFamily="34" charset="0"/>
                        </a:rPr>
                        <a:t>30</a:t>
                      </a:r>
                      <a:endParaRPr lang="en-GB" sz="11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neutrons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2">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In the iron ion there</a:t>
                      </a:r>
                      <a:r>
                        <a:rPr lang="en-GB" sz="1100" baseline="0" dirty="0" smtClean="0">
                          <a:solidFill>
                            <a:schemeClr val="tx1"/>
                          </a:solidFill>
                          <a:latin typeface="Arial" panose="020B0604020202020204" pitchFamily="34" charset="0"/>
                          <a:cs typeface="Arial" panose="020B0604020202020204" pitchFamily="34" charset="0"/>
                        </a:rPr>
                        <a:t> are:</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1" dirty="0" smtClean="0">
                          <a:solidFill>
                            <a:srgbClr val="FF0000"/>
                          </a:solidFill>
                          <a:latin typeface="Arial" panose="020B0604020202020204" pitchFamily="34" charset="0"/>
                          <a:cs typeface="Arial" panose="020B0604020202020204" pitchFamily="34" charset="0"/>
                        </a:rPr>
                        <a:t>26</a:t>
                      </a:r>
                    </a:p>
                    <a:p>
                      <a:pPr>
                        <a:lnSpc>
                          <a:spcPct val="150000"/>
                        </a:lnSpc>
                      </a:pPr>
                      <a:endParaRPr lang="en-GB" sz="1100"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protons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1" dirty="0" smtClean="0">
                          <a:solidFill>
                            <a:srgbClr val="FF0000"/>
                          </a:solidFill>
                          <a:latin typeface="Arial" panose="020B0604020202020204" pitchFamily="34" charset="0"/>
                          <a:cs typeface="Arial" panose="020B0604020202020204" pitchFamily="34" charset="0"/>
                        </a:rPr>
                        <a:t>23</a:t>
                      </a:r>
                    </a:p>
                    <a:p>
                      <a:pPr>
                        <a:lnSpc>
                          <a:spcPct val="150000"/>
                        </a:lnSpc>
                      </a:pPr>
                      <a:endParaRPr lang="en-GB" sz="1100"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electrons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8</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The element bromine has a proton</a:t>
                      </a:r>
                      <a:r>
                        <a:rPr lang="en-GB" sz="1100" baseline="0" dirty="0" smtClean="0">
                          <a:solidFill>
                            <a:schemeClr val="tx1"/>
                          </a:solidFill>
                          <a:latin typeface="Arial" panose="020B0604020202020204" pitchFamily="34" charset="0"/>
                          <a:cs typeface="Arial" panose="020B0604020202020204" pitchFamily="34" charset="0"/>
                        </a:rPr>
                        <a:t> number of 35 and a mass number of 80, it forms an ion Br</a:t>
                      </a:r>
                      <a:r>
                        <a:rPr lang="en-GB" sz="1100" baseline="30000" dirty="0" smtClean="0">
                          <a:solidFill>
                            <a:schemeClr val="tx1"/>
                          </a:solidFill>
                          <a:latin typeface="Arial" panose="020B0604020202020204" pitchFamily="34" charset="0"/>
                          <a:cs typeface="Arial" panose="020B0604020202020204" pitchFamily="34" charset="0"/>
                        </a:rPr>
                        <a:t>-</a:t>
                      </a:r>
                      <a:endParaRPr lang="en-GB" sz="1100" baseline="30000" dirty="0">
                        <a:solidFill>
                          <a:schemeClr val="tx1"/>
                        </a:solidFill>
                        <a:latin typeface="Arial" panose="020B0604020202020204" pitchFamily="34" charset="0"/>
                        <a:cs typeface="Arial" panose="020B0604020202020204" pitchFamily="34" charset="0"/>
                      </a:endParaRPr>
                    </a:p>
                  </a:txBody>
                  <a:tcPr>
                    <a:lnL>
                      <a:noFill/>
                    </a:lnL>
                    <a:solidFill>
                      <a:schemeClr val="bg1"/>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3">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In the bromine</a:t>
                      </a:r>
                      <a:r>
                        <a:rPr lang="en-GB" sz="1100" baseline="0" dirty="0" smtClean="0">
                          <a:solidFill>
                            <a:schemeClr val="tx1"/>
                          </a:solidFill>
                          <a:latin typeface="Arial" panose="020B0604020202020204" pitchFamily="34" charset="0"/>
                          <a:cs typeface="Arial" panose="020B0604020202020204" pitchFamily="34" charset="0"/>
                        </a:rPr>
                        <a:t> atom there are</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100" dirty="0">
                        <a:solidFill>
                          <a:schemeClr val="tx1"/>
                        </a:solidFill>
                        <a:latin typeface="Arial" panose="020B0604020202020204" pitchFamily="34" charset="0"/>
                        <a:cs typeface="Arial" panose="020B0604020202020204" pitchFamily="34" charset="0"/>
                      </a:endParaRPr>
                    </a:p>
                  </a:txBody>
                  <a:tcPr>
                    <a:lnL w="12700" cmpd="sng">
                      <a:noFill/>
                    </a:lnL>
                  </a:tcPr>
                </a:tc>
                <a:tc hMerge="1">
                  <a:txBody>
                    <a:bodyPr/>
                    <a:lstStyle/>
                    <a:p>
                      <a:endParaRPr lang="en-GB" dirty="0"/>
                    </a:p>
                  </a:txBody>
                  <a:tcP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1" dirty="0" smtClean="0">
                          <a:solidFill>
                            <a:srgbClr val="FF0000"/>
                          </a:solidFill>
                          <a:latin typeface="Arial" panose="020B0604020202020204" pitchFamily="34" charset="0"/>
                          <a:cs typeface="Arial" panose="020B0604020202020204" pitchFamily="34" charset="0"/>
                        </a:rPr>
                        <a:t>35</a:t>
                      </a:r>
                    </a:p>
                    <a:p>
                      <a:pPr>
                        <a:lnSpc>
                          <a:spcPct val="150000"/>
                        </a:lnSpc>
                      </a:pPr>
                      <a:endParaRPr lang="en-GB" sz="1100" dirty="0"/>
                    </a:p>
                  </a:txBody>
                  <a:tcPr>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dirty="0" smtClean="0">
                          <a:solidFill>
                            <a:schemeClr val="tx1"/>
                          </a:solidFill>
                          <a:latin typeface="Arial" panose="020B0604020202020204" pitchFamily="34" charset="0"/>
                          <a:cs typeface="Arial" panose="020B0604020202020204" pitchFamily="34" charset="0"/>
                        </a:rPr>
                        <a:t>protons</a:t>
                      </a:r>
                    </a:p>
                    <a:p>
                      <a:pPr>
                        <a:lnSpc>
                          <a:spcPct val="150000"/>
                        </a:lnSpc>
                      </a:pPr>
                      <a:endParaRPr lang="en-GB" dirty="0"/>
                    </a:p>
                  </a:txBody>
                  <a:tcPr>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1" dirty="0" smtClean="0">
                          <a:solidFill>
                            <a:srgbClr val="FF0000"/>
                          </a:solidFill>
                          <a:latin typeface="Arial" panose="020B0604020202020204" pitchFamily="34" charset="0"/>
                          <a:cs typeface="Arial" panose="020B0604020202020204" pitchFamily="34" charset="0"/>
                        </a:rPr>
                        <a:t>45</a:t>
                      </a:r>
                    </a:p>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dirty="0" smtClean="0">
                          <a:solidFill>
                            <a:schemeClr val="tx1"/>
                          </a:solidFill>
                          <a:latin typeface="Arial" panose="020B0604020202020204" pitchFamily="34" charset="0"/>
                          <a:cs typeface="Arial" panose="020B0604020202020204" pitchFamily="34" charset="0"/>
                        </a:rPr>
                        <a:t>neutrons</a:t>
                      </a:r>
                      <a:endParaRPr lang="en-GB" sz="1100" dirty="0">
                        <a:solidFill>
                          <a:schemeClr val="tx1"/>
                        </a:solidFill>
                        <a:latin typeface="Arial" panose="020B0604020202020204" pitchFamily="34" charset="0"/>
                        <a:cs typeface="Arial" panose="020B0604020202020204" pitchFamily="34" charset="0"/>
                      </a:endParaRPr>
                    </a:p>
                  </a:txBody>
                  <a:tcPr>
                    <a:lnTlToBr w="12700" cmpd="sng">
                      <a:noFill/>
                      <a:prstDash val="solid"/>
                    </a:lnTlToBr>
                    <a:lnBlToTr w="12700" cmpd="sng">
                      <a:noFill/>
                      <a:prstDash val="solid"/>
                    </a:lnBlToTr>
                    <a:solidFill>
                      <a:schemeClr val="bg1"/>
                    </a:solidFill>
                  </a:tcPr>
                </a:tc>
              </a:tr>
              <a:tr h="370840">
                <a:tc gridSpan="3">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In the bromine ion there are</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1" dirty="0" smtClean="0">
                          <a:solidFill>
                            <a:srgbClr val="FF0000"/>
                          </a:solidFill>
                          <a:latin typeface="Arial" panose="020B0604020202020204" pitchFamily="34" charset="0"/>
                          <a:cs typeface="Arial" panose="020B0604020202020204" pitchFamily="34" charset="0"/>
                        </a:rPr>
                        <a:t>35</a:t>
                      </a:r>
                    </a:p>
                    <a:p>
                      <a:pPr>
                        <a:lnSpc>
                          <a:spcPct val="150000"/>
                        </a:lnSpc>
                      </a:pPr>
                      <a:endParaRPr lang="en-GB" sz="1100" dirty="0">
                        <a:solidFill>
                          <a:srgbClr val="FF0000"/>
                        </a:solidFill>
                      </a:endParaRPr>
                    </a:p>
                  </a:txBody>
                  <a:tcP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GB" sz="1100" dirty="0" smtClean="0">
                          <a:latin typeface="Arial" panose="020B0604020202020204" pitchFamily="34" charset="0"/>
                          <a:cs typeface="Arial" panose="020B0604020202020204" pitchFamily="34" charset="0"/>
                        </a:rPr>
                        <a:t>protons</a:t>
                      </a:r>
                      <a:endParaRPr lang="en-GB" sz="1100" dirty="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1" dirty="0" smtClean="0">
                          <a:solidFill>
                            <a:srgbClr val="FF0000"/>
                          </a:solidFill>
                          <a:latin typeface="Arial" panose="020B0604020202020204" pitchFamily="34" charset="0"/>
                          <a:cs typeface="Arial" panose="020B0604020202020204" pitchFamily="34" charset="0"/>
                        </a:rPr>
                        <a:t>36</a:t>
                      </a:r>
                    </a:p>
                    <a:p>
                      <a:pPr>
                        <a:lnSpc>
                          <a:spcPct val="150000"/>
                        </a:lnSpc>
                      </a:pPr>
                      <a:endParaRPr lang="en-GB" sz="1100" dirty="0">
                        <a:solidFill>
                          <a:srgbClr val="FF0000"/>
                        </a:solidFill>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electrons</a:t>
                      </a:r>
                      <a:endParaRPr lang="en-GB" sz="1100" dirty="0">
                        <a:solidFill>
                          <a:schemeClr val="tx1"/>
                        </a:solidFill>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spTree>
    <p:extLst>
      <p:ext uri="{BB962C8B-B14F-4D97-AF65-F5344CB8AC3E}">
        <p14:creationId xmlns:p14="http://schemas.microsoft.com/office/powerpoint/2010/main" val="307249311"/>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Bonding Questions</a:t>
            </a:r>
          </a:p>
        </p:txBody>
      </p:sp>
      <p:graphicFrame>
        <p:nvGraphicFramePr>
          <p:cNvPr id="2" name="Table 1"/>
          <p:cNvGraphicFramePr>
            <a:graphicFrameLocks noGrp="1"/>
          </p:cNvGraphicFramePr>
          <p:nvPr>
            <p:extLst>
              <p:ext uri="{D42A27DB-BD31-4B8C-83A1-F6EECF244321}">
                <p14:modId xmlns:p14="http://schemas.microsoft.com/office/powerpoint/2010/main" val="1076372357"/>
              </p:ext>
            </p:extLst>
          </p:nvPr>
        </p:nvGraphicFramePr>
        <p:xfrm>
          <a:off x="156397" y="1331640"/>
          <a:ext cx="6217257" cy="6598920"/>
        </p:xfrm>
        <a:graphic>
          <a:graphicData uri="http://schemas.openxmlformats.org/drawingml/2006/table">
            <a:tbl>
              <a:tblPr firstRow="1" bandRow="1">
                <a:tableStyleId>{5C22544A-7EE6-4342-B048-85BDC9FD1C3A}</a:tableStyleId>
              </a:tblPr>
              <a:tblGrid>
                <a:gridCol w="253765"/>
                <a:gridCol w="119691"/>
                <a:gridCol w="666899"/>
                <a:gridCol w="269076"/>
                <a:gridCol w="116840"/>
                <a:gridCol w="116840"/>
                <a:gridCol w="145316"/>
                <a:gridCol w="116840"/>
                <a:gridCol w="171192"/>
                <a:gridCol w="710511"/>
                <a:gridCol w="225593"/>
                <a:gridCol w="134936"/>
                <a:gridCol w="116840"/>
                <a:gridCol w="180272"/>
                <a:gridCol w="116840"/>
                <a:gridCol w="754326"/>
                <a:gridCol w="328338"/>
                <a:gridCol w="116840"/>
                <a:gridCol w="116840"/>
                <a:gridCol w="313908"/>
                <a:gridCol w="1125554"/>
              </a:tblGrid>
              <a:tr h="370840">
                <a:tc>
                  <a:txBody>
                    <a:bodyPr/>
                    <a:lstStyle/>
                    <a:p>
                      <a:pPr>
                        <a:lnSpc>
                          <a:spcPct val="150000"/>
                        </a:lnSpc>
                      </a:pPr>
                      <a:r>
                        <a:rPr lang="en-GB" sz="1050" b="0" dirty="0" smtClean="0">
                          <a:solidFill>
                            <a:schemeClr val="tx1"/>
                          </a:solidFill>
                          <a:latin typeface="Arial" panose="020B0604020202020204" pitchFamily="34" charset="0"/>
                          <a:cs typeface="Arial" panose="020B0604020202020204" pitchFamily="34" charset="0"/>
                        </a:rPr>
                        <a:t>9</a:t>
                      </a:r>
                      <a:endParaRPr lang="en-GB" sz="105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0">
                  <a:txBody>
                    <a:bodyPr/>
                    <a:lstStyle/>
                    <a:p>
                      <a:pPr>
                        <a:lnSpc>
                          <a:spcPct val="150000"/>
                        </a:lnSpc>
                      </a:pPr>
                      <a:r>
                        <a:rPr lang="en-GB" sz="1050" b="0" dirty="0" smtClean="0">
                          <a:solidFill>
                            <a:schemeClr val="tx1"/>
                          </a:solidFill>
                          <a:latin typeface="Arial" panose="020B0604020202020204" pitchFamily="34" charset="0"/>
                          <a:cs typeface="Arial" panose="020B0604020202020204" pitchFamily="34" charset="0"/>
                        </a:rPr>
                        <a:t>When a metallic element forms an ion it</a:t>
                      </a:r>
                      <a:endParaRPr lang="en-GB" sz="105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6">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b="1" baseline="0" dirty="0" smtClean="0">
                          <a:solidFill>
                            <a:schemeClr val="tx1"/>
                          </a:solidFill>
                          <a:latin typeface="Arial" panose="020B0604020202020204" pitchFamily="34" charset="0"/>
                          <a:cs typeface="Arial" panose="020B0604020202020204" pitchFamily="34" charset="0"/>
                        </a:rPr>
                        <a:t>  </a:t>
                      </a:r>
                      <a:r>
                        <a:rPr lang="en-GB" sz="1000" baseline="0" dirty="0" smtClean="0">
                          <a:solidFill>
                            <a:schemeClr val="tx1"/>
                          </a:solidFill>
                          <a:latin typeface="Arial" panose="020B0604020202020204" pitchFamily="34" charset="0"/>
                          <a:cs typeface="Arial" panose="020B0604020202020204" pitchFamily="34" charset="0"/>
                        </a:rPr>
                        <a:t>Gains Electrons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  </a:t>
                      </a:r>
                      <a:r>
                        <a:rPr lang="en-GB" sz="1000" dirty="0" smtClean="0">
                          <a:solidFill>
                            <a:schemeClr val="tx1"/>
                          </a:solidFill>
                          <a:latin typeface="Arial" panose="020B0604020202020204" pitchFamily="34" charset="0"/>
                          <a:cs typeface="Arial" panose="020B0604020202020204" pitchFamily="34" charset="0"/>
                        </a:rPr>
                        <a:t>Gains Neutrons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5">
                  <a:txBody>
                    <a:bodyPr/>
                    <a:lstStyle/>
                    <a:p>
                      <a:pPr>
                        <a:lnSpc>
                          <a:spcPct val="150000"/>
                        </a:lnSpc>
                      </a:pPr>
                      <a:r>
                        <a:rPr lang="en-GB" sz="1000" b="1" dirty="0" smtClean="0">
                          <a:solidFill>
                            <a:srgbClr val="FF0000"/>
                          </a:solidFill>
                          <a:latin typeface="Arial" panose="020B0604020202020204" pitchFamily="34" charset="0"/>
                          <a:cs typeface="Arial" panose="020B0604020202020204" pitchFamily="34" charset="0"/>
                        </a:rPr>
                        <a:t>C:  Loses Electrons</a:t>
                      </a:r>
                      <a:endParaRPr lang="en-GB" sz="10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D:</a:t>
                      </a:r>
                      <a:r>
                        <a:rPr lang="en-GB" sz="1000" dirty="0" smtClean="0">
                          <a:solidFill>
                            <a:schemeClr val="tx1"/>
                          </a:solidFill>
                          <a:latin typeface="Arial" panose="020B0604020202020204" pitchFamily="34" charset="0"/>
                          <a:cs typeface="Arial" panose="020B0604020202020204" pitchFamily="34" charset="0"/>
                        </a:rPr>
                        <a:t>  Gains Protons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050" dirty="0" smtClean="0">
                          <a:solidFill>
                            <a:schemeClr val="tx1"/>
                          </a:solidFill>
                          <a:latin typeface="Arial" panose="020B0604020202020204" pitchFamily="34" charset="0"/>
                          <a:cs typeface="Arial" panose="020B0604020202020204" pitchFamily="34" charset="0"/>
                        </a:rPr>
                        <a:t>10</a:t>
                      </a: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9">
                  <a:txBody>
                    <a:bodyPr/>
                    <a:lstStyle/>
                    <a:p>
                      <a:pPr>
                        <a:lnSpc>
                          <a:spcPct val="150000"/>
                        </a:lnSpc>
                      </a:pPr>
                      <a:r>
                        <a:rPr lang="en-GB" sz="1050" b="0" dirty="0" smtClean="0">
                          <a:solidFill>
                            <a:schemeClr val="tx1"/>
                          </a:solidFill>
                          <a:latin typeface="Arial" panose="020B0604020202020204" pitchFamily="34" charset="0"/>
                          <a:cs typeface="Arial" panose="020B0604020202020204" pitchFamily="34" charset="0"/>
                        </a:rPr>
                        <a:t>Hydrogen ions, H</a:t>
                      </a:r>
                      <a:r>
                        <a:rPr lang="en-GB" sz="1050" b="0" baseline="30000" dirty="0" smtClean="0">
                          <a:solidFill>
                            <a:schemeClr val="tx1"/>
                          </a:solidFill>
                          <a:latin typeface="Arial" panose="020B0604020202020204" pitchFamily="34" charset="0"/>
                          <a:cs typeface="Arial" panose="020B0604020202020204" pitchFamily="34" charset="0"/>
                        </a:rPr>
                        <a:t>+ </a:t>
                      </a:r>
                      <a:r>
                        <a:rPr lang="en-GB" sz="1050" b="0" dirty="0" smtClean="0">
                          <a:solidFill>
                            <a:schemeClr val="tx1"/>
                          </a:solidFill>
                          <a:latin typeface="Arial" panose="020B0604020202020204" pitchFamily="34" charset="0"/>
                          <a:cs typeface="Arial" panose="020B0604020202020204" pitchFamily="34" charset="0"/>
                        </a:rPr>
                        <a:t>consist of </a:t>
                      </a:r>
                      <a:endParaRPr lang="en-GB" sz="105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b="0" dirty="0" smtClean="0">
                          <a:solidFill>
                            <a:schemeClr val="tx1"/>
                          </a:solidFill>
                          <a:latin typeface="Arial" panose="020B0604020202020204" pitchFamily="34" charset="0"/>
                          <a:cs typeface="Arial" panose="020B0604020202020204" pitchFamily="34" charset="0"/>
                        </a:rPr>
                        <a:t> E</a:t>
                      </a:r>
                      <a:r>
                        <a:rPr lang="en-GB" sz="1000" dirty="0" smtClean="0">
                          <a:solidFill>
                            <a:schemeClr val="tx1"/>
                          </a:solidFill>
                          <a:latin typeface="Arial" panose="020B0604020202020204" pitchFamily="34" charset="0"/>
                          <a:cs typeface="Arial" panose="020B0604020202020204" pitchFamily="34" charset="0"/>
                        </a:rPr>
                        <a:t>lectrons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6">
                  <a:txBody>
                    <a:bodyPr/>
                    <a:lstStyle/>
                    <a:p>
                      <a:pPr>
                        <a:lnSpc>
                          <a:spcPct val="150000"/>
                        </a:lnSpc>
                      </a:pPr>
                      <a:r>
                        <a:rPr lang="en-GB" sz="900" b="1" dirty="0" smtClean="0">
                          <a:solidFill>
                            <a:srgbClr val="FF0000"/>
                          </a:solidFill>
                          <a:latin typeface="Arial" panose="020B0604020202020204" pitchFamily="34" charset="0"/>
                          <a:cs typeface="Arial" panose="020B0604020202020204" pitchFamily="34" charset="0"/>
                        </a:rPr>
                        <a:t>B:  Protons</a:t>
                      </a:r>
                      <a:endParaRPr lang="en-GB" sz="9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9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nSpc>
                          <a:spcPct val="150000"/>
                        </a:lnSpc>
                      </a:pPr>
                      <a:r>
                        <a:rPr lang="en-GB" sz="900" b="1" dirty="0" smtClean="0">
                          <a:solidFill>
                            <a:schemeClr val="tx1"/>
                          </a:solidFill>
                          <a:latin typeface="Arial" panose="020B0604020202020204" pitchFamily="34" charset="0"/>
                          <a:cs typeface="Arial" panose="020B0604020202020204" pitchFamily="34" charset="0"/>
                        </a:rPr>
                        <a:t>C:</a:t>
                      </a:r>
                      <a:r>
                        <a:rPr lang="en-GB" sz="900" dirty="0" smtClean="0">
                          <a:solidFill>
                            <a:schemeClr val="tx1"/>
                          </a:solidFill>
                          <a:latin typeface="Arial" panose="020B0604020202020204" pitchFamily="34" charset="0"/>
                          <a:cs typeface="Arial" panose="020B0604020202020204" pitchFamily="34" charset="0"/>
                        </a:rPr>
                        <a:t>  Electrons &amp; Protons</a:t>
                      </a:r>
                      <a:endParaRPr lang="en-GB" sz="9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9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4">
                  <a:txBody>
                    <a:bodyPr/>
                    <a:lstStyle/>
                    <a:p>
                      <a:pPr>
                        <a:lnSpc>
                          <a:spcPct val="150000"/>
                        </a:lnSpc>
                      </a:pPr>
                      <a:r>
                        <a:rPr lang="en-GB" sz="900" b="1" dirty="0" smtClean="0">
                          <a:solidFill>
                            <a:schemeClr val="tx1"/>
                          </a:solidFill>
                          <a:latin typeface="Arial" panose="020B0604020202020204" pitchFamily="34" charset="0"/>
                          <a:cs typeface="Arial" panose="020B0604020202020204" pitchFamily="34" charset="0"/>
                        </a:rPr>
                        <a:t>D:</a:t>
                      </a:r>
                      <a:r>
                        <a:rPr lang="en-GB" sz="900" baseline="0" dirty="0" smtClean="0">
                          <a:solidFill>
                            <a:schemeClr val="tx1"/>
                          </a:solidFill>
                          <a:latin typeface="Arial" panose="020B0604020202020204" pitchFamily="34" charset="0"/>
                          <a:cs typeface="Arial" panose="020B0604020202020204" pitchFamily="34" charset="0"/>
                        </a:rPr>
                        <a:t>  Electrons, Protons &amp; Neutrons</a:t>
                      </a:r>
                      <a:endParaRPr lang="en-GB" sz="9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900" b="1" dirty="0" smtClean="0">
                          <a:solidFill>
                            <a:schemeClr val="tx1"/>
                          </a:solidFill>
                          <a:latin typeface="Arial" panose="020B0604020202020204" pitchFamily="34" charset="0"/>
                          <a:cs typeface="Arial" panose="020B0604020202020204" pitchFamily="34" charset="0"/>
                        </a:rPr>
                        <a:t>E:</a:t>
                      </a:r>
                      <a:r>
                        <a:rPr lang="en-GB" sz="900" dirty="0" smtClean="0">
                          <a:solidFill>
                            <a:schemeClr val="tx1"/>
                          </a:solidFill>
                          <a:latin typeface="Arial" panose="020B0604020202020204" pitchFamily="34" charset="0"/>
                          <a:cs typeface="Arial" panose="020B0604020202020204" pitchFamily="34" charset="0"/>
                        </a:rPr>
                        <a:t>  Protons &amp; Neutrons</a:t>
                      </a:r>
                      <a:endParaRPr lang="en-GB" sz="9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050" dirty="0" smtClean="0">
                          <a:solidFill>
                            <a:schemeClr val="tx1"/>
                          </a:solidFill>
                          <a:latin typeface="Arial" panose="020B0604020202020204" pitchFamily="34" charset="0"/>
                          <a:cs typeface="Arial" panose="020B0604020202020204" pitchFamily="34" charset="0"/>
                        </a:rPr>
                        <a:t>11</a:t>
                      </a: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9">
                  <a:txBody>
                    <a:bodyPr/>
                    <a:lstStyle/>
                    <a:p>
                      <a:pPr>
                        <a:lnSpc>
                          <a:spcPct val="150000"/>
                        </a:lnSpc>
                      </a:pPr>
                      <a:r>
                        <a:rPr lang="en-GB" sz="1050" b="0" dirty="0" smtClean="0">
                          <a:solidFill>
                            <a:schemeClr val="tx1"/>
                          </a:solidFill>
                          <a:latin typeface="Arial" panose="020B0604020202020204" pitchFamily="34" charset="0"/>
                          <a:cs typeface="Arial" panose="020B0604020202020204" pitchFamily="34" charset="0"/>
                        </a:rPr>
                        <a:t>An element which has atoms containing</a:t>
                      </a:r>
                      <a:r>
                        <a:rPr lang="en-GB" sz="1050" b="0" baseline="0" dirty="0" smtClean="0">
                          <a:solidFill>
                            <a:schemeClr val="tx1"/>
                          </a:solidFill>
                          <a:latin typeface="Arial" panose="020B0604020202020204" pitchFamily="34" charset="0"/>
                          <a:cs typeface="Arial" panose="020B0604020202020204" pitchFamily="34" charset="0"/>
                        </a:rPr>
                        <a:t> 8 electrons will </a:t>
                      </a:r>
                      <a:endParaRPr lang="en-GB" sz="105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7">
                  <a:txBody>
                    <a:bodyPr/>
                    <a:lstStyle/>
                    <a:p>
                      <a:pPr>
                        <a:lnSpc>
                          <a:spcPct val="150000"/>
                        </a:lnSpc>
                      </a:pPr>
                      <a:r>
                        <a:rPr lang="en-GB" sz="1000" b="1" dirty="0" smtClean="0">
                          <a:solidFill>
                            <a:srgbClr val="FF0000"/>
                          </a:solidFill>
                          <a:latin typeface="Arial" panose="020B0604020202020204" pitchFamily="34" charset="0"/>
                          <a:cs typeface="Arial" panose="020B0604020202020204" pitchFamily="34" charset="0"/>
                        </a:rPr>
                        <a:t>A:  Form  negative ions</a:t>
                      </a:r>
                      <a:endParaRPr lang="en-GB" sz="10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a:t>
                      </a:r>
                      <a:r>
                        <a:rPr lang="en-GB" sz="1000" dirty="0" smtClean="0">
                          <a:solidFill>
                            <a:schemeClr val="tx1"/>
                          </a:solidFill>
                          <a:latin typeface="Arial" panose="020B0604020202020204" pitchFamily="34" charset="0"/>
                          <a:cs typeface="Arial" panose="020B0604020202020204" pitchFamily="34" charset="0"/>
                        </a:rPr>
                        <a:t>  Be unreactive</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9">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C:</a:t>
                      </a:r>
                      <a:r>
                        <a:rPr lang="en-GB" sz="1000" dirty="0" smtClean="0">
                          <a:solidFill>
                            <a:schemeClr val="tx1"/>
                          </a:solidFill>
                          <a:latin typeface="Arial" panose="020B0604020202020204" pitchFamily="34" charset="0"/>
                          <a:cs typeface="Arial" panose="020B0604020202020204" pitchFamily="34" charset="0"/>
                        </a:rPr>
                        <a:t>  Form covalent</a:t>
                      </a:r>
                      <a:r>
                        <a:rPr lang="en-GB" sz="1000" baseline="0" dirty="0" smtClean="0">
                          <a:solidFill>
                            <a:schemeClr val="tx1"/>
                          </a:solidFill>
                          <a:latin typeface="Arial" panose="020B0604020202020204" pitchFamily="34" charset="0"/>
                          <a:cs typeface="Arial" panose="020B0604020202020204" pitchFamily="34" charset="0"/>
                        </a:rPr>
                        <a:t> bonds only</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D:</a:t>
                      </a:r>
                      <a:r>
                        <a:rPr lang="en-GB" sz="1000" dirty="0" smtClean="0">
                          <a:solidFill>
                            <a:schemeClr val="tx1"/>
                          </a:solidFill>
                          <a:latin typeface="Arial" panose="020B0604020202020204" pitchFamily="34" charset="0"/>
                          <a:cs typeface="Arial" panose="020B0604020202020204" pitchFamily="34" charset="0"/>
                        </a:rPr>
                        <a:t> Form ionic bonds only</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2">
                  <a:txBody>
                    <a:bodyPr/>
                    <a:lstStyle/>
                    <a:p>
                      <a:pPr>
                        <a:lnSpc>
                          <a:spcPct val="150000"/>
                        </a:lnSpc>
                      </a:pPr>
                      <a:r>
                        <a:rPr lang="en-GB" sz="1050" dirty="0" smtClean="0">
                          <a:solidFill>
                            <a:schemeClr val="tx1"/>
                          </a:solidFill>
                          <a:latin typeface="Arial" panose="020B0604020202020204" pitchFamily="34" charset="0"/>
                          <a:cs typeface="Arial" panose="020B0604020202020204" pitchFamily="34" charset="0"/>
                        </a:rPr>
                        <a:t>12</a:t>
                      </a: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aseline="30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9">
                  <a:txBody>
                    <a:bodyPr/>
                    <a:lstStyle/>
                    <a:p>
                      <a:pPr>
                        <a:lnSpc>
                          <a:spcPct val="150000"/>
                        </a:lnSpc>
                      </a:pPr>
                      <a:r>
                        <a:rPr lang="en-GB" sz="1050" b="0" dirty="0" smtClean="0">
                          <a:solidFill>
                            <a:schemeClr val="tx1"/>
                          </a:solidFill>
                          <a:latin typeface="Arial" panose="020B0604020202020204" pitchFamily="34" charset="0"/>
                          <a:cs typeface="Arial" panose="020B0604020202020204" pitchFamily="34" charset="0"/>
                        </a:rPr>
                        <a:t>Which one of the following compounds contains </a:t>
                      </a:r>
                      <a:r>
                        <a:rPr lang="en-GB" sz="1050" b="1" dirty="0" smtClean="0">
                          <a:solidFill>
                            <a:schemeClr val="tx1"/>
                          </a:solidFill>
                          <a:latin typeface="Arial" panose="020B0604020202020204" pitchFamily="34" charset="0"/>
                          <a:cs typeface="Arial" panose="020B0604020202020204" pitchFamily="34" charset="0"/>
                        </a:rPr>
                        <a:t>no</a:t>
                      </a:r>
                      <a:r>
                        <a:rPr lang="en-GB" sz="1050" b="0" dirty="0" smtClean="0">
                          <a:solidFill>
                            <a:schemeClr val="tx1"/>
                          </a:solidFill>
                          <a:latin typeface="Arial" panose="020B0604020202020204" pitchFamily="34" charset="0"/>
                          <a:cs typeface="Arial" panose="020B0604020202020204" pitchFamily="34" charset="0"/>
                        </a:rPr>
                        <a:t> covalent bonds?</a:t>
                      </a:r>
                      <a:endParaRPr lang="en-GB" sz="1050" b="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8">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dirty="0" smtClean="0">
                          <a:solidFill>
                            <a:schemeClr val="tx1"/>
                          </a:solidFill>
                          <a:latin typeface="Arial" panose="020B0604020202020204" pitchFamily="34" charset="0"/>
                          <a:cs typeface="Arial" panose="020B0604020202020204" pitchFamily="34" charset="0"/>
                        </a:rPr>
                        <a:t>  Ammonium</a:t>
                      </a:r>
                      <a:r>
                        <a:rPr lang="en-GB" sz="1000" baseline="0" dirty="0" smtClean="0">
                          <a:solidFill>
                            <a:schemeClr val="tx1"/>
                          </a:solidFill>
                          <a:latin typeface="Arial" panose="020B0604020202020204" pitchFamily="34" charset="0"/>
                          <a:cs typeface="Arial" panose="020B0604020202020204" pitchFamily="34" charset="0"/>
                        </a:rPr>
                        <a:t> Chloride</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a:t>
                      </a:r>
                      <a:r>
                        <a:rPr lang="en-GB" sz="1000" dirty="0" smtClean="0">
                          <a:solidFill>
                            <a:schemeClr val="tx1"/>
                          </a:solidFill>
                          <a:latin typeface="Arial" panose="020B0604020202020204" pitchFamily="34" charset="0"/>
                          <a:cs typeface="Arial" panose="020B0604020202020204" pitchFamily="34" charset="0"/>
                        </a:rPr>
                        <a:t>  Hydrogen Chloride</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C:</a:t>
                      </a:r>
                      <a:r>
                        <a:rPr lang="en-GB" sz="1000" dirty="0" smtClean="0">
                          <a:solidFill>
                            <a:schemeClr val="tx1"/>
                          </a:solidFill>
                          <a:latin typeface="Arial" panose="020B0604020202020204" pitchFamily="34" charset="0"/>
                          <a:cs typeface="Arial" panose="020B0604020202020204" pitchFamily="34" charset="0"/>
                        </a:rPr>
                        <a:t>  Nitrogen Chloride</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nSpc>
                          <a:spcPct val="150000"/>
                        </a:lnSpc>
                      </a:pPr>
                      <a:r>
                        <a:rPr lang="en-GB" sz="1000" b="1" dirty="0" smtClean="0">
                          <a:solidFill>
                            <a:srgbClr val="FF0000"/>
                          </a:solidFill>
                          <a:latin typeface="Arial" panose="020B0604020202020204" pitchFamily="34" charset="0"/>
                          <a:cs typeface="Arial" panose="020B0604020202020204" pitchFamily="34" charset="0"/>
                        </a:rPr>
                        <a:t>D:</a:t>
                      </a:r>
                      <a:r>
                        <a:rPr lang="en-GB" sz="1000" b="1" baseline="0" dirty="0" smtClean="0">
                          <a:solidFill>
                            <a:srgbClr val="FF0000"/>
                          </a:solidFill>
                          <a:latin typeface="Arial" panose="020B0604020202020204" pitchFamily="34" charset="0"/>
                          <a:cs typeface="Arial" panose="020B0604020202020204" pitchFamily="34" charset="0"/>
                        </a:rPr>
                        <a:t>  Sodium Chloride </a:t>
                      </a:r>
                      <a:endParaRPr lang="en-GB" sz="10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2">
                  <a:txBody>
                    <a:bodyPr/>
                    <a:lstStyle/>
                    <a:p>
                      <a:pPr>
                        <a:lnSpc>
                          <a:spcPct val="150000"/>
                        </a:lnSpc>
                      </a:pPr>
                      <a:r>
                        <a:rPr lang="en-GB" sz="1050" dirty="0" smtClean="0">
                          <a:solidFill>
                            <a:schemeClr val="tx1"/>
                          </a:solidFill>
                          <a:latin typeface="Arial" panose="020B0604020202020204" pitchFamily="34" charset="0"/>
                          <a:cs typeface="Arial" panose="020B0604020202020204" pitchFamily="34" charset="0"/>
                        </a:rPr>
                        <a:t>13</a:t>
                      </a: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aseline="30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9">
                  <a:txBody>
                    <a:bodyPr/>
                    <a:lstStyle/>
                    <a:p>
                      <a:pPr>
                        <a:lnSpc>
                          <a:spcPct val="150000"/>
                        </a:lnSpc>
                      </a:pPr>
                      <a:r>
                        <a:rPr lang="en-GB" sz="1050" b="0" dirty="0" smtClean="0">
                          <a:solidFill>
                            <a:schemeClr val="tx1"/>
                          </a:solidFill>
                          <a:latin typeface="Arial" panose="020B0604020202020204" pitchFamily="34" charset="0"/>
                          <a:cs typeface="Arial" panose="020B0604020202020204" pitchFamily="34" charset="0"/>
                        </a:rPr>
                        <a:t>When magnesium combines with chlorine  </a:t>
                      </a:r>
                      <a:r>
                        <a:rPr lang="en-GB" sz="1050" b="1" dirty="0" smtClean="0">
                          <a:solidFill>
                            <a:srgbClr val="FF0000"/>
                          </a:solidFill>
                          <a:latin typeface="Arial" panose="020B0604020202020204" pitchFamily="34" charset="0"/>
                          <a:cs typeface="Arial" panose="020B0604020202020204" pitchFamily="34" charset="0"/>
                        </a:rPr>
                        <a:t>NO ANSWER IS CORRECT </a:t>
                      </a:r>
                      <a:r>
                        <a:rPr lang="en-GB" sz="1050" b="0" baseline="0" dirty="0" smtClean="0">
                          <a:solidFill>
                            <a:schemeClr val="tx1"/>
                          </a:solidFill>
                          <a:latin typeface="Arial" panose="020B0604020202020204" pitchFamily="34" charset="0"/>
                          <a:cs typeface="Arial" panose="020B0604020202020204" pitchFamily="34" charset="0"/>
                        </a:rPr>
                        <a:t> </a:t>
                      </a:r>
                      <a:endParaRPr lang="en-GB" sz="1050" b="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4">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dirty="0" smtClean="0">
                          <a:solidFill>
                            <a:schemeClr val="tx1"/>
                          </a:solidFill>
                          <a:latin typeface="Arial" panose="020B0604020202020204" pitchFamily="34" charset="0"/>
                          <a:cs typeface="Arial" panose="020B0604020202020204" pitchFamily="34" charset="0"/>
                        </a:rPr>
                        <a:t>  Mg gains</a:t>
                      </a:r>
                      <a:r>
                        <a:rPr lang="en-GB" sz="1000" baseline="0" dirty="0" smtClean="0">
                          <a:solidFill>
                            <a:schemeClr val="tx1"/>
                          </a:solidFill>
                          <a:latin typeface="Arial" panose="020B0604020202020204" pitchFamily="34" charset="0"/>
                          <a:cs typeface="Arial" panose="020B0604020202020204" pitchFamily="34" charset="0"/>
                        </a:rPr>
                        <a:t> two electrons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100" dirty="0">
                        <a:solidFill>
                          <a:schemeClr val="tx1"/>
                        </a:solidFill>
                        <a:latin typeface="Arial" panose="020B0604020202020204" pitchFamily="34" charset="0"/>
                        <a:cs typeface="Arial" panose="020B0604020202020204" pitchFamily="34" charset="0"/>
                      </a:endParaRPr>
                    </a:p>
                  </a:txBody>
                  <a:tcPr>
                    <a:lnL w="12700" cmpd="sng">
                      <a:noFill/>
                    </a:lnL>
                  </a:tcPr>
                </a:tc>
                <a:tc hMerge="1">
                  <a:txBody>
                    <a:bodyPr/>
                    <a:lstStyle/>
                    <a:p>
                      <a:endParaRPr lang="en-GB"/>
                    </a:p>
                  </a:txBody>
                  <a:tcPr/>
                </a:tc>
                <a:tc hMerge="1">
                  <a:txBody>
                    <a:bodyPr/>
                    <a:lstStyle/>
                    <a:p>
                      <a:endParaRPr lang="en-GB"/>
                    </a:p>
                  </a:txBody>
                  <a:tcPr/>
                </a:tc>
                <a:tc gridSpan="6">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a:t>
                      </a:r>
                      <a:r>
                        <a:rPr lang="en-GB" sz="1000" dirty="0" smtClean="0">
                          <a:solidFill>
                            <a:schemeClr val="tx1"/>
                          </a:solidFill>
                          <a:latin typeface="Arial" panose="020B0604020202020204" pitchFamily="34" charset="0"/>
                          <a:cs typeface="Arial" panose="020B0604020202020204" pitchFamily="34" charset="0"/>
                        </a:rPr>
                        <a:t>  CI gains one electron</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C:</a:t>
                      </a:r>
                      <a:r>
                        <a:rPr lang="en-GB" sz="1000" baseline="0" dirty="0" smtClean="0">
                          <a:solidFill>
                            <a:schemeClr val="tx1"/>
                          </a:solidFill>
                          <a:latin typeface="Arial" panose="020B0604020202020204" pitchFamily="34" charset="0"/>
                          <a:cs typeface="Arial" panose="020B0604020202020204" pitchFamily="34" charset="0"/>
                        </a:rPr>
                        <a:t> A covalent bond is formed</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D:</a:t>
                      </a:r>
                      <a:r>
                        <a:rPr lang="en-GB" sz="1000" b="1" baseline="0" dirty="0" smtClean="0">
                          <a:solidFill>
                            <a:schemeClr val="tx1"/>
                          </a:solidFill>
                          <a:latin typeface="Arial" panose="020B0604020202020204" pitchFamily="34" charset="0"/>
                          <a:cs typeface="Arial" panose="020B0604020202020204" pitchFamily="34" charset="0"/>
                        </a:rPr>
                        <a:t> </a:t>
                      </a:r>
                      <a:r>
                        <a:rPr lang="en-GB" sz="1000" baseline="0" dirty="0" smtClean="0">
                          <a:solidFill>
                            <a:schemeClr val="tx1"/>
                          </a:solidFill>
                          <a:latin typeface="Arial" panose="020B0604020202020204" pitchFamily="34" charset="0"/>
                          <a:cs typeface="Arial" panose="020B0604020202020204" pitchFamily="34" charset="0"/>
                        </a:rPr>
                        <a:t> The compound contains equal number of Mg</a:t>
                      </a:r>
                      <a:r>
                        <a:rPr lang="en-GB" sz="1000" baseline="30000" dirty="0" smtClean="0">
                          <a:solidFill>
                            <a:schemeClr val="tx1"/>
                          </a:solidFill>
                          <a:latin typeface="Arial" panose="020B0604020202020204" pitchFamily="34" charset="0"/>
                          <a:cs typeface="Arial" panose="020B0604020202020204" pitchFamily="34" charset="0"/>
                        </a:rPr>
                        <a:t>2+ </a:t>
                      </a:r>
                      <a:r>
                        <a:rPr lang="en-GB" sz="1000" baseline="0" dirty="0" smtClean="0">
                          <a:solidFill>
                            <a:schemeClr val="tx1"/>
                          </a:solidFill>
                          <a:latin typeface="Arial" panose="020B0604020202020204" pitchFamily="34" charset="0"/>
                          <a:cs typeface="Arial" panose="020B0604020202020204" pitchFamily="34" charset="0"/>
                        </a:rPr>
                        <a:t>&amp; CI</a:t>
                      </a:r>
                      <a:r>
                        <a:rPr lang="en-GB" sz="1000" baseline="30000" dirty="0" smtClean="0">
                          <a:solidFill>
                            <a:schemeClr val="tx1"/>
                          </a:solidFill>
                          <a:latin typeface="Arial" panose="020B0604020202020204" pitchFamily="34" charset="0"/>
                          <a:cs typeface="Arial" panose="020B0604020202020204" pitchFamily="34" charset="0"/>
                        </a:rPr>
                        <a:t>- </a:t>
                      </a:r>
                      <a:r>
                        <a:rPr lang="en-GB" sz="1000" baseline="0" dirty="0" smtClean="0">
                          <a:solidFill>
                            <a:schemeClr val="tx1"/>
                          </a:solidFill>
                          <a:latin typeface="Arial" panose="020B0604020202020204" pitchFamily="34" charset="0"/>
                          <a:cs typeface="Arial" panose="020B0604020202020204" pitchFamily="34" charset="0"/>
                        </a:rPr>
                        <a:t>ions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050" dirty="0" smtClean="0">
                          <a:solidFill>
                            <a:schemeClr val="tx1"/>
                          </a:solidFill>
                          <a:latin typeface="Arial" panose="020B0604020202020204" pitchFamily="34" charset="0"/>
                          <a:cs typeface="Arial" panose="020B0604020202020204" pitchFamily="34" charset="0"/>
                        </a:rPr>
                        <a:t>14</a:t>
                      </a: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9">
                  <a:txBody>
                    <a:bodyPr/>
                    <a:lstStyle/>
                    <a:p>
                      <a:r>
                        <a:rPr lang="en-GB" sz="1050" b="0" dirty="0" smtClean="0">
                          <a:latin typeface="Arial" panose="020B0604020202020204" pitchFamily="34" charset="0"/>
                          <a:cs typeface="Arial" panose="020B0604020202020204" pitchFamily="34" charset="0"/>
                        </a:rPr>
                        <a:t>Which</a:t>
                      </a:r>
                      <a:r>
                        <a:rPr lang="en-GB" sz="1050" b="0" baseline="0" dirty="0" smtClean="0">
                          <a:latin typeface="Arial" panose="020B0604020202020204" pitchFamily="34" charset="0"/>
                          <a:cs typeface="Arial" panose="020B0604020202020204" pitchFamily="34" charset="0"/>
                        </a:rPr>
                        <a:t> one of the following correctly describes the electronic structure of the magnesium ion</a:t>
                      </a:r>
                      <a:endParaRPr lang="en-GB" sz="105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5">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dirty="0" smtClean="0">
                          <a:solidFill>
                            <a:schemeClr val="tx1"/>
                          </a:solidFill>
                          <a:latin typeface="Arial" panose="020B0604020202020204" pitchFamily="34" charset="0"/>
                          <a:cs typeface="Arial" panose="020B0604020202020204" pitchFamily="34" charset="0"/>
                        </a:rPr>
                        <a:t>  2.8.2</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a:t>
                      </a:r>
                      <a:r>
                        <a:rPr lang="en-GB" sz="1000" baseline="0" dirty="0" smtClean="0">
                          <a:solidFill>
                            <a:schemeClr val="tx1"/>
                          </a:solidFill>
                          <a:latin typeface="Arial" panose="020B0604020202020204" pitchFamily="34" charset="0"/>
                          <a:cs typeface="Arial" panose="020B0604020202020204" pitchFamily="34" charset="0"/>
                        </a:rPr>
                        <a:t>  2.8.1</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C:</a:t>
                      </a:r>
                      <a:r>
                        <a:rPr lang="en-GB" sz="1000" dirty="0" smtClean="0">
                          <a:solidFill>
                            <a:schemeClr val="tx1"/>
                          </a:solidFill>
                          <a:latin typeface="Arial" panose="020B0604020202020204" pitchFamily="34" charset="0"/>
                          <a:cs typeface="Arial" panose="020B0604020202020204" pitchFamily="34" charset="0"/>
                        </a:rPr>
                        <a:t>  8.8.2</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D:</a:t>
                      </a:r>
                      <a:r>
                        <a:rPr lang="en-GB" sz="1000" dirty="0" smtClean="0">
                          <a:solidFill>
                            <a:schemeClr val="tx1"/>
                          </a:solidFill>
                          <a:latin typeface="Arial" panose="020B0604020202020204" pitchFamily="34" charset="0"/>
                          <a:cs typeface="Arial" panose="020B0604020202020204" pitchFamily="34" charset="0"/>
                        </a:rPr>
                        <a:t>  2.8.8</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5">
                  <a:txBody>
                    <a:bodyPr/>
                    <a:lstStyle/>
                    <a:p>
                      <a:pPr>
                        <a:lnSpc>
                          <a:spcPct val="150000"/>
                        </a:lnSpc>
                      </a:pPr>
                      <a:r>
                        <a:rPr lang="en-GB" sz="1000" b="1" dirty="0" smtClean="0">
                          <a:solidFill>
                            <a:srgbClr val="FF0000"/>
                          </a:solidFill>
                          <a:latin typeface="Arial" panose="020B0604020202020204" pitchFamily="34" charset="0"/>
                          <a:cs typeface="Arial" panose="020B0604020202020204" pitchFamily="34" charset="0"/>
                        </a:rPr>
                        <a:t>E:  2.8</a:t>
                      </a:r>
                      <a:endParaRPr lang="en-GB" sz="10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2">
                  <a:txBody>
                    <a:bodyPr/>
                    <a:lstStyle/>
                    <a:p>
                      <a:pPr>
                        <a:lnSpc>
                          <a:spcPct val="150000"/>
                        </a:lnSpc>
                      </a:pPr>
                      <a:r>
                        <a:rPr lang="en-GB" sz="1050" dirty="0" smtClean="0">
                          <a:solidFill>
                            <a:schemeClr val="tx1"/>
                          </a:solidFill>
                          <a:latin typeface="Arial" panose="020B0604020202020204" pitchFamily="34" charset="0"/>
                          <a:cs typeface="Arial" panose="020B0604020202020204" pitchFamily="34" charset="0"/>
                        </a:rPr>
                        <a:t>15</a:t>
                      </a: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19">
                  <a:txBody>
                    <a:bodyPr/>
                    <a:lstStyle/>
                    <a:p>
                      <a:r>
                        <a:rPr lang="en-GB" sz="1050" b="0" dirty="0" smtClean="0">
                          <a:latin typeface="Arial" panose="020B0604020202020204" pitchFamily="34" charset="0"/>
                          <a:cs typeface="Arial" panose="020B0604020202020204" pitchFamily="34" charset="0"/>
                        </a:rPr>
                        <a:t>Which one of the following correctly describes</a:t>
                      </a:r>
                      <a:r>
                        <a:rPr lang="en-GB" sz="1050" b="0" baseline="0" dirty="0" smtClean="0">
                          <a:latin typeface="Arial" panose="020B0604020202020204" pitchFamily="34" charset="0"/>
                          <a:cs typeface="Arial" panose="020B0604020202020204" pitchFamily="34" charset="0"/>
                        </a:rPr>
                        <a:t> the electronic structure of the chloride ion</a:t>
                      </a:r>
                      <a:endParaRPr lang="en-GB" sz="105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6">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A:</a:t>
                      </a:r>
                      <a:r>
                        <a:rPr lang="en-GB" sz="1000" dirty="0" smtClean="0">
                          <a:solidFill>
                            <a:schemeClr val="tx1"/>
                          </a:solidFill>
                          <a:latin typeface="Arial" panose="020B0604020202020204" pitchFamily="34" charset="0"/>
                          <a:cs typeface="Arial" panose="020B0604020202020204" pitchFamily="34" charset="0"/>
                        </a:rPr>
                        <a:t>  2.7</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B:</a:t>
                      </a:r>
                      <a:r>
                        <a:rPr lang="en-GB" sz="1000" baseline="0" dirty="0" smtClean="0">
                          <a:solidFill>
                            <a:schemeClr val="tx1"/>
                          </a:solidFill>
                          <a:latin typeface="Arial" panose="020B0604020202020204" pitchFamily="34" charset="0"/>
                          <a:cs typeface="Arial" panose="020B0604020202020204" pitchFamily="34" charset="0"/>
                        </a:rPr>
                        <a:t>  2.8.7</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C:</a:t>
                      </a:r>
                      <a:r>
                        <a:rPr lang="en-GB" sz="1000" dirty="0" smtClean="0">
                          <a:solidFill>
                            <a:schemeClr val="tx1"/>
                          </a:solidFill>
                          <a:latin typeface="Arial" panose="020B0604020202020204" pitchFamily="34" charset="0"/>
                          <a:cs typeface="Arial" panose="020B0604020202020204" pitchFamily="34" charset="0"/>
                        </a:rPr>
                        <a:t> 2.8</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nSpc>
                          <a:spcPct val="150000"/>
                        </a:lnSpc>
                      </a:pPr>
                      <a:r>
                        <a:rPr lang="en-GB" sz="1000" b="1" dirty="0" smtClean="0">
                          <a:solidFill>
                            <a:srgbClr val="FF0000"/>
                          </a:solidFill>
                          <a:latin typeface="Arial" panose="020B0604020202020204" pitchFamily="34" charset="0"/>
                          <a:cs typeface="Arial" panose="020B0604020202020204" pitchFamily="34" charset="0"/>
                        </a:rPr>
                        <a:t>D:</a:t>
                      </a:r>
                      <a:r>
                        <a:rPr lang="en-GB" sz="1000" dirty="0" smtClean="0">
                          <a:solidFill>
                            <a:srgbClr val="FF0000"/>
                          </a:solidFill>
                          <a:latin typeface="Arial" panose="020B0604020202020204" pitchFamily="34" charset="0"/>
                          <a:cs typeface="Arial" panose="020B0604020202020204" pitchFamily="34" charset="0"/>
                        </a:rPr>
                        <a:t>  </a:t>
                      </a:r>
                      <a:r>
                        <a:rPr lang="en-GB" sz="1000" b="1" dirty="0" smtClean="0">
                          <a:solidFill>
                            <a:srgbClr val="FF0000"/>
                          </a:solidFill>
                          <a:latin typeface="Arial" panose="020B0604020202020204" pitchFamily="34" charset="0"/>
                          <a:cs typeface="Arial" panose="020B0604020202020204" pitchFamily="34" charset="0"/>
                        </a:rPr>
                        <a:t>2.8.8</a:t>
                      </a:r>
                      <a:endParaRPr lang="en-GB" sz="10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r>
              <a:tr h="370840">
                <a:tc gridSpan="6">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E:</a:t>
                      </a:r>
                      <a:r>
                        <a:rPr lang="en-GB" sz="1000" dirty="0" smtClean="0">
                          <a:solidFill>
                            <a:schemeClr val="tx1"/>
                          </a:solidFill>
                          <a:latin typeface="Arial" panose="020B0604020202020204" pitchFamily="34" charset="0"/>
                          <a:cs typeface="Arial" panose="020B0604020202020204" pitchFamily="34" charset="0"/>
                        </a:rPr>
                        <a:t>  8.8.7</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nSpc>
                          <a:spcPct val="150000"/>
                        </a:lnSpc>
                      </a:pPr>
                      <a:endParaRPr lang="en-GB" sz="105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r>
            </a:tbl>
          </a:graphicData>
        </a:graphic>
      </p:graphicFrame>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spTree>
    <p:extLst>
      <p:ext uri="{BB962C8B-B14F-4D97-AF65-F5344CB8AC3E}">
        <p14:creationId xmlns:p14="http://schemas.microsoft.com/office/powerpoint/2010/main" val="3688689423"/>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Bonding Questions</a:t>
            </a:r>
          </a:p>
        </p:txBody>
      </p:sp>
      <p:graphicFrame>
        <p:nvGraphicFramePr>
          <p:cNvPr id="8" name="Table 7"/>
          <p:cNvGraphicFramePr>
            <a:graphicFrameLocks noGrp="1"/>
          </p:cNvGraphicFramePr>
          <p:nvPr>
            <p:extLst>
              <p:ext uri="{D42A27DB-BD31-4B8C-83A1-F6EECF244321}">
                <p14:modId xmlns:p14="http://schemas.microsoft.com/office/powerpoint/2010/main" val="2205468906"/>
              </p:ext>
            </p:extLst>
          </p:nvPr>
        </p:nvGraphicFramePr>
        <p:xfrm>
          <a:off x="188640" y="1259632"/>
          <a:ext cx="6192688" cy="6918960"/>
        </p:xfrm>
        <a:graphic>
          <a:graphicData uri="http://schemas.openxmlformats.org/drawingml/2006/table">
            <a:tbl>
              <a:tblPr firstRow="1" bandRow="1">
                <a:tableStyleId>{5C22544A-7EE6-4342-B048-85BDC9FD1C3A}</a:tableStyleId>
              </a:tblPr>
              <a:tblGrid>
                <a:gridCol w="212852"/>
                <a:gridCol w="188665"/>
                <a:gridCol w="200759"/>
                <a:gridCol w="379210"/>
                <a:gridCol w="825341"/>
                <a:gridCol w="156145"/>
                <a:gridCol w="1176019"/>
                <a:gridCol w="1090725"/>
                <a:gridCol w="981486"/>
                <a:gridCol w="981486"/>
              </a:tblGrid>
              <a:tr h="370840">
                <a:tc>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9">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The atomic</a:t>
                      </a:r>
                      <a:r>
                        <a:rPr lang="en-GB" sz="1100" b="0" baseline="0" dirty="0" smtClean="0">
                          <a:solidFill>
                            <a:schemeClr val="tx1"/>
                          </a:solidFill>
                          <a:latin typeface="Arial" panose="020B0604020202020204" pitchFamily="34" charset="0"/>
                          <a:cs typeface="Arial" panose="020B0604020202020204" pitchFamily="34" charset="0"/>
                        </a:rPr>
                        <a:t> number of calcium is 20.  Its relative atomic mass is 40.  Which one of the following correctly describes the particles to be found in the calcium ion?</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4">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gridSpan="2">
                  <a:txBody>
                    <a:bodyPr/>
                    <a:lstStyle/>
                    <a:p>
                      <a:pPr algn="ctr">
                        <a:lnSpc>
                          <a:spcPct val="150000"/>
                        </a:lnSpc>
                      </a:pPr>
                      <a:r>
                        <a:rPr lang="en-GB" sz="1100" b="1" dirty="0" smtClean="0">
                          <a:solidFill>
                            <a:schemeClr val="tx1"/>
                          </a:solidFill>
                          <a:latin typeface="Arial" panose="020B0604020202020204" pitchFamily="34" charset="0"/>
                          <a:cs typeface="Arial" panose="020B0604020202020204" pitchFamily="34" charset="0"/>
                        </a:rPr>
                        <a:t>A</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gn="ctr">
                        <a:lnSpc>
                          <a:spcPct val="150000"/>
                        </a:lnSpc>
                      </a:pPr>
                      <a:r>
                        <a:rPr lang="en-GB" sz="1100" b="1" dirty="0" smtClean="0">
                          <a:solidFill>
                            <a:schemeClr val="tx1"/>
                          </a:solidFill>
                          <a:latin typeface="Arial" panose="020B0604020202020204" pitchFamily="34" charset="0"/>
                          <a:cs typeface="Arial" panose="020B0604020202020204" pitchFamily="34" charset="0"/>
                        </a:rPr>
                        <a:t>B</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1" dirty="0" smtClean="0">
                          <a:solidFill>
                            <a:schemeClr val="tx1"/>
                          </a:solidFill>
                          <a:latin typeface="Arial" panose="020B0604020202020204" pitchFamily="34" charset="0"/>
                          <a:cs typeface="Arial" panose="020B0604020202020204" pitchFamily="34" charset="0"/>
                        </a:rPr>
                        <a:t>C</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1" dirty="0" smtClean="0">
                          <a:solidFill>
                            <a:schemeClr val="tx1"/>
                          </a:solidFill>
                          <a:latin typeface="Arial" panose="020B0604020202020204" pitchFamily="34" charset="0"/>
                          <a:cs typeface="Arial" panose="020B0604020202020204" pitchFamily="34" charset="0"/>
                        </a:rPr>
                        <a:t>D</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1" dirty="0" smtClean="0">
                          <a:solidFill>
                            <a:srgbClr val="FF0000"/>
                          </a:solidFill>
                          <a:latin typeface="Arial" panose="020B0604020202020204" pitchFamily="34" charset="0"/>
                          <a:cs typeface="Arial" panose="020B0604020202020204" pitchFamily="34" charset="0"/>
                        </a:rPr>
                        <a:t>E</a:t>
                      </a:r>
                      <a:endParaRPr lang="en-GB" sz="11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Protons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40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Neutrons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40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Electrons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20</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18</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38</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GB" sz="1100" b="0" dirty="0" smtClean="0">
                          <a:solidFill>
                            <a:schemeClr val="tx1"/>
                          </a:solidFill>
                          <a:latin typeface="Arial" panose="020B0604020202020204" pitchFamily="34" charset="0"/>
                          <a:cs typeface="Arial" panose="020B0604020202020204" pitchFamily="34" charset="0"/>
                        </a:rPr>
                        <a:t>18</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3">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Q:2-5</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Chemical bonding can occur as a result of each of the following:</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nSpc>
                          <a:spcPct val="150000"/>
                        </a:lnSpc>
                      </a:pPr>
                      <a:r>
                        <a:rPr lang="en-GB" sz="1100" b="1" dirty="0" smtClean="0">
                          <a:solidFill>
                            <a:schemeClr val="tx1"/>
                          </a:solidFill>
                          <a:latin typeface="Arial" panose="020B0604020202020204" pitchFamily="34" charset="0"/>
                          <a:cs typeface="Arial" panose="020B0604020202020204" pitchFamily="34" charset="0"/>
                        </a:rPr>
                        <a:t>A</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One atom transferring one electron to another atom</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nSpc>
                          <a:spcPct val="150000"/>
                        </a:lnSpc>
                      </a:pPr>
                      <a:r>
                        <a:rPr lang="en-GB" sz="1100" b="1" dirty="0" smtClean="0">
                          <a:solidFill>
                            <a:schemeClr val="tx1"/>
                          </a:solidFill>
                          <a:latin typeface="Arial" panose="020B0604020202020204" pitchFamily="34" charset="0"/>
                          <a:cs typeface="Arial" panose="020B0604020202020204" pitchFamily="34" charset="0"/>
                        </a:rPr>
                        <a:t>B</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One atom transferring two electrons to another atom</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nSpc>
                          <a:spcPct val="150000"/>
                        </a:lnSpc>
                      </a:pPr>
                      <a:r>
                        <a:rPr lang="en-GB" sz="1100" b="1" dirty="0" smtClean="0">
                          <a:solidFill>
                            <a:schemeClr val="tx1"/>
                          </a:solidFill>
                          <a:latin typeface="Arial" panose="020B0604020202020204" pitchFamily="34" charset="0"/>
                          <a:cs typeface="Arial" panose="020B0604020202020204" pitchFamily="34" charset="0"/>
                        </a:rPr>
                        <a:t>C</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One atom transferring two electrons, one to each of two other atoms</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nSpc>
                          <a:spcPct val="150000"/>
                        </a:lnSpc>
                      </a:pPr>
                      <a:r>
                        <a:rPr lang="en-GB" sz="1100" b="1" dirty="0" smtClean="0">
                          <a:solidFill>
                            <a:schemeClr val="tx1"/>
                          </a:solidFill>
                          <a:latin typeface="Arial" panose="020B0604020202020204" pitchFamily="34" charset="0"/>
                          <a:cs typeface="Arial" panose="020B0604020202020204" pitchFamily="34" charset="0"/>
                        </a:rPr>
                        <a:t>D</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One atom sharing a pair of electrons with another atom</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nSpc>
                          <a:spcPct val="150000"/>
                        </a:lnSpc>
                      </a:pPr>
                      <a:r>
                        <a:rPr lang="en-GB" sz="1100" b="1" dirty="0" smtClean="0">
                          <a:solidFill>
                            <a:schemeClr val="tx1"/>
                          </a:solidFill>
                          <a:latin typeface="Arial" panose="020B0604020202020204" pitchFamily="34" charset="0"/>
                          <a:cs typeface="Arial" panose="020B0604020202020204" pitchFamily="34" charset="0"/>
                        </a:rPr>
                        <a:t>E</a:t>
                      </a:r>
                      <a:endParaRPr lang="en-GB" sz="11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One atom sharing pairs of electrons with more than one other atom </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10">
                  <a:txBody>
                    <a:bodyPr/>
                    <a:lstStyle/>
                    <a:p>
                      <a:pPr>
                        <a:lnSpc>
                          <a:spcPct val="150000"/>
                        </a:lnSpc>
                      </a:pPr>
                      <a:r>
                        <a:rPr lang="en-GB" sz="1100" dirty="0" smtClean="0">
                          <a:solidFill>
                            <a:schemeClr val="tx1"/>
                          </a:solidFill>
                          <a:latin typeface="Arial" panose="020B0604020202020204" pitchFamily="34" charset="0"/>
                          <a:cs typeface="Arial" panose="020B0604020202020204" pitchFamily="34" charset="0"/>
                        </a:rPr>
                        <a:t>Which of the types of bonding, A to E above</a:t>
                      </a:r>
                      <a:r>
                        <a:rPr lang="en-GB" sz="1100" baseline="0" dirty="0" smtClean="0">
                          <a:solidFill>
                            <a:schemeClr val="tx1"/>
                          </a:solidFill>
                          <a:latin typeface="Arial" panose="020B0604020202020204" pitchFamily="34" charset="0"/>
                          <a:cs typeface="Arial" panose="020B0604020202020204" pitchFamily="34" charset="0"/>
                        </a:rPr>
                        <a:t> is present in:</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2</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aseline="30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100" baseline="0" dirty="0" smtClean="0">
                          <a:solidFill>
                            <a:schemeClr val="tx1"/>
                          </a:solidFill>
                          <a:latin typeface="Arial" panose="020B0604020202020204" pitchFamily="34" charset="0"/>
                          <a:cs typeface="Arial" panose="020B0604020202020204" pitchFamily="34" charset="0"/>
                        </a:rPr>
                        <a:t>Hydrogen Chloride</a:t>
                      </a:r>
                    </a:p>
                    <a:p>
                      <a:pPr>
                        <a:lnSpc>
                          <a:spcPct val="150000"/>
                        </a:lnSpc>
                      </a:pPr>
                      <a:endParaRPr lang="en-GB" sz="1100"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gridSpan="5">
                  <a:txBody>
                    <a:bodyPr/>
                    <a:lstStyle/>
                    <a:p>
                      <a:r>
                        <a:rPr lang="en-GB" dirty="0" smtClean="0">
                          <a:solidFill>
                            <a:srgbClr val="FF0000"/>
                          </a:solidFill>
                        </a:rPr>
                        <a:t>D</a:t>
                      </a:r>
                      <a:endParaRPr lang="en-GB"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3</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3">
                  <a:txBody>
                    <a:bodyPr/>
                    <a:lstStyle/>
                    <a:p>
                      <a:pPr>
                        <a:lnSpc>
                          <a:spcPct val="150000"/>
                        </a:lnSpc>
                      </a:pPr>
                      <a:r>
                        <a:rPr lang="en-GB" sz="1100" baseline="0" dirty="0" smtClean="0">
                          <a:solidFill>
                            <a:schemeClr val="tx1"/>
                          </a:solidFill>
                          <a:latin typeface="Arial" panose="020B0604020202020204" pitchFamily="34" charset="0"/>
                          <a:cs typeface="Arial" panose="020B0604020202020204" pitchFamily="34" charset="0"/>
                        </a:rPr>
                        <a:t>Calcium Chloride</a:t>
                      </a:r>
                      <a:endParaRPr lang="en-GB" sz="1100"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C</a:t>
                      </a:r>
                    </a:p>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4</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3">
                  <a:txBody>
                    <a:bodyPr/>
                    <a:lstStyle/>
                    <a:p>
                      <a:pPr>
                        <a:lnSpc>
                          <a:spcPct val="150000"/>
                        </a:lnSpc>
                      </a:pPr>
                      <a:r>
                        <a:rPr lang="en-GB" sz="1100" baseline="0" dirty="0" smtClean="0">
                          <a:solidFill>
                            <a:schemeClr val="tx1"/>
                          </a:solidFill>
                          <a:latin typeface="Arial" panose="020B0604020202020204" pitchFamily="34" charset="0"/>
                          <a:cs typeface="Arial" panose="020B0604020202020204" pitchFamily="34" charset="0"/>
                        </a:rPr>
                        <a:t>Sodium Chloride </a:t>
                      </a:r>
                      <a:endParaRPr lang="en-GB" sz="1100"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gridSpan="5">
                  <a:txBody>
                    <a:bodyPr/>
                    <a:lstStyle/>
                    <a:p>
                      <a:r>
                        <a:rPr lang="en-GB" dirty="0" smtClean="0">
                          <a:solidFill>
                            <a:srgbClr val="FF0000"/>
                          </a:solidFill>
                        </a:rPr>
                        <a:t>A</a:t>
                      </a:r>
                      <a:endParaRPr lang="en-GB"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2">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5</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3">
                  <a:txBody>
                    <a:bodyPr/>
                    <a:lstStyle/>
                    <a:p>
                      <a:pPr>
                        <a:lnSpc>
                          <a:spcPct val="150000"/>
                        </a:lnSpc>
                      </a:pPr>
                      <a:r>
                        <a:rPr lang="en-GB" sz="1100" baseline="0" dirty="0" smtClean="0">
                          <a:solidFill>
                            <a:schemeClr val="tx1"/>
                          </a:solidFill>
                          <a:latin typeface="Arial" panose="020B0604020202020204" pitchFamily="34" charset="0"/>
                          <a:cs typeface="Arial" panose="020B0604020202020204" pitchFamily="34" charset="0"/>
                        </a:rPr>
                        <a:t>Ammonia</a:t>
                      </a:r>
                      <a:endParaRPr lang="en-GB" sz="1100"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gridSpan="5">
                  <a:txBody>
                    <a:bodyPr/>
                    <a:lstStyle/>
                    <a:p>
                      <a:r>
                        <a:rPr lang="en-GB" dirty="0" smtClean="0">
                          <a:solidFill>
                            <a:srgbClr val="FF0000"/>
                          </a:solidFill>
                        </a:rPr>
                        <a:t>E</a:t>
                      </a:r>
                    </a:p>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spTree>
    <p:extLst>
      <p:ext uri="{BB962C8B-B14F-4D97-AF65-F5344CB8AC3E}">
        <p14:creationId xmlns:p14="http://schemas.microsoft.com/office/powerpoint/2010/main" val="200312603"/>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Bonding Questions</a:t>
            </a:r>
          </a:p>
        </p:txBody>
      </p:sp>
      <p:graphicFrame>
        <p:nvGraphicFramePr>
          <p:cNvPr id="8" name="Table 7"/>
          <p:cNvGraphicFramePr>
            <a:graphicFrameLocks noGrp="1"/>
          </p:cNvGraphicFramePr>
          <p:nvPr>
            <p:extLst>
              <p:ext uri="{D42A27DB-BD31-4B8C-83A1-F6EECF244321}">
                <p14:modId xmlns:p14="http://schemas.microsoft.com/office/powerpoint/2010/main" val="274525515"/>
              </p:ext>
            </p:extLst>
          </p:nvPr>
        </p:nvGraphicFramePr>
        <p:xfrm>
          <a:off x="116634" y="1360428"/>
          <a:ext cx="6281797" cy="3454400"/>
        </p:xfrm>
        <a:graphic>
          <a:graphicData uri="http://schemas.openxmlformats.org/drawingml/2006/table">
            <a:tbl>
              <a:tblPr firstRow="1" bandRow="1">
                <a:tableStyleId>{5C22544A-7EE6-4342-B048-85BDC9FD1C3A}</a:tableStyleId>
              </a:tblPr>
              <a:tblGrid>
                <a:gridCol w="447435"/>
                <a:gridCol w="263461"/>
                <a:gridCol w="486603"/>
                <a:gridCol w="314667"/>
                <a:gridCol w="128428"/>
                <a:gridCol w="736692"/>
                <a:gridCol w="142992"/>
                <a:gridCol w="216024"/>
                <a:gridCol w="1054608"/>
                <a:gridCol w="459719"/>
                <a:gridCol w="851380"/>
                <a:gridCol w="442605"/>
                <a:gridCol w="737183"/>
              </a:tblGrid>
              <a:tr h="370840">
                <a:tc gridSpan="2">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Q: 6-9</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1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A:</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A noble gas atom</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B:</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A metal atom</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C:</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A metal ion</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D:</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A non-metal atom which is not a noble</a:t>
                      </a:r>
                      <a:r>
                        <a:rPr lang="en-GB" sz="1000" b="0" baseline="0" dirty="0" smtClean="0">
                          <a:solidFill>
                            <a:schemeClr val="tx1"/>
                          </a:solidFill>
                          <a:latin typeface="Arial" panose="020B0604020202020204" pitchFamily="34" charset="0"/>
                          <a:cs typeface="Arial" panose="020B0604020202020204" pitchFamily="34" charset="0"/>
                        </a:rPr>
                        <a:t> gas</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E:</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A non-metal ion</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1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The next four questions give the composition of a particle.  Select, from the above list A to E, the type of particle which has been given structure in each case.</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6</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2 protons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2 neutrons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2 electrons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50000"/>
                        </a:lnSpc>
                      </a:pPr>
                      <a:r>
                        <a:rPr lang="en-GB" sz="1100" b="1" dirty="0" smtClean="0">
                          <a:solidFill>
                            <a:srgbClr val="FF0000"/>
                          </a:solidFill>
                          <a:latin typeface="Arial" panose="020B0604020202020204" pitchFamily="34" charset="0"/>
                          <a:cs typeface="Arial" panose="020B0604020202020204" pitchFamily="34" charset="0"/>
                        </a:rPr>
                        <a:t>A</a:t>
                      </a:r>
                      <a:endParaRPr lang="en-GB" sz="11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7</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13 protons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14 neutrons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13 electrons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50000"/>
                        </a:lnSpc>
                      </a:pPr>
                      <a:r>
                        <a:rPr lang="en-GB" sz="1100" b="1" dirty="0" smtClean="0">
                          <a:solidFill>
                            <a:srgbClr val="FF0000"/>
                          </a:solidFill>
                          <a:latin typeface="Arial" panose="020B0604020202020204" pitchFamily="34" charset="0"/>
                          <a:cs typeface="Arial" panose="020B0604020202020204" pitchFamily="34" charset="0"/>
                        </a:rPr>
                        <a:t>B</a:t>
                      </a:r>
                      <a:endParaRPr lang="en-GB" sz="11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8</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17 protons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20</a:t>
                      </a:r>
                      <a:r>
                        <a:rPr lang="en-GB" sz="1100" b="0" baseline="0" dirty="0" smtClean="0">
                          <a:solidFill>
                            <a:schemeClr val="tx1"/>
                          </a:solidFill>
                          <a:latin typeface="Arial" panose="020B0604020202020204" pitchFamily="34" charset="0"/>
                          <a:cs typeface="Arial" panose="020B0604020202020204" pitchFamily="34" charset="0"/>
                        </a:rPr>
                        <a:t> neutrons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18 electrons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50000"/>
                        </a:lnSpc>
                      </a:pPr>
                      <a:r>
                        <a:rPr lang="en-GB" sz="1100" b="1" dirty="0" smtClean="0">
                          <a:solidFill>
                            <a:srgbClr val="FF0000"/>
                          </a:solidFill>
                          <a:latin typeface="Arial" panose="020B0604020202020204" pitchFamily="34" charset="0"/>
                          <a:cs typeface="Arial" panose="020B0604020202020204" pitchFamily="34" charset="0"/>
                        </a:rPr>
                        <a:t>E</a:t>
                      </a:r>
                      <a:endParaRPr lang="en-GB" sz="11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9</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8 protons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8 neutrons</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nSpc>
                          <a:spcPct val="150000"/>
                        </a:lnSpc>
                      </a:pPr>
                      <a:r>
                        <a:rPr lang="en-GB" sz="1100" b="0" dirty="0" smtClean="0">
                          <a:solidFill>
                            <a:schemeClr val="tx1"/>
                          </a:solidFill>
                          <a:latin typeface="Arial" panose="020B0604020202020204" pitchFamily="34" charset="0"/>
                          <a:cs typeface="Arial" panose="020B0604020202020204" pitchFamily="34" charset="0"/>
                        </a:rPr>
                        <a:t>8 electrons </a:t>
                      </a: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50000"/>
                        </a:lnSpc>
                      </a:pPr>
                      <a:r>
                        <a:rPr lang="en-GB" sz="1100" b="1" dirty="0" smtClean="0">
                          <a:solidFill>
                            <a:srgbClr val="FF0000"/>
                          </a:solidFill>
                          <a:latin typeface="Arial" panose="020B0604020202020204" pitchFamily="34" charset="0"/>
                          <a:cs typeface="Arial" panose="020B0604020202020204" pitchFamily="34" charset="0"/>
                        </a:rPr>
                        <a:t>D</a:t>
                      </a:r>
                      <a:endParaRPr lang="en-GB" sz="11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bl>
          </a:graphicData>
        </a:graphic>
      </p:graphicFrame>
      <p:sp>
        <p:nvSpPr>
          <p:cNvPr id="3" name="TextBox 2"/>
          <p:cNvSpPr txBox="1"/>
          <p:nvPr/>
        </p:nvSpPr>
        <p:spPr>
          <a:xfrm>
            <a:off x="179514" y="5064437"/>
            <a:ext cx="6048451" cy="3323987"/>
          </a:xfrm>
          <a:prstGeom prst="rect">
            <a:avLst/>
          </a:prstGeom>
          <a:noFill/>
        </p:spPr>
        <p:txBody>
          <a:bodyPr wrap="none" rtlCol="0">
            <a:spAutoFit/>
          </a:bodyPr>
          <a:lstStyle/>
          <a:p>
            <a:pPr>
              <a:lnSpc>
                <a:spcPct val="150000"/>
              </a:lnSpc>
            </a:pPr>
            <a:r>
              <a:rPr lang="en-GB" sz="1050" dirty="0" smtClean="0">
                <a:latin typeface="Arial" panose="020B0604020202020204" pitchFamily="34" charset="0"/>
                <a:cs typeface="Arial" panose="020B0604020202020204" pitchFamily="34" charset="0"/>
              </a:rPr>
              <a:t>Q: 10 -13</a:t>
            </a:r>
          </a:p>
          <a:p>
            <a:pPr>
              <a:lnSpc>
                <a:spcPct val="150000"/>
              </a:lnSpc>
            </a:pPr>
            <a:r>
              <a:rPr lang="en-GB" sz="1050" dirty="0" smtClean="0">
                <a:latin typeface="Arial" panose="020B0604020202020204" pitchFamily="34" charset="0"/>
                <a:cs typeface="Arial" panose="020B0604020202020204" pitchFamily="34" charset="0"/>
              </a:rPr>
              <a:t>Which one of the atoms listed A to E</a:t>
            </a:r>
          </a:p>
          <a:p>
            <a:endParaRPr lang="en-GB" sz="1050" dirty="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		A	B	C	D	E</a:t>
            </a:r>
          </a:p>
          <a:p>
            <a:pPr>
              <a:lnSpc>
                <a:spcPct val="150000"/>
              </a:lnSpc>
            </a:pPr>
            <a:r>
              <a:rPr lang="en-GB" sz="1050" dirty="0" smtClean="0">
                <a:latin typeface="Arial" panose="020B0604020202020204" pitchFamily="34" charset="0"/>
                <a:cs typeface="Arial" panose="020B0604020202020204" pitchFamily="34" charset="0"/>
              </a:rPr>
              <a:t>Protons		11	11	16	17	17</a:t>
            </a:r>
          </a:p>
          <a:p>
            <a:pPr>
              <a:lnSpc>
                <a:spcPct val="150000"/>
              </a:lnSpc>
            </a:pPr>
            <a:r>
              <a:rPr lang="en-GB" sz="1050" dirty="0" smtClean="0">
                <a:latin typeface="Arial" panose="020B0604020202020204" pitchFamily="34" charset="0"/>
                <a:cs typeface="Arial" panose="020B0604020202020204" pitchFamily="34" charset="0"/>
              </a:rPr>
              <a:t>Neutrons		12	12	19	18	20</a:t>
            </a:r>
          </a:p>
          <a:p>
            <a:pPr>
              <a:lnSpc>
                <a:spcPct val="150000"/>
              </a:lnSpc>
            </a:pPr>
            <a:r>
              <a:rPr lang="en-GB" sz="1050" dirty="0" smtClean="0">
                <a:latin typeface="Arial" panose="020B0604020202020204" pitchFamily="34" charset="0"/>
                <a:cs typeface="Arial" panose="020B0604020202020204" pitchFamily="34" charset="0"/>
              </a:rPr>
              <a:t>Electrons		11	10	16	18	17</a:t>
            </a:r>
          </a:p>
          <a:p>
            <a:pPr>
              <a:lnSpc>
                <a:spcPct val="200000"/>
              </a:lnSpc>
            </a:pPr>
            <a:endParaRPr lang="en-GB" sz="1050" dirty="0">
              <a:latin typeface="Arial" panose="020B0604020202020204" pitchFamily="34" charset="0"/>
              <a:cs typeface="Arial" panose="020B0604020202020204" pitchFamily="34" charset="0"/>
            </a:endParaRPr>
          </a:p>
          <a:p>
            <a:pPr marL="228600" indent="-228600">
              <a:lnSpc>
                <a:spcPct val="200000"/>
              </a:lnSpc>
              <a:buAutoNum type="arabicPlain" startAt="10"/>
            </a:pPr>
            <a:r>
              <a:rPr lang="en-GB" sz="1050" dirty="0" smtClean="0">
                <a:latin typeface="Arial" panose="020B0604020202020204" pitchFamily="34" charset="0"/>
                <a:cs typeface="Arial" panose="020B0604020202020204" pitchFamily="34" charset="0"/>
              </a:rPr>
              <a:t>Can form an ion with a single negative charge?			</a:t>
            </a:r>
            <a:r>
              <a:rPr lang="en-GB" sz="1050" b="1" dirty="0" smtClean="0">
                <a:solidFill>
                  <a:srgbClr val="FF0000"/>
                </a:solidFill>
                <a:latin typeface="Arial" panose="020B0604020202020204" pitchFamily="34" charset="0"/>
                <a:cs typeface="Arial" panose="020B0604020202020204" pitchFamily="34" charset="0"/>
              </a:rPr>
              <a:t>E</a:t>
            </a:r>
          </a:p>
          <a:p>
            <a:pPr marL="228600" indent="-228600">
              <a:lnSpc>
                <a:spcPct val="200000"/>
              </a:lnSpc>
              <a:buAutoNum type="arabicPlain" startAt="10"/>
            </a:pPr>
            <a:r>
              <a:rPr lang="en-GB" sz="1050" dirty="0" smtClean="0">
                <a:latin typeface="Arial" panose="020B0604020202020204" pitchFamily="34" charset="0"/>
                <a:cs typeface="Arial" panose="020B0604020202020204" pitchFamily="34" charset="0"/>
              </a:rPr>
              <a:t>Has the same mass number as D?		</a:t>
            </a:r>
            <a:r>
              <a:rPr lang="en-GB" sz="1050" dirty="0">
                <a:latin typeface="Arial" panose="020B0604020202020204" pitchFamily="34" charset="0"/>
                <a:cs typeface="Arial" panose="020B0604020202020204" pitchFamily="34" charset="0"/>
              </a:rPr>
              <a:t> </a:t>
            </a:r>
            <a:r>
              <a:rPr lang="en-GB" sz="1050" dirty="0" smtClean="0">
                <a:latin typeface="Arial" panose="020B0604020202020204" pitchFamily="34" charset="0"/>
                <a:cs typeface="Arial" panose="020B0604020202020204" pitchFamily="34" charset="0"/>
              </a:rPr>
              <a:t>		</a:t>
            </a:r>
            <a:r>
              <a:rPr lang="en-GB" sz="1050" b="1" dirty="0" smtClean="0">
                <a:solidFill>
                  <a:srgbClr val="FF0000"/>
                </a:solidFill>
                <a:latin typeface="Arial" panose="020B0604020202020204" pitchFamily="34" charset="0"/>
                <a:cs typeface="Arial" panose="020B0604020202020204" pitchFamily="34" charset="0"/>
              </a:rPr>
              <a:t>C</a:t>
            </a:r>
          </a:p>
          <a:p>
            <a:pPr marL="228600" indent="-228600">
              <a:lnSpc>
                <a:spcPct val="200000"/>
              </a:lnSpc>
              <a:buAutoNum type="arabicPlain" startAt="10"/>
            </a:pPr>
            <a:r>
              <a:rPr lang="en-GB" sz="1050" dirty="0" smtClean="0">
                <a:latin typeface="Arial" panose="020B0604020202020204" pitchFamily="34" charset="0"/>
                <a:cs typeface="Arial" panose="020B0604020202020204" pitchFamily="34" charset="0"/>
              </a:rPr>
              <a:t>Is an isotope of E?			</a:t>
            </a:r>
            <a:r>
              <a:rPr lang="en-GB" sz="1050" dirty="0">
                <a:latin typeface="Arial" panose="020B0604020202020204" pitchFamily="34" charset="0"/>
                <a:cs typeface="Arial" panose="020B0604020202020204" pitchFamily="34" charset="0"/>
              </a:rPr>
              <a:t> </a:t>
            </a:r>
            <a:r>
              <a:rPr lang="en-GB" sz="1050" dirty="0" smtClean="0">
                <a:latin typeface="Arial" panose="020B0604020202020204" pitchFamily="34" charset="0"/>
                <a:cs typeface="Arial" panose="020B0604020202020204" pitchFamily="34" charset="0"/>
              </a:rPr>
              <a:t>		</a:t>
            </a:r>
            <a:r>
              <a:rPr lang="en-GB" sz="1050" b="1" dirty="0" smtClean="0">
                <a:solidFill>
                  <a:srgbClr val="FF0000"/>
                </a:solidFill>
                <a:latin typeface="Arial" panose="020B0604020202020204" pitchFamily="34" charset="0"/>
                <a:cs typeface="Arial" panose="020B0604020202020204" pitchFamily="34" charset="0"/>
              </a:rPr>
              <a:t>D</a:t>
            </a:r>
          </a:p>
          <a:p>
            <a:pPr marL="228600" indent="-228600">
              <a:lnSpc>
                <a:spcPct val="200000"/>
              </a:lnSpc>
              <a:buAutoNum type="arabicPlain" startAt="10"/>
            </a:pPr>
            <a:r>
              <a:rPr lang="en-GB" sz="1050" dirty="0" smtClean="0">
                <a:latin typeface="Arial" panose="020B0604020202020204" pitchFamily="34" charset="0"/>
                <a:cs typeface="Arial" panose="020B0604020202020204" pitchFamily="34" charset="0"/>
              </a:rPr>
              <a:t>Could form a covalent compound of the type H</a:t>
            </a:r>
            <a:r>
              <a:rPr lang="en-GB" sz="1050" baseline="-25000" dirty="0" smtClean="0">
                <a:latin typeface="Arial" panose="020B0604020202020204" pitchFamily="34" charset="0"/>
                <a:cs typeface="Arial" panose="020B0604020202020204" pitchFamily="34" charset="0"/>
              </a:rPr>
              <a:t>2</a:t>
            </a:r>
            <a:r>
              <a:rPr lang="en-GB" sz="1050" dirty="0" smtClean="0">
                <a:latin typeface="Arial" panose="020B0604020202020204" pitchFamily="34" charset="0"/>
                <a:cs typeface="Arial" panose="020B0604020202020204" pitchFamily="34" charset="0"/>
              </a:rPr>
              <a:t>X?	</a:t>
            </a:r>
            <a:r>
              <a:rPr lang="en-GB" sz="1050" dirty="0">
                <a:latin typeface="Arial" panose="020B0604020202020204" pitchFamily="34" charset="0"/>
                <a:cs typeface="Arial" panose="020B0604020202020204" pitchFamily="34" charset="0"/>
              </a:rPr>
              <a:t> </a:t>
            </a:r>
            <a:r>
              <a:rPr lang="en-GB" sz="1050" dirty="0" smtClean="0">
                <a:latin typeface="Arial" panose="020B0604020202020204" pitchFamily="34" charset="0"/>
                <a:cs typeface="Arial" panose="020B0604020202020204" pitchFamily="34" charset="0"/>
              </a:rPr>
              <a:t>		</a:t>
            </a:r>
            <a:r>
              <a:rPr lang="en-GB" sz="1050" b="1" dirty="0" smtClean="0">
                <a:solidFill>
                  <a:srgbClr val="FF0000"/>
                </a:solidFill>
                <a:latin typeface="Arial" panose="020B0604020202020204" pitchFamily="34" charset="0"/>
                <a:cs typeface="Arial" panose="020B0604020202020204" pitchFamily="34" charset="0"/>
              </a:rPr>
              <a:t>None</a:t>
            </a:r>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spTree>
    <p:extLst>
      <p:ext uri="{BB962C8B-B14F-4D97-AF65-F5344CB8AC3E}">
        <p14:creationId xmlns:p14="http://schemas.microsoft.com/office/powerpoint/2010/main" val="4194295334"/>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Bonding Questions</a:t>
            </a:r>
          </a:p>
        </p:txBody>
      </p:sp>
      <p:graphicFrame>
        <p:nvGraphicFramePr>
          <p:cNvPr id="8" name="Table 7"/>
          <p:cNvGraphicFramePr>
            <a:graphicFrameLocks noGrp="1"/>
          </p:cNvGraphicFramePr>
          <p:nvPr>
            <p:extLst>
              <p:ext uri="{D42A27DB-BD31-4B8C-83A1-F6EECF244321}">
                <p14:modId xmlns:p14="http://schemas.microsoft.com/office/powerpoint/2010/main" val="4024226397"/>
              </p:ext>
            </p:extLst>
          </p:nvPr>
        </p:nvGraphicFramePr>
        <p:xfrm>
          <a:off x="116634" y="1115616"/>
          <a:ext cx="6281798" cy="7322224"/>
        </p:xfrm>
        <a:graphic>
          <a:graphicData uri="http://schemas.openxmlformats.org/drawingml/2006/table">
            <a:tbl>
              <a:tblPr firstRow="1" bandRow="1">
                <a:tableStyleId>{5C22544A-7EE6-4342-B048-85BDC9FD1C3A}</a:tableStyleId>
              </a:tblPr>
              <a:tblGrid>
                <a:gridCol w="447435"/>
                <a:gridCol w="1646498"/>
                <a:gridCol w="298289"/>
                <a:gridCol w="776128"/>
                <a:gridCol w="792088"/>
                <a:gridCol w="227427"/>
                <a:gridCol w="149146"/>
                <a:gridCol w="1944787"/>
              </a:tblGrid>
              <a:tr h="370840">
                <a:tc gridSpan="8">
                  <a:txBody>
                    <a:bodyPr/>
                    <a:lstStyle/>
                    <a:p>
                      <a:pPr>
                        <a:lnSpc>
                          <a:spcPct val="150000"/>
                        </a:lnSpc>
                      </a:pPr>
                      <a:r>
                        <a:rPr lang="en-GB" sz="1000" b="0" dirty="0" smtClean="0">
                          <a:solidFill>
                            <a:schemeClr val="tx1"/>
                          </a:solidFill>
                          <a:latin typeface="Arial" panose="020B0604020202020204" pitchFamily="34" charset="0"/>
                          <a:cs typeface="Arial" panose="020B0604020202020204" pitchFamily="34" charset="0"/>
                        </a:rPr>
                        <a:t>Check your knowledge </a:t>
                      </a:r>
                      <a:r>
                        <a:rPr lang="en-GB" sz="1000" b="0" baseline="0" dirty="0" smtClean="0">
                          <a:solidFill>
                            <a:schemeClr val="tx1"/>
                          </a:solidFill>
                          <a:latin typeface="Arial" panose="020B0604020202020204" pitchFamily="34" charset="0"/>
                          <a:cs typeface="Arial" panose="020B0604020202020204" pitchFamily="34" charset="0"/>
                        </a:rPr>
                        <a:t>by answering the following.  Delete the incorrect answers.</a:t>
                      </a:r>
                    </a:p>
                    <a:p>
                      <a:pPr>
                        <a:lnSpc>
                          <a:spcPct val="150000"/>
                        </a:lnSpc>
                      </a:pPr>
                      <a:r>
                        <a:rPr lang="en-GB" sz="1000" b="1" baseline="0" dirty="0" smtClean="0">
                          <a:solidFill>
                            <a:schemeClr val="tx1"/>
                          </a:solidFill>
                          <a:latin typeface="Arial" panose="020B0604020202020204" pitchFamily="34" charset="0"/>
                          <a:cs typeface="Arial" panose="020B0604020202020204" pitchFamily="34" charset="0"/>
                        </a:rPr>
                        <a:t>Ionic Bonds </a:t>
                      </a: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7232">
                <a:tc>
                  <a:txBody>
                    <a:bodyPr/>
                    <a:lstStyle/>
                    <a:p>
                      <a:pPr>
                        <a:lnSpc>
                          <a:spcPts val="900"/>
                        </a:lnSpc>
                      </a:pPr>
                      <a:r>
                        <a:rPr lang="en-GB" sz="1000" b="0" dirty="0" smtClean="0">
                          <a:solidFill>
                            <a:schemeClr val="tx1"/>
                          </a:solidFill>
                          <a:latin typeface="Arial" panose="020B0604020202020204" pitchFamily="34" charset="0"/>
                          <a:cs typeface="Arial" panose="020B0604020202020204" pitchFamily="34" charset="0"/>
                        </a:rPr>
                        <a:t>1</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ts val="900"/>
                        </a:lnSpc>
                      </a:pPr>
                      <a:r>
                        <a:rPr lang="en-GB" sz="1000" b="0" dirty="0" smtClean="0">
                          <a:solidFill>
                            <a:schemeClr val="tx1"/>
                          </a:solidFill>
                          <a:latin typeface="Arial" panose="020B0604020202020204" pitchFamily="34" charset="0"/>
                          <a:cs typeface="Arial" panose="020B0604020202020204" pitchFamily="34" charset="0"/>
                        </a:rPr>
                        <a:t>Involve electrons being </a:t>
                      </a:r>
                      <a:r>
                        <a:rPr lang="en-GB" sz="1000" b="1" dirty="0" smtClean="0">
                          <a:solidFill>
                            <a:srgbClr val="FF0000"/>
                          </a:solidFill>
                          <a:latin typeface="Arial" panose="020B0604020202020204" pitchFamily="34" charset="0"/>
                          <a:cs typeface="Arial" panose="020B0604020202020204" pitchFamily="34" charset="0"/>
                        </a:rPr>
                        <a:t>transferred</a:t>
                      </a:r>
                      <a:r>
                        <a:rPr lang="en-GB" sz="1000" b="1" dirty="0" smtClean="0">
                          <a:solidFill>
                            <a:schemeClr val="tx1"/>
                          </a:solidFill>
                          <a:latin typeface="Arial" panose="020B0604020202020204" pitchFamily="34" charset="0"/>
                          <a:cs typeface="Arial" panose="020B0604020202020204" pitchFamily="34" charset="0"/>
                        </a:rPr>
                        <a:t>/shared </a:t>
                      </a:r>
                      <a:r>
                        <a:rPr lang="en-GB" sz="1000" b="0" dirty="0" smtClean="0">
                          <a:solidFill>
                            <a:schemeClr val="tx1"/>
                          </a:solidFill>
                          <a:latin typeface="Arial" panose="020B0604020202020204" pitchFamily="34" charset="0"/>
                          <a:cs typeface="Arial" panose="020B0604020202020204" pitchFamily="34" charset="0"/>
                        </a:rPr>
                        <a:t>between atoms</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8032">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2</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Are </a:t>
                      </a:r>
                      <a:r>
                        <a:rPr lang="en-GB" sz="1000" b="1" dirty="0" smtClean="0">
                          <a:solidFill>
                            <a:srgbClr val="FF0000"/>
                          </a:solidFill>
                          <a:latin typeface="Arial" panose="020B0604020202020204" pitchFamily="34" charset="0"/>
                          <a:cs typeface="Arial" panose="020B0604020202020204" pitchFamily="34" charset="0"/>
                        </a:rPr>
                        <a:t>strong</a:t>
                      </a:r>
                      <a:r>
                        <a:rPr lang="en-GB" sz="1000" b="1" dirty="0" smtClean="0">
                          <a:solidFill>
                            <a:schemeClr val="tx1"/>
                          </a:solidFill>
                          <a:latin typeface="Arial" panose="020B0604020202020204" pitchFamily="34" charset="0"/>
                          <a:cs typeface="Arial" panose="020B0604020202020204" pitchFamily="34" charset="0"/>
                        </a:rPr>
                        <a:t>/weak</a:t>
                      </a: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6024">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3</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Usually result when</a:t>
                      </a:r>
                      <a:r>
                        <a:rPr lang="en-GB" sz="1000" b="0" baseline="0" dirty="0" smtClean="0">
                          <a:solidFill>
                            <a:schemeClr val="tx1"/>
                          </a:solidFill>
                          <a:latin typeface="Arial" panose="020B0604020202020204" pitchFamily="34" charset="0"/>
                          <a:cs typeface="Arial" panose="020B0604020202020204" pitchFamily="34" charset="0"/>
                        </a:rPr>
                        <a:t> the following elements combine:</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a:txBody>
                    <a:bodyPr/>
                    <a:lstStyle/>
                    <a:p>
                      <a:pPr>
                        <a:lnSpc>
                          <a:spcPct val="15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Metal + Metal </a:t>
                      </a: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4">
                  <a:txBody>
                    <a:bodyPr/>
                    <a:lstStyle/>
                    <a:p>
                      <a:pPr>
                        <a:lnSpc>
                          <a:spcPct val="150000"/>
                        </a:lnSpc>
                      </a:pPr>
                      <a:r>
                        <a:rPr lang="en-GB" sz="1000" b="1" dirty="0" smtClean="0">
                          <a:solidFill>
                            <a:srgbClr val="FF0000"/>
                          </a:solidFill>
                          <a:latin typeface="Arial" panose="020B0604020202020204" pitchFamily="34" charset="0"/>
                          <a:cs typeface="Arial" panose="020B0604020202020204" pitchFamily="34" charset="0"/>
                        </a:rPr>
                        <a:t>Metal + Non-Metal </a:t>
                      </a:r>
                      <a:endParaRPr lang="en-GB" sz="10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50000"/>
                        </a:lnSpc>
                      </a:pPr>
                      <a:r>
                        <a:rPr lang="en-GB" sz="1000" b="1" dirty="0" smtClean="0">
                          <a:solidFill>
                            <a:schemeClr val="tx1"/>
                          </a:solidFill>
                          <a:latin typeface="Arial" panose="020B0604020202020204" pitchFamily="34" charset="0"/>
                          <a:cs typeface="Arial" panose="020B0604020202020204" pitchFamily="34" charset="0"/>
                        </a:rPr>
                        <a:t>Non-Metal</a:t>
                      </a:r>
                      <a:r>
                        <a:rPr lang="en-GB" sz="1000" b="1" baseline="0" dirty="0" smtClean="0">
                          <a:solidFill>
                            <a:schemeClr val="tx1"/>
                          </a:solidFill>
                          <a:latin typeface="Arial" panose="020B0604020202020204" pitchFamily="34" charset="0"/>
                          <a:cs typeface="Arial" panose="020B0604020202020204" pitchFamily="34" charset="0"/>
                        </a:rPr>
                        <a:t> + Non-Metal </a:t>
                      </a: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9416">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4</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00000"/>
                        </a:lnSpc>
                      </a:pPr>
                      <a:r>
                        <a:rPr lang="en-GB" sz="1000" dirty="0" smtClean="0">
                          <a:latin typeface="Arial" panose="020B0604020202020204" pitchFamily="34" charset="0"/>
                          <a:cs typeface="Arial" panose="020B0604020202020204" pitchFamily="34" charset="0"/>
                        </a:rPr>
                        <a:t>Result in the formation of </a:t>
                      </a:r>
                      <a:r>
                        <a:rPr lang="en-GB" sz="1000" b="1" dirty="0" smtClean="0">
                          <a:latin typeface="Arial" panose="020B0604020202020204" pitchFamily="34" charset="0"/>
                          <a:cs typeface="Arial" panose="020B0604020202020204" pitchFamily="34" charset="0"/>
                        </a:rPr>
                        <a:t>individual molecules/</a:t>
                      </a:r>
                      <a:r>
                        <a:rPr lang="en-GB" sz="1000" b="1" dirty="0" smtClean="0">
                          <a:solidFill>
                            <a:srgbClr val="FF0000"/>
                          </a:solidFill>
                          <a:latin typeface="Arial" panose="020B0604020202020204" pitchFamily="34" charset="0"/>
                          <a:cs typeface="Arial" panose="020B0604020202020204" pitchFamily="34" charset="0"/>
                        </a:rPr>
                        <a:t>ions</a:t>
                      </a:r>
                      <a:endParaRPr lang="en-GB" sz="10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8368">
                <a:tc gridSpan="8">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Give examples of three compounds which contain ionic bonds</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8032">
                <a:tc gridSpan="4">
                  <a:txBody>
                    <a:bodyPr/>
                    <a:lstStyle/>
                    <a:p>
                      <a:pPr>
                        <a:lnSpc>
                          <a:spcPct val="100000"/>
                        </a:lnSpc>
                      </a:pPr>
                      <a:r>
                        <a:rPr lang="en-GB" sz="1000" b="1" dirty="0" smtClean="0">
                          <a:solidFill>
                            <a:srgbClr val="FF0000"/>
                          </a:solidFill>
                          <a:latin typeface="Arial" panose="020B0604020202020204" pitchFamily="34" charset="0"/>
                          <a:cs typeface="Arial" panose="020B0604020202020204" pitchFamily="34" charset="0"/>
                        </a:rPr>
                        <a:t>ANY CONTAINING METAL + NON-METAL</a:t>
                      </a:r>
                      <a:endParaRPr lang="en-GB" sz="10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8">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5     Do elements</a:t>
                      </a:r>
                      <a:r>
                        <a:rPr lang="en-GB" sz="1000" b="0" baseline="0" dirty="0" smtClean="0">
                          <a:solidFill>
                            <a:schemeClr val="tx1"/>
                          </a:solidFill>
                          <a:latin typeface="Arial" panose="020B0604020202020204" pitchFamily="34" charset="0"/>
                          <a:cs typeface="Arial" panose="020B0604020202020204" pitchFamily="34" charset="0"/>
                        </a:rPr>
                        <a:t> contain ions, if not then what type of particle(s) are they made from?</a:t>
                      </a:r>
                    </a:p>
                    <a:p>
                      <a:pPr>
                        <a:lnSpc>
                          <a:spcPct val="100000"/>
                        </a:lnSpc>
                      </a:pPr>
                      <a:r>
                        <a:rPr lang="en-GB" sz="1000" b="0" baseline="0" dirty="0" smtClean="0">
                          <a:solidFill>
                            <a:schemeClr val="tx1"/>
                          </a:solidFill>
                          <a:latin typeface="Arial" panose="020B0604020202020204" pitchFamily="34" charset="0"/>
                          <a:cs typeface="Arial" panose="020B0604020202020204" pitchFamily="34" charset="0"/>
                        </a:rPr>
                        <a:t>       </a:t>
                      </a:r>
                      <a:r>
                        <a:rPr lang="en-GB" sz="1000" b="1" baseline="0" dirty="0" smtClean="0">
                          <a:solidFill>
                            <a:srgbClr val="FF0000"/>
                          </a:solidFill>
                          <a:latin typeface="Arial" panose="020B0604020202020204" pitchFamily="34" charset="0"/>
                          <a:cs typeface="Arial" panose="020B0604020202020204" pitchFamily="34" charset="0"/>
                        </a:rPr>
                        <a:t>NO either atoms e.g. all metals + noble gases or molecules e.g. H</a:t>
                      </a:r>
                      <a:r>
                        <a:rPr lang="en-GB" sz="1000" b="1" baseline="-25000" dirty="0" smtClean="0">
                          <a:solidFill>
                            <a:srgbClr val="FF0000"/>
                          </a:solidFill>
                          <a:latin typeface="Arial" panose="020B0604020202020204" pitchFamily="34" charset="0"/>
                          <a:cs typeface="Arial" panose="020B0604020202020204" pitchFamily="34" charset="0"/>
                        </a:rPr>
                        <a:t>2</a:t>
                      </a:r>
                      <a:r>
                        <a:rPr lang="en-GB" sz="1000" b="1" baseline="0" dirty="0" smtClean="0">
                          <a:solidFill>
                            <a:srgbClr val="FF0000"/>
                          </a:solidFill>
                          <a:latin typeface="Arial" panose="020B0604020202020204" pitchFamily="34" charset="0"/>
                          <a:cs typeface="Arial" panose="020B0604020202020204" pitchFamily="34" charset="0"/>
                        </a:rPr>
                        <a:t>, 0</a:t>
                      </a:r>
                      <a:r>
                        <a:rPr lang="en-GB" sz="1000" b="1" baseline="-25000" dirty="0" smtClean="0">
                          <a:solidFill>
                            <a:srgbClr val="FF0000"/>
                          </a:solidFill>
                          <a:latin typeface="Arial" panose="020B0604020202020204" pitchFamily="34" charset="0"/>
                          <a:cs typeface="Arial" panose="020B0604020202020204" pitchFamily="34" charset="0"/>
                        </a:rPr>
                        <a:t>2</a:t>
                      </a:r>
                      <a:r>
                        <a:rPr lang="en-GB" sz="1000" b="1" baseline="0" dirty="0" smtClean="0">
                          <a:solidFill>
                            <a:srgbClr val="FF0000"/>
                          </a:solidFill>
                          <a:latin typeface="Arial" panose="020B0604020202020204" pitchFamily="34" charset="0"/>
                          <a:cs typeface="Arial" panose="020B0604020202020204" pitchFamily="34" charset="0"/>
                        </a:rPr>
                        <a:t>, CI</a:t>
                      </a:r>
                      <a:r>
                        <a:rPr lang="en-GB" sz="1000" b="1" baseline="-25000" dirty="0" smtClean="0">
                          <a:solidFill>
                            <a:srgbClr val="FF0000"/>
                          </a:solidFill>
                          <a:latin typeface="Arial" panose="020B0604020202020204" pitchFamily="34" charset="0"/>
                          <a:cs typeface="Arial" panose="020B0604020202020204" pitchFamily="34" charset="0"/>
                        </a:rPr>
                        <a:t>2</a:t>
                      </a:r>
                      <a:endParaRPr lang="en-GB" sz="1000" b="1" baseline="0" dirty="0" smtClean="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6592">
                <a:tc gridSpan="8">
                  <a:txBody>
                    <a:bodyPr/>
                    <a:lstStyle/>
                    <a:p>
                      <a:pPr>
                        <a:lnSpc>
                          <a:spcPct val="100000"/>
                        </a:lnSpc>
                      </a:pPr>
                      <a:r>
                        <a:rPr lang="en-GB" sz="1000" b="1" dirty="0" smtClean="0">
                          <a:solidFill>
                            <a:schemeClr val="tx1"/>
                          </a:solidFill>
                          <a:latin typeface="Arial" panose="020B0604020202020204" pitchFamily="34" charset="0"/>
                          <a:cs typeface="Arial" panose="020B0604020202020204" pitchFamily="34" charset="0"/>
                        </a:rPr>
                        <a:t>Covalent</a:t>
                      </a:r>
                      <a:r>
                        <a:rPr lang="en-GB" sz="1000" b="1" baseline="0" dirty="0" smtClean="0">
                          <a:solidFill>
                            <a:schemeClr val="tx1"/>
                          </a:solidFill>
                          <a:latin typeface="Arial" panose="020B0604020202020204" pitchFamily="34" charset="0"/>
                          <a:cs typeface="Arial" panose="020B0604020202020204" pitchFamily="34" charset="0"/>
                        </a:rPr>
                        <a:t> Bonds </a:t>
                      </a: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6024">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1</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00000"/>
                        </a:lnSpc>
                      </a:pPr>
                      <a:r>
                        <a:rPr lang="en-GB" sz="1000" dirty="0" smtClean="0">
                          <a:latin typeface="Arial" panose="020B0604020202020204" pitchFamily="34" charset="0"/>
                          <a:cs typeface="Arial" panose="020B0604020202020204" pitchFamily="34" charset="0"/>
                        </a:rPr>
                        <a:t>Involve electrons being </a:t>
                      </a:r>
                      <a:r>
                        <a:rPr lang="en-GB" sz="1000" b="1" dirty="0" smtClean="0">
                          <a:latin typeface="Arial" panose="020B0604020202020204" pitchFamily="34" charset="0"/>
                          <a:cs typeface="Arial" panose="020B0604020202020204" pitchFamily="34" charset="0"/>
                        </a:rPr>
                        <a:t>transferred/</a:t>
                      </a:r>
                      <a:r>
                        <a:rPr lang="en-GB" sz="1000" b="1" dirty="0" smtClean="0">
                          <a:solidFill>
                            <a:srgbClr val="FF0000"/>
                          </a:solidFill>
                          <a:latin typeface="Arial" panose="020B0604020202020204" pitchFamily="34" charset="0"/>
                          <a:cs typeface="Arial" panose="020B0604020202020204" pitchFamily="34" charset="0"/>
                        </a:rPr>
                        <a:t>shared </a:t>
                      </a:r>
                      <a:r>
                        <a:rPr lang="en-GB" sz="1000" dirty="0" smtClean="0">
                          <a:latin typeface="Arial" panose="020B0604020202020204" pitchFamily="34" charset="0"/>
                          <a:cs typeface="Arial" panose="020B0604020202020204" pitchFamily="34" charset="0"/>
                        </a:rPr>
                        <a:t>between atoms.</a:t>
                      </a:r>
                      <a:endParaRPr lang="en-GB" sz="1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44976">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2</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00000"/>
                        </a:lnSpc>
                      </a:pPr>
                      <a:r>
                        <a:rPr lang="en-GB" sz="1000" dirty="0" smtClean="0">
                          <a:latin typeface="Arial" panose="020B0604020202020204" pitchFamily="34" charset="0"/>
                          <a:cs typeface="Arial" panose="020B0604020202020204" pitchFamily="34" charset="0"/>
                        </a:rPr>
                        <a:t>Are </a:t>
                      </a:r>
                      <a:r>
                        <a:rPr lang="en-GB" sz="1000" b="1" dirty="0" smtClean="0">
                          <a:solidFill>
                            <a:srgbClr val="FF0000"/>
                          </a:solidFill>
                          <a:latin typeface="Arial" panose="020B0604020202020204" pitchFamily="34" charset="0"/>
                          <a:cs typeface="Arial" panose="020B0604020202020204" pitchFamily="34" charset="0"/>
                        </a:rPr>
                        <a:t>strong</a:t>
                      </a:r>
                      <a:r>
                        <a:rPr lang="en-GB" sz="1000" b="1" dirty="0" smtClean="0">
                          <a:latin typeface="Arial" panose="020B0604020202020204" pitchFamily="34" charset="0"/>
                          <a:cs typeface="Arial" panose="020B0604020202020204" pitchFamily="34" charset="0"/>
                        </a:rPr>
                        <a:t>/weak</a:t>
                      </a:r>
                      <a:r>
                        <a:rPr lang="en-GB" sz="1000" dirty="0" smtClean="0">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3928">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3</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00000"/>
                        </a:lnSpc>
                      </a:pPr>
                      <a:r>
                        <a:rPr lang="en-GB" sz="1000" dirty="0" smtClean="0">
                          <a:latin typeface="Arial" panose="020B0604020202020204" pitchFamily="34" charset="0"/>
                          <a:cs typeface="Arial" panose="020B0604020202020204" pitchFamily="34" charset="0"/>
                        </a:rPr>
                        <a:t>Usually</a:t>
                      </a:r>
                      <a:r>
                        <a:rPr lang="en-GB" sz="1000" baseline="0" dirty="0" smtClean="0">
                          <a:latin typeface="Arial" panose="020B0604020202020204" pitchFamily="34" charset="0"/>
                          <a:cs typeface="Arial" panose="020B0604020202020204" pitchFamily="34" charset="0"/>
                        </a:rPr>
                        <a:t> result when the following elements combine </a:t>
                      </a:r>
                      <a:endParaRPr lang="en-GB" sz="1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8032">
                <a:tc>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00000"/>
                        </a:lnSpc>
                      </a:pPr>
                      <a:r>
                        <a:rPr lang="en-GB" sz="1000" b="1" dirty="0" smtClean="0">
                          <a:latin typeface="Arial" panose="020B0604020202020204" pitchFamily="34" charset="0"/>
                          <a:cs typeface="Arial" panose="020B0604020202020204" pitchFamily="34" charset="0"/>
                        </a:rPr>
                        <a:t>Metal + Metal</a:t>
                      </a:r>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4">
                  <a:txBody>
                    <a:bodyPr/>
                    <a:lstStyle/>
                    <a:p>
                      <a:pPr>
                        <a:lnSpc>
                          <a:spcPct val="100000"/>
                        </a:lnSpc>
                      </a:pPr>
                      <a:r>
                        <a:rPr lang="en-GB" sz="1000" b="1" dirty="0" smtClean="0">
                          <a:latin typeface="Arial" panose="020B0604020202020204" pitchFamily="34" charset="0"/>
                          <a:cs typeface="Arial" panose="020B0604020202020204" pitchFamily="34" charset="0"/>
                        </a:rPr>
                        <a:t>Metal + Non-Metal</a:t>
                      </a:r>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0000"/>
                        </a:lnSpc>
                      </a:pPr>
                      <a:r>
                        <a:rPr lang="en-GB" sz="1000" b="1" dirty="0" smtClean="0">
                          <a:solidFill>
                            <a:srgbClr val="FF0000"/>
                          </a:solidFill>
                          <a:latin typeface="Arial" panose="020B0604020202020204" pitchFamily="34" charset="0"/>
                          <a:cs typeface="Arial" panose="020B0604020202020204" pitchFamily="34" charset="0"/>
                        </a:rPr>
                        <a:t>Non-Metal + Non-Metal</a:t>
                      </a:r>
                      <a:r>
                        <a:rPr lang="en-GB" sz="1000" b="1" baseline="0" dirty="0" smtClean="0">
                          <a:solidFill>
                            <a:srgbClr val="FF0000"/>
                          </a:solidFill>
                          <a:latin typeface="Arial" panose="020B0604020202020204" pitchFamily="34" charset="0"/>
                          <a:cs typeface="Arial" panose="020B0604020202020204" pitchFamily="34" charset="0"/>
                        </a:rPr>
                        <a:t> </a:t>
                      </a:r>
                      <a:endParaRPr lang="en-GB" sz="10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6024">
                <a:tc>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4</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nSpc>
                          <a:spcPct val="100000"/>
                        </a:lnSpc>
                      </a:pPr>
                      <a:r>
                        <a:rPr lang="en-GB" sz="1000" b="0" dirty="0" smtClean="0">
                          <a:latin typeface="Arial" panose="020B0604020202020204" pitchFamily="34" charset="0"/>
                          <a:cs typeface="Arial" panose="020B0604020202020204" pitchFamily="34" charset="0"/>
                        </a:rPr>
                        <a:t>Result in the formation of </a:t>
                      </a:r>
                      <a:r>
                        <a:rPr lang="en-GB" sz="1000" b="1" dirty="0" smtClean="0">
                          <a:latin typeface="Arial" panose="020B0604020202020204" pitchFamily="34" charset="0"/>
                          <a:cs typeface="Arial" panose="020B0604020202020204" pitchFamily="34" charset="0"/>
                        </a:rPr>
                        <a:t>individual molecules/ions</a:t>
                      </a:r>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4976">
                <a:tc gridSpan="8">
                  <a:txBody>
                    <a:bodyPr/>
                    <a:lstStyle/>
                    <a:p>
                      <a:pPr>
                        <a:lnSpc>
                          <a:spcPct val="100000"/>
                        </a:lnSpc>
                      </a:pPr>
                      <a:r>
                        <a:rPr lang="en-GB" sz="1000" b="0" dirty="0" smtClean="0">
                          <a:solidFill>
                            <a:schemeClr val="tx1"/>
                          </a:solidFill>
                          <a:latin typeface="Arial" panose="020B0604020202020204" pitchFamily="34" charset="0"/>
                          <a:cs typeface="Arial" panose="020B0604020202020204" pitchFamily="34" charset="0"/>
                        </a:rPr>
                        <a:t>Give examples of three</a:t>
                      </a:r>
                      <a:r>
                        <a:rPr lang="en-GB" sz="1000" b="0" baseline="0" dirty="0" smtClean="0">
                          <a:solidFill>
                            <a:schemeClr val="tx1"/>
                          </a:solidFill>
                          <a:latin typeface="Arial" panose="020B0604020202020204" pitchFamily="34" charset="0"/>
                          <a:cs typeface="Arial" panose="020B0604020202020204" pitchFamily="34" charset="0"/>
                        </a:rPr>
                        <a:t> compounds which contain covalent bonds.</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0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1548">
                <a:tc gridSpan="5">
                  <a:txBody>
                    <a:bodyPr/>
                    <a:lstStyle/>
                    <a:p>
                      <a:pPr>
                        <a:lnSpc>
                          <a:spcPct val="100000"/>
                        </a:lnSpc>
                      </a:pPr>
                      <a:r>
                        <a:rPr lang="en-GB" sz="1000" b="1" dirty="0" smtClean="0">
                          <a:solidFill>
                            <a:srgbClr val="FF0000"/>
                          </a:solidFill>
                          <a:latin typeface="Arial" panose="020B0604020202020204" pitchFamily="34" charset="0"/>
                          <a:cs typeface="Arial" panose="020B0604020202020204" pitchFamily="34" charset="0"/>
                        </a:rPr>
                        <a:t>ANY WITH TWO DIFFERENT NON-METALS e.g. HCI,</a:t>
                      </a:r>
                      <a:r>
                        <a:rPr lang="en-GB" sz="1000" b="1" baseline="0" dirty="0" smtClean="0">
                          <a:solidFill>
                            <a:srgbClr val="FF0000"/>
                          </a:solidFill>
                          <a:latin typeface="Arial" panose="020B0604020202020204" pitchFamily="34" charset="0"/>
                          <a:cs typeface="Arial" panose="020B0604020202020204" pitchFamily="34" charset="0"/>
                        </a:rPr>
                        <a:t> H</a:t>
                      </a:r>
                      <a:r>
                        <a:rPr lang="en-GB" sz="1000" b="1" baseline="-25000" dirty="0" smtClean="0">
                          <a:solidFill>
                            <a:srgbClr val="FF0000"/>
                          </a:solidFill>
                          <a:latin typeface="Arial" panose="020B0604020202020204" pitchFamily="34" charset="0"/>
                          <a:cs typeface="Arial" panose="020B0604020202020204" pitchFamily="34" charset="0"/>
                        </a:rPr>
                        <a:t>2</a:t>
                      </a:r>
                      <a:r>
                        <a:rPr lang="en-GB" sz="1000" b="1" baseline="0" dirty="0" smtClean="0">
                          <a:solidFill>
                            <a:srgbClr val="FF0000"/>
                          </a:solidFill>
                          <a:latin typeface="Arial" panose="020B0604020202020204" pitchFamily="34" charset="0"/>
                          <a:cs typeface="Arial" panose="020B0604020202020204" pitchFamily="34" charset="0"/>
                        </a:rPr>
                        <a:t>0</a:t>
                      </a:r>
                      <a:endParaRPr lang="en-GB" sz="1000" b="1"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288032">
                <a:tc gridSpan="8">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50000"/>
                        </a:lnSpc>
                      </a:pPr>
                      <a:endParaRPr lang="en-GB" sz="11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2">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4">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370840">
                <a:tc gridSpan="8">
                  <a:txBody>
                    <a:bodyPr/>
                    <a:lstStyle/>
                    <a:p>
                      <a:pPr>
                        <a:lnSpc>
                          <a:spcPct val="100000"/>
                        </a:lnSpc>
                      </a:pPr>
                      <a:r>
                        <a:rPr lang="en-GB" sz="1000" b="1" dirty="0" smtClean="0">
                          <a:solidFill>
                            <a:schemeClr val="tx1"/>
                          </a:solidFill>
                          <a:latin typeface="Arial" panose="020B0604020202020204" pitchFamily="34" charset="0"/>
                          <a:cs typeface="Arial" panose="020B0604020202020204" pitchFamily="34" charset="0"/>
                        </a:rPr>
                        <a:t>Summary</a:t>
                      </a:r>
                    </a:p>
                    <a:p>
                      <a:pPr>
                        <a:lnSpc>
                          <a:spcPct val="100000"/>
                        </a:lnSpc>
                      </a:pPr>
                      <a:endParaRPr lang="en-GB" sz="1000" b="0" dirty="0" smtClean="0">
                        <a:solidFill>
                          <a:schemeClr val="tx1"/>
                        </a:solidFill>
                        <a:latin typeface="Arial" panose="020B0604020202020204" pitchFamily="34" charset="0"/>
                        <a:cs typeface="Arial" panose="020B0604020202020204" pitchFamily="34" charset="0"/>
                      </a:endParaRPr>
                    </a:p>
                    <a:p>
                      <a:pPr>
                        <a:lnSpc>
                          <a:spcPct val="100000"/>
                        </a:lnSpc>
                      </a:pPr>
                      <a:r>
                        <a:rPr lang="en-GB" sz="1000" b="0" dirty="0" smtClean="0">
                          <a:solidFill>
                            <a:schemeClr val="tx1"/>
                          </a:solidFill>
                          <a:latin typeface="Arial" panose="020B0604020202020204" pitchFamily="34" charset="0"/>
                          <a:cs typeface="Arial" panose="020B0604020202020204" pitchFamily="34" charset="0"/>
                        </a:rPr>
                        <a:t>Compounds</a:t>
                      </a:r>
                      <a:r>
                        <a:rPr lang="en-GB" sz="1000" b="0" baseline="0" dirty="0" smtClean="0">
                          <a:solidFill>
                            <a:schemeClr val="tx1"/>
                          </a:solidFill>
                          <a:latin typeface="Arial" panose="020B0604020202020204" pitchFamily="34" charset="0"/>
                          <a:cs typeface="Arial" panose="020B0604020202020204" pitchFamily="34" charset="0"/>
                        </a:rPr>
                        <a:t> containing a metal usually contain </a:t>
                      </a:r>
                      <a:r>
                        <a:rPr lang="en-GB" sz="1000" b="1" baseline="0" dirty="0" smtClean="0">
                          <a:solidFill>
                            <a:srgbClr val="FF0000"/>
                          </a:solidFill>
                          <a:latin typeface="Arial" panose="020B0604020202020204" pitchFamily="34" charset="0"/>
                          <a:cs typeface="Arial" panose="020B0604020202020204" pitchFamily="34" charset="0"/>
                        </a:rPr>
                        <a:t>IONIC </a:t>
                      </a:r>
                      <a:r>
                        <a:rPr lang="en-GB" sz="1000" b="0" baseline="0" dirty="0" smtClean="0">
                          <a:solidFill>
                            <a:schemeClr val="tx1"/>
                          </a:solidFill>
                          <a:latin typeface="Arial" panose="020B0604020202020204" pitchFamily="34" charset="0"/>
                          <a:cs typeface="Arial" panose="020B0604020202020204" pitchFamily="34" charset="0"/>
                        </a:rPr>
                        <a:t>bonds and the particles present are </a:t>
                      </a:r>
                      <a:r>
                        <a:rPr lang="en-GB" sz="1000" b="1" baseline="0" dirty="0" smtClean="0">
                          <a:solidFill>
                            <a:srgbClr val="FF0000"/>
                          </a:solidFill>
                          <a:latin typeface="Arial" panose="020B0604020202020204" pitchFamily="34" charset="0"/>
                          <a:cs typeface="Arial" panose="020B0604020202020204" pitchFamily="34" charset="0"/>
                        </a:rPr>
                        <a:t>IONS</a:t>
                      </a:r>
                    </a:p>
                    <a:p>
                      <a:pPr>
                        <a:lnSpc>
                          <a:spcPct val="100000"/>
                        </a:lnSpc>
                      </a:pPr>
                      <a:r>
                        <a:rPr lang="en-GB" sz="1000" b="0" baseline="0" dirty="0" smtClean="0">
                          <a:solidFill>
                            <a:schemeClr val="tx1"/>
                          </a:solidFill>
                          <a:latin typeface="Arial" panose="020B0604020202020204" pitchFamily="34" charset="0"/>
                          <a:cs typeface="Arial" panose="020B0604020202020204" pitchFamily="34" charset="0"/>
                        </a:rPr>
                        <a:t>Compounds containing only non-metals usually contain </a:t>
                      </a:r>
                      <a:r>
                        <a:rPr lang="en-GB" sz="1000" b="1" baseline="0" dirty="0" smtClean="0">
                          <a:solidFill>
                            <a:srgbClr val="FF0000"/>
                          </a:solidFill>
                          <a:latin typeface="Arial" panose="020B0604020202020204" pitchFamily="34" charset="0"/>
                          <a:cs typeface="Arial" panose="020B0604020202020204" pitchFamily="34" charset="0"/>
                        </a:rPr>
                        <a:t>COVALENT </a:t>
                      </a:r>
                      <a:r>
                        <a:rPr lang="en-GB" sz="1000" b="0" baseline="0" dirty="0" smtClean="0">
                          <a:solidFill>
                            <a:schemeClr val="tx1"/>
                          </a:solidFill>
                          <a:latin typeface="Arial" panose="020B0604020202020204" pitchFamily="34" charset="0"/>
                          <a:cs typeface="Arial" panose="020B0604020202020204" pitchFamily="34" charset="0"/>
                        </a:rPr>
                        <a:t>bonds and the particles present are </a:t>
                      </a:r>
                      <a:r>
                        <a:rPr lang="en-GB" sz="1000" b="1" baseline="0" dirty="0" smtClean="0">
                          <a:solidFill>
                            <a:srgbClr val="FF0000"/>
                          </a:solidFill>
                          <a:latin typeface="Arial" panose="020B0604020202020204" pitchFamily="34" charset="0"/>
                          <a:cs typeface="Arial" panose="020B0604020202020204" pitchFamily="34" charset="0"/>
                        </a:rPr>
                        <a:t>MOLECULES</a:t>
                      </a:r>
                    </a:p>
                    <a:p>
                      <a:pPr>
                        <a:lnSpc>
                          <a:spcPct val="100000"/>
                        </a:lnSpc>
                      </a:pPr>
                      <a:endParaRPr lang="en-GB" sz="1000" b="1" baseline="0" dirty="0" smtClean="0">
                        <a:solidFill>
                          <a:srgbClr val="FF0000"/>
                        </a:solidFill>
                        <a:latin typeface="Arial" panose="020B0604020202020204" pitchFamily="34" charset="0"/>
                        <a:cs typeface="Arial" panose="020B0604020202020204" pitchFamily="34" charset="0"/>
                      </a:endParaRPr>
                    </a:p>
                    <a:p>
                      <a:pPr>
                        <a:lnSpc>
                          <a:spcPct val="100000"/>
                        </a:lnSpc>
                      </a:pPr>
                      <a:r>
                        <a:rPr lang="en-GB" sz="1000" b="0" baseline="0" dirty="0" smtClean="0">
                          <a:solidFill>
                            <a:schemeClr val="tx1"/>
                          </a:solidFill>
                          <a:latin typeface="Arial" panose="020B0604020202020204" pitchFamily="34" charset="0"/>
                          <a:cs typeface="Arial" panose="020B0604020202020204" pitchFamily="34" charset="0"/>
                        </a:rPr>
                        <a:t>The particles found in metallic elements are individual </a:t>
                      </a:r>
                      <a:r>
                        <a:rPr lang="en-GB" sz="1000" b="1" baseline="0" dirty="0" smtClean="0">
                          <a:solidFill>
                            <a:srgbClr val="FF0000"/>
                          </a:solidFill>
                          <a:latin typeface="Arial" panose="020B0604020202020204" pitchFamily="34" charset="0"/>
                          <a:cs typeface="Arial" panose="020B0604020202020204" pitchFamily="34" charset="0"/>
                        </a:rPr>
                        <a:t>ATOMS</a:t>
                      </a:r>
                    </a:p>
                    <a:p>
                      <a:pPr>
                        <a:lnSpc>
                          <a:spcPct val="100000"/>
                        </a:lnSpc>
                      </a:pPr>
                      <a:r>
                        <a:rPr lang="en-GB" sz="1000" b="0" baseline="0" dirty="0" smtClean="0">
                          <a:solidFill>
                            <a:schemeClr val="tx1"/>
                          </a:solidFill>
                          <a:latin typeface="Arial" panose="020B0604020202020204" pitchFamily="34" charset="0"/>
                          <a:cs typeface="Arial" panose="020B0604020202020204" pitchFamily="34" charset="0"/>
                        </a:rPr>
                        <a:t>The particles found in most non-metallic elements are </a:t>
                      </a:r>
                      <a:r>
                        <a:rPr lang="en-GB" sz="1000" b="1" baseline="0" dirty="0" smtClean="0">
                          <a:solidFill>
                            <a:srgbClr val="FF0000"/>
                          </a:solidFill>
                          <a:latin typeface="Arial" panose="020B0604020202020204" pitchFamily="34" charset="0"/>
                          <a:cs typeface="Arial" panose="020B0604020202020204" pitchFamily="34" charset="0"/>
                        </a:rPr>
                        <a:t>MOLECULES </a:t>
                      </a:r>
                      <a:r>
                        <a:rPr lang="en-GB" sz="1000" b="0" baseline="0" dirty="0" smtClean="0">
                          <a:solidFill>
                            <a:schemeClr val="tx1"/>
                          </a:solidFill>
                          <a:latin typeface="Arial" panose="020B0604020202020204" pitchFamily="34" charset="0"/>
                          <a:cs typeface="Arial" panose="020B0604020202020204" pitchFamily="34" charset="0"/>
                        </a:rPr>
                        <a:t>in which the </a:t>
                      </a:r>
                      <a:r>
                        <a:rPr lang="en-GB" sz="1000" b="1" baseline="0" dirty="0" smtClean="0">
                          <a:solidFill>
                            <a:srgbClr val="FF0000"/>
                          </a:solidFill>
                          <a:latin typeface="Arial" panose="020B0604020202020204" pitchFamily="34" charset="0"/>
                          <a:cs typeface="Arial" panose="020B0604020202020204" pitchFamily="34" charset="0"/>
                        </a:rPr>
                        <a:t>ATOMS </a:t>
                      </a:r>
                      <a:r>
                        <a:rPr lang="en-GB" sz="1000" b="0" baseline="0" dirty="0" smtClean="0">
                          <a:solidFill>
                            <a:schemeClr val="tx1"/>
                          </a:solidFill>
                          <a:latin typeface="Arial" panose="020B0604020202020204" pitchFamily="34" charset="0"/>
                          <a:cs typeface="Arial" panose="020B0604020202020204" pitchFamily="34" charset="0"/>
                        </a:rPr>
                        <a:t>are joined by </a:t>
                      </a:r>
                      <a:r>
                        <a:rPr lang="en-GB" sz="1000" b="1" baseline="0" dirty="0" smtClean="0">
                          <a:solidFill>
                            <a:srgbClr val="FF0000"/>
                          </a:solidFill>
                          <a:latin typeface="Arial" panose="020B0604020202020204" pitchFamily="34" charset="0"/>
                          <a:cs typeface="Arial" panose="020B0604020202020204" pitchFamily="34" charset="0"/>
                        </a:rPr>
                        <a:t>COVALENT </a:t>
                      </a:r>
                      <a:r>
                        <a:rPr lang="en-GB" sz="1000" b="0" baseline="0" dirty="0" smtClean="0">
                          <a:solidFill>
                            <a:schemeClr val="tx1"/>
                          </a:solidFill>
                          <a:latin typeface="Arial" panose="020B0604020202020204" pitchFamily="34" charset="0"/>
                          <a:cs typeface="Arial" panose="020B0604020202020204" pitchFamily="34" charset="0"/>
                        </a:rPr>
                        <a:t>bonds.  Noble gases consist of individual </a:t>
                      </a:r>
                      <a:r>
                        <a:rPr lang="en-GB" sz="1000" b="1" baseline="0" dirty="0" smtClean="0">
                          <a:solidFill>
                            <a:srgbClr val="FF0000"/>
                          </a:solidFill>
                          <a:latin typeface="Arial" panose="020B0604020202020204" pitchFamily="34" charset="0"/>
                          <a:cs typeface="Arial" panose="020B0604020202020204" pitchFamily="34" charset="0"/>
                        </a:rPr>
                        <a:t>ATOMS</a:t>
                      </a:r>
                      <a:r>
                        <a:rPr lang="en-GB" sz="1000" b="0" baseline="0" dirty="0" smtClean="0">
                          <a:solidFill>
                            <a:schemeClr val="tx1"/>
                          </a:solidFill>
                          <a:latin typeface="Arial" panose="020B0604020202020204" pitchFamily="34" charset="0"/>
                          <a:cs typeface="Arial" panose="020B0604020202020204" pitchFamily="34" charset="0"/>
                        </a:rPr>
                        <a:t>.</a:t>
                      </a: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00000"/>
                        </a:lnSpc>
                      </a:pPr>
                      <a:endParaRPr lang="en-GB"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bl>
          </a:graphicData>
        </a:graphic>
      </p:graphicFrame>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4" y="6228184"/>
            <a:ext cx="55721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84531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2" name="TextBox 1"/>
          <p:cNvSpPr txBox="1"/>
          <p:nvPr/>
        </p:nvSpPr>
        <p:spPr>
          <a:xfrm>
            <a:off x="148448" y="1187624"/>
            <a:ext cx="6264695" cy="2800767"/>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Which group of atoms is very unreactive?  ____________________________________________</a:t>
            </a: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r>
              <a:rPr lang="en-US" sz="1100" dirty="0" smtClean="0">
                <a:latin typeface="Arial" panose="020B0604020202020204" pitchFamily="34" charset="0"/>
                <a:cs typeface="Arial" panose="020B0604020202020204" pitchFamily="34" charset="0"/>
              </a:rPr>
              <a:t>Why is this group of atoms so unreactive? ____________________________________________</a:t>
            </a: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r>
              <a:rPr lang="en-US" sz="1100" dirty="0" smtClean="0">
                <a:latin typeface="Arial" panose="020B0604020202020204" pitchFamily="34" charset="0"/>
                <a:cs typeface="Arial" panose="020B0604020202020204" pitchFamily="34" charset="0"/>
              </a:rPr>
              <a:t>Why do all other atoms bond with each other?  ________________________________________</a:t>
            </a:r>
          </a:p>
          <a:p>
            <a:pPr>
              <a:lnSpc>
                <a:spcPct val="200000"/>
              </a:lnSpc>
            </a:pPr>
            <a:endParaRPr lang="en-US" sz="1100" dirty="0" smtClean="0">
              <a:latin typeface="Arial" panose="020B0604020202020204" pitchFamily="34" charset="0"/>
              <a:cs typeface="Arial" panose="020B0604020202020204" pitchFamily="34" charset="0"/>
            </a:endParaRPr>
          </a:p>
          <a:p>
            <a:pPr>
              <a:lnSpc>
                <a:spcPct val="200000"/>
              </a:lnSpc>
            </a:pPr>
            <a:r>
              <a:rPr lang="en-US" sz="1100" dirty="0" smtClean="0">
                <a:latin typeface="Arial" panose="020B0604020202020204" pitchFamily="34" charset="0"/>
                <a:cs typeface="Arial" panose="020B0604020202020204" pitchFamily="34" charset="0"/>
              </a:rPr>
              <a:t>Atoms can get full outer shells of electrons by either ___________________electrons to form _____________bonds or by  ________________electrons to form ______________bonds.</a:t>
            </a:r>
            <a:endParaRPr lang="en-GB" sz="1100" b="1" u="sng" dirty="0" smtClean="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p:txBody>
      </p:sp>
      <p:sp>
        <p:nvSpPr>
          <p:cNvPr id="8" name="TextBox 7"/>
          <p:cNvSpPr txBox="1"/>
          <p:nvPr/>
        </p:nvSpPr>
        <p:spPr>
          <a:xfrm>
            <a:off x="122381" y="4322261"/>
            <a:ext cx="6264695" cy="3139321"/>
          </a:xfrm>
          <a:prstGeom prst="rect">
            <a:avLst/>
          </a:prstGeom>
          <a:noFill/>
        </p:spPr>
        <p:txBody>
          <a:bodyPr wrap="square" rtlCol="0">
            <a:spAutoFit/>
          </a:bodyPr>
          <a:lstStyle/>
          <a:p>
            <a:pPr>
              <a:lnSpc>
                <a:spcPct val="200000"/>
              </a:lnSpc>
            </a:pPr>
            <a:r>
              <a:rPr lang="en-US" sz="1100" b="1" dirty="0" smtClean="0">
                <a:latin typeface="Arial" panose="020B0604020202020204" pitchFamily="34" charset="0"/>
                <a:cs typeface="Arial" panose="020B0604020202020204" pitchFamily="34" charset="0"/>
              </a:rPr>
              <a:t>Ionic Bonding</a:t>
            </a:r>
          </a:p>
          <a:p>
            <a:pPr>
              <a:lnSpc>
                <a:spcPct val="200000"/>
              </a:lnSpc>
            </a:pPr>
            <a:r>
              <a:rPr lang="en-US" sz="1100" dirty="0" smtClean="0">
                <a:latin typeface="Arial" panose="020B0604020202020204" pitchFamily="34" charset="0"/>
                <a:cs typeface="Arial" panose="020B0604020202020204" pitchFamily="34" charset="0"/>
              </a:rPr>
              <a:t>Usually between a _________and a _______________________</a:t>
            </a:r>
          </a:p>
          <a:p>
            <a:pPr>
              <a:lnSpc>
                <a:spcPct val="200000"/>
              </a:lnSpc>
            </a:pPr>
            <a:r>
              <a:rPr lang="en-US" sz="1100" dirty="0" smtClean="0">
                <a:latin typeface="Arial" panose="020B0604020202020204" pitchFamily="34" charset="0"/>
                <a:cs typeface="Arial" panose="020B0604020202020204" pitchFamily="34" charset="0"/>
              </a:rPr>
              <a:t>When metals react they usually _____________electrons.  As they have now have _________ electrons than protons they form _______________ions.</a:t>
            </a:r>
          </a:p>
          <a:p>
            <a:pPr>
              <a:lnSpc>
                <a:spcPct val="200000"/>
              </a:lnSpc>
            </a:pPr>
            <a:r>
              <a:rPr lang="en-US" sz="1100" dirty="0">
                <a:latin typeface="Arial" panose="020B0604020202020204" pitchFamily="34" charset="0"/>
                <a:cs typeface="Arial" panose="020B0604020202020204" pitchFamily="34" charset="0"/>
              </a:rPr>
              <a:t>When </a:t>
            </a:r>
            <a:r>
              <a:rPr lang="en-US" sz="1100" dirty="0" smtClean="0">
                <a:latin typeface="Arial" panose="020B0604020202020204" pitchFamily="34" charset="0"/>
                <a:cs typeface="Arial" panose="020B0604020202020204" pitchFamily="34" charset="0"/>
              </a:rPr>
              <a:t>non-metals </a:t>
            </a:r>
            <a:r>
              <a:rPr lang="en-US" sz="1100" dirty="0">
                <a:latin typeface="Arial" panose="020B0604020202020204" pitchFamily="34" charset="0"/>
                <a:cs typeface="Arial" panose="020B0604020202020204" pitchFamily="34" charset="0"/>
              </a:rPr>
              <a:t>react they usually </a:t>
            </a:r>
            <a:r>
              <a:rPr lang="en-US" sz="1100" dirty="0" smtClean="0">
                <a:latin typeface="Arial" panose="020B0604020202020204" pitchFamily="34" charset="0"/>
                <a:cs typeface="Arial" panose="020B0604020202020204" pitchFamily="34" charset="0"/>
              </a:rPr>
              <a:t>__________electrons</a:t>
            </a:r>
            <a:r>
              <a:rPr lang="en-US" sz="1100" dirty="0">
                <a:latin typeface="Arial" panose="020B0604020202020204" pitchFamily="34" charset="0"/>
                <a:cs typeface="Arial" panose="020B0604020202020204" pitchFamily="34" charset="0"/>
              </a:rPr>
              <a:t>.  As they have now have </a:t>
            </a:r>
            <a:r>
              <a:rPr lang="en-US" sz="1100" dirty="0" smtClean="0">
                <a:latin typeface="Arial" panose="020B0604020202020204" pitchFamily="34" charset="0"/>
                <a:cs typeface="Arial" panose="020B0604020202020204" pitchFamily="34" charset="0"/>
              </a:rPr>
              <a:t>__________ electrons </a:t>
            </a:r>
            <a:r>
              <a:rPr lang="en-US" sz="1100" dirty="0">
                <a:latin typeface="Arial" panose="020B0604020202020204" pitchFamily="34" charset="0"/>
                <a:cs typeface="Arial" panose="020B0604020202020204" pitchFamily="34" charset="0"/>
              </a:rPr>
              <a:t>than protons they form </a:t>
            </a:r>
            <a:r>
              <a:rPr lang="en-US" sz="1100" dirty="0" smtClean="0">
                <a:latin typeface="Arial" panose="020B0604020202020204" pitchFamily="34" charset="0"/>
                <a:cs typeface="Arial" panose="020B0604020202020204" pitchFamily="34" charset="0"/>
              </a:rPr>
              <a:t>____________________ions</a:t>
            </a:r>
            <a:r>
              <a:rPr lang="en-US" sz="1100" dirty="0">
                <a:latin typeface="Arial" panose="020B0604020202020204" pitchFamily="34" charset="0"/>
                <a:cs typeface="Arial" panose="020B0604020202020204" pitchFamily="34" charset="0"/>
              </a:rPr>
              <a:t>.</a:t>
            </a:r>
            <a:endParaRPr lang="en-US" sz="1100" dirty="0" smtClean="0">
              <a:latin typeface="Arial" panose="020B0604020202020204" pitchFamily="34" charset="0"/>
              <a:cs typeface="Arial" panose="020B0604020202020204" pitchFamily="34" charset="0"/>
            </a:endParaRPr>
          </a:p>
          <a:p>
            <a:pPr>
              <a:lnSpc>
                <a:spcPct val="200000"/>
              </a:lnSpc>
            </a:pPr>
            <a:r>
              <a:rPr lang="en-US" sz="1100" dirty="0" smtClean="0">
                <a:latin typeface="Arial" panose="020B0604020202020204" pitchFamily="34" charset="0"/>
                <a:cs typeface="Arial" panose="020B0604020202020204" pitchFamily="34" charset="0"/>
              </a:rPr>
              <a:t>So when a metal atom bonds with a non-metal atom the metal ____________________to the non-metal to form a _____________________metal ion and a _________________non-metal ion.</a:t>
            </a:r>
          </a:p>
          <a:p>
            <a:pPr>
              <a:lnSpc>
                <a:spcPct val="200000"/>
              </a:lnSpc>
            </a:pPr>
            <a:r>
              <a:rPr lang="en-US" sz="1100" dirty="0" smtClean="0">
                <a:latin typeface="Arial" panose="020B0604020202020204" pitchFamily="34" charset="0"/>
                <a:cs typeface="Arial" panose="020B0604020202020204" pitchFamily="34" charset="0"/>
              </a:rPr>
              <a:t>The ions attract each other to form an _____________________________bond.</a:t>
            </a:r>
            <a:endParaRPr lang="en-GB" sz="1100" b="1" u="sng" dirty="0" smtClean="0">
              <a:latin typeface="Arial" panose="020B0604020202020204" pitchFamily="34" charset="0"/>
              <a:cs typeface="Arial" panose="020B0604020202020204" pitchFamily="34" charset="0"/>
            </a:endParaRPr>
          </a:p>
        </p:txBody>
      </p:sp>
      <p:sp>
        <p:nvSpPr>
          <p:cNvPr id="3" name="Rectangle 2"/>
          <p:cNvSpPr/>
          <p:nvPr/>
        </p:nvSpPr>
        <p:spPr>
          <a:xfrm>
            <a:off x="179514" y="7452320"/>
            <a:ext cx="5985790" cy="7474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smtClean="0">
                <a:solidFill>
                  <a:schemeClr val="tx1"/>
                </a:solidFill>
                <a:latin typeface="Arial" panose="020B0604020202020204" pitchFamily="34" charset="0"/>
                <a:cs typeface="Arial" panose="020B0604020202020204" pitchFamily="34" charset="0"/>
              </a:rPr>
              <a:t> </a:t>
            </a:r>
            <a:endParaRPr lang="en-GB" sz="11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96212" y="7475899"/>
            <a:ext cx="1266693" cy="461665"/>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An ionic </a:t>
            </a:r>
            <a:r>
              <a:rPr lang="en-GB" sz="1200" dirty="0" smtClean="0">
                <a:latin typeface="Arial" panose="020B0604020202020204" pitchFamily="34" charset="0"/>
                <a:cs typeface="Arial" panose="020B0604020202020204" pitchFamily="34" charset="0"/>
              </a:rPr>
              <a:t>bond is</a:t>
            </a:r>
          </a:p>
          <a:p>
            <a:endParaRPr lang="en-GB" sz="1200"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099943"/>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Electronegativity</a:t>
            </a:r>
          </a:p>
        </p:txBody>
      </p:sp>
      <p:sp>
        <p:nvSpPr>
          <p:cNvPr id="3" name="TextBox 2"/>
          <p:cNvSpPr txBox="1"/>
          <p:nvPr/>
        </p:nvSpPr>
        <p:spPr>
          <a:xfrm>
            <a:off x="179513" y="1259632"/>
            <a:ext cx="6129807" cy="5990101"/>
          </a:xfrm>
          <a:prstGeom prst="rect">
            <a:avLst/>
          </a:prstGeom>
          <a:noFill/>
        </p:spPr>
        <p:txBody>
          <a:bodyPr wrap="square" rtlCol="0">
            <a:spAutoFit/>
          </a:bodyPr>
          <a:lstStyle/>
          <a:p>
            <a:pPr>
              <a:lnSpc>
                <a:spcPct val="150000"/>
              </a:lnSpc>
            </a:pPr>
            <a:r>
              <a:rPr lang="en-GB" sz="1050" dirty="0" smtClean="0">
                <a:latin typeface="Arial" panose="020B0604020202020204" pitchFamily="34" charset="0"/>
                <a:cs typeface="Arial" panose="020B0604020202020204" pitchFamily="34" charset="0"/>
              </a:rPr>
              <a:t>Define electronegativity: </a:t>
            </a:r>
            <a:r>
              <a:rPr lang="en-GB" sz="1050" b="1" dirty="0" smtClean="0">
                <a:solidFill>
                  <a:srgbClr val="FF0000"/>
                </a:solidFill>
                <a:latin typeface="Arial" panose="020B0604020202020204" pitchFamily="34" charset="0"/>
                <a:cs typeface="Arial" panose="020B0604020202020204" pitchFamily="34" charset="0"/>
              </a:rPr>
              <a:t>The ability of an atom to attract the shared pair of electrons in a covalent bond (ATOM IS ESSENTIAL)</a:t>
            </a:r>
            <a:endParaRPr lang="en-GB" sz="1050" dirty="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You will need a periodic table to help you answer some of the following:</a:t>
            </a:r>
          </a:p>
          <a:p>
            <a:endParaRPr lang="en-GB" sz="1050" dirty="0" smtClean="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Which is the most electronegative element?	</a:t>
            </a:r>
            <a:r>
              <a:rPr lang="en-GB" sz="1050" b="1" dirty="0" smtClean="0">
                <a:solidFill>
                  <a:srgbClr val="FF0000"/>
                </a:solidFill>
                <a:latin typeface="Arial" panose="020B0604020202020204" pitchFamily="34" charset="0"/>
                <a:cs typeface="Arial" panose="020B0604020202020204" pitchFamily="34" charset="0"/>
              </a:rPr>
              <a:t>Fluorine</a:t>
            </a:r>
          </a:p>
          <a:p>
            <a:pPr>
              <a:lnSpc>
                <a:spcPct val="150000"/>
              </a:lnSpc>
            </a:pPr>
            <a:endParaRPr lang="en-GB" sz="1050" dirty="0" smtClean="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Which is the least electronegative element?	</a:t>
            </a:r>
            <a:r>
              <a:rPr lang="en-GB" sz="1050" b="1" dirty="0" smtClean="0">
                <a:solidFill>
                  <a:srgbClr val="FF0000"/>
                </a:solidFill>
                <a:latin typeface="Arial" panose="020B0604020202020204" pitchFamily="34" charset="0"/>
                <a:cs typeface="Arial" panose="020B0604020202020204" pitchFamily="34" charset="0"/>
              </a:rPr>
              <a:t>Francium</a:t>
            </a:r>
          </a:p>
          <a:p>
            <a:pPr>
              <a:lnSpc>
                <a:spcPct val="150000"/>
              </a:lnSpc>
            </a:pPr>
            <a:endParaRPr lang="en-GB" sz="1050" dirty="0" smtClean="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Which element has the strongest attraction for electrons?	</a:t>
            </a:r>
            <a:r>
              <a:rPr lang="en-GB" sz="1050" b="1" dirty="0" smtClean="0">
                <a:solidFill>
                  <a:srgbClr val="FF0000"/>
                </a:solidFill>
                <a:latin typeface="Arial" panose="020B0604020202020204" pitchFamily="34" charset="0"/>
                <a:cs typeface="Arial" panose="020B0604020202020204" pitchFamily="34" charset="0"/>
              </a:rPr>
              <a:t>Fluorine</a:t>
            </a:r>
          </a:p>
          <a:p>
            <a:pPr>
              <a:lnSpc>
                <a:spcPct val="150000"/>
              </a:lnSpc>
            </a:pPr>
            <a:endParaRPr lang="en-GB" sz="1050" dirty="0" smtClean="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Which element has the weakest attraction for electrons?	</a:t>
            </a:r>
            <a:r>
              <a:rPr lang="en-GB" sz="1050" b="1" dirty="0" smtClean="0">
                <a:solidFill>
                  <a:srgbClr val="FF0000"/>
                </a:solidFill>
                <a:latin typeface="Arial" panose="020B0604020202020204" pitchFamily="34" charset="0"/>
                <a:cs typeface="Arial" panose="020B0604020202020204" pitchFamily="34" charset="0"/>
              </a:rPr>
              <a:t>Francium</a:t>
            </a:r>
          </a:p>
          <a:p>
            <a:pPr>
              <a:lnSpc>
                <a:spcPct val="150000"/>
              </a:lnSpc>
            </a:pPr>
            <a:endParaRPr lang="en-GB" sz="1050" dirty="0" smtClean="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State how electronegativities change on going:</a:t>
            </a:r>
          </a:p>
          <a:p>
            <a:pPr>
              <a:lnSpc>
                <a:spcPct val="150000"/>
              </a:lnSpc>
            </a:pPr>
            <a:r>
              <a:rPr lang="en-GB" sz="1050" dirty="0" smtClean="0">
                <a:latin typeface="Arial" panose="020B0604020202020204" pitchFamily="34" charset="0"/>
                <a:cs typeface="Arial" panose="020B0604020202020204" pitchFamily="34" charset="0"/>
              </a:rPr>
              <a:t>Down a group in the Periodic Table </a:t>
            </a:r>
            <a:r>
              <a:rPr lang="en-GB" sz="1050" b="1" dirty="0" smtClean="0">
                <a:solidFill>
                  <a:srgbClr val="FF0000"/>
                </a:solidFill>
                <a:latin typeface="Arial" panose="020B0604020202020204" pitchFamily="34" charset="0"/>
                <a:cs typeface="Arial" panose="020B0604020202020204" pitchFamily="34" charset="0"/>
              </a:rPr>
              <a:t>decreases </a:t>
            </a:r>
            <a:r>
              <a:rPr lang="en-GB" sz="1050" dirty="0" smtClean="0">
                <a:latin typeface="Arial" panose="020B0604020202020204" pitchFamily="34" charset="0"/>
                <a:cs typeface="Arial" panose="020B0604020202020204" pitchFamily="34" charset="0"/>
              </a:rPr>
              <a:t>across a period.  </a:t>
            </a:r>
            <a:r>
              <a:rPr lang="en-GB" sz="1050" b="1" dirty="0" smtClean="0">
                <a:solidFill>
                  <a:srgbClr val="FF0000"/>
                </a:solidFill>
                <a:latin typeface="Arial" panose="020B0604020202020204" pitchFamily="34" charset="0"/>
                <a:cs typeface="Arial" panose="020B0604020202020204" pitchFamily="34" charset="0"/>
              </a:rPr>
              <a:t>Increases L- R</a:t>
            </a:r>
          </a:p>
          <a:p>
            <a:pPr>
              <a:lnSpc>
                <a:spcPct val="150000"/>
              </a:lnSpc>
            </a:pPr>
            <a:endParaRPr lang="en-GB" sz="1050" dirty="0" smtClean="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In which corner of the Periodic Table are the elements with the:</a:t>
            </a:r>
          </a:p>
          <a:p>
            <a:pPr>
              <a:lnSpc>
                <a:spcPct val="150000"/>
              </a:lnSpc>
            </a:pPr>
            <a:r>
              <a:rPr lang="en-GB" sz="1050" dirty="0" smtClean="0">
                <a:latin typeface="Arial" panose="020B0604020202020204" pitchFamily="34" charset="0"/>
                <a:cs typeface="Arial" panose="020B0604020202020204" pitchFamily="34" charset="0"/>
              </a:rPr>
              <a:t>Higher electronegativities? </a:t>
            </a:r>
            <a:r>
              <a:rPr lang="en-GB" sz="1050" b="1" dirty="0" smtClean="0">
                <a:solidFill>
                  <a:srgbClr val="FF0000"/>
                </a:solidFill>
                <a:latin typeface="Arial" panose="020B0604020202020204" pitchFamily="34" charset="0"/>
                <a:cs typeface="Arial" panose="020B0604020202020204" pitchFamily="34" charset="0"/>
              </a:rPr>
              <a:t>top right </a:t>
            </a:r>
            <a:r>
              <a:rPr lang="en-GB" sz="1050" dirty="0" smtClean="0">
                <a:latin typeface="Arial" panose="020B0604020202020204" pitchFamily="34" charset="0"/>
                <a:cs typeface="Arial" panose="020B0604020202020204" pitchFamily="34" charset="0"/>
              </a:rPr>
              <a:t>Lower electronegativities? </a:t>
            </a:r>
            <a:r>
              <a:rPr lang="en-GB" sz="1050" b="1" dirty="0" smtClean="0">
                <a:solidFill>
                  <a:srgbClr val="FF0000"/>
                </a:solidFill>
                <a:latin typeface="Arial" panose="020B0604020202020204" pitchFamily="34" charset="0"/>
                <a:cs typeface="Arial" panose="020B0604020202020204" pitchFamily="34" charset="0"/>
              </a:rPr>
              <a:t>bottom left</a:t>
            </a:r>
          </a:p>
          <a:p>
            <a:pPr>
              <a:lnSpc>
                <a:spcPct val="150000"/>
              </a:lnSpc>
            </a:pPr>
            <a:endParaRPr lang="en-GB" sz="1050" dirty="0" smtClean="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Electronegativity </a:t>
            </a:r>
            <a:r>
              <a:rPr lang="en-US" sz="1050" dirty="0">
                <a:latin typeface="Arial" panose="020B0604020202020204" pitchFamily="34" charset="0"/>
                <a:cs typeface="Arial" panose="020B0604020202020204" pitchFamily="34" charset="0"/>
              </a:rPr>
              <a:t>is a useful concept as by comparing the difference in value between the </a:t>
            </a:r>
            <a:endParaRPr lang="en-US" sz="1050" dirty="0" smtClean="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electronegativities </a:t>
            </a:r>
            <a:r>
              <a:rPr lang="en-US" sz="1050" dirty="0">
                <a:latin typeface="Arial" panose="020B0604020202020204" pitchFamily="34" charset="0"/>
                <a:cs typeface="Arial" panose="020B0604020202020204" pitchFamily="34" charset="0"/>
              </a:rPr>
              <a:t>of two atoms we get an idea as to the type of bond formed between them</a:t>
            </a:r>
            <a:r>
              <a:rPr lang="en-US" sz="1050" dirty="0" smtClean="0">
                <a:latin typeface="Arial" panose="020B0604020202020204" pitchFamily="34" charset="0"/>
                <a:cs typeface="Arial" panose="020B0604020202020204" pitchFamily="34" charset="0"/>
              </a:rPr>
              <a:t>.</a:t>
            </a:r>
          </a:p>
          <a:p>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If the difference in electronegativities is very large the bonding is likely to be </a:t>
            </a:r>
            <a:r>
              <a:rPr lang="en-US" sz="1050" dirty="0" smtClean="0">
                <a:latin typeface="Arial" panose="020B0604020202020204" pitchFamily="34" charset="0"/>
                <a:cs typeface="Arial" panose="020B0604020202020204" pitchFamily="34" charset="0"/>
              </a:rPr>
              <a:t>  </a:t>
            </a:r>
            <a:r>
              <a:rPr lang="en-US" sz="1050" b="1" dirty="0" smtClean="0">
                <a:solidFill>
                  <a:srgbClr val="FF0000"/>
                </a:solidFill>
                <a:latin typeface="Arial" panose="020B0604020202020204" pitchFamily="34" charset="0"/>
                <a:cs typeface="Arial" panose="020B0604020202020204" pitchFamily="34" charset="0"/>
              </a:rPr>
              <a:t>ionic</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If there is no difference in electronegativities then the bonding will </a:t>
            </a:r>
            <a:r>
              <a:rPr lang="en-US" sz="1050" dirty="0" smtClean="0">
                <a:latin typeface="Arial" panose="020B0604020202020204" pitchFamily="34" charset="0"/>
                <a:cs typeface="Arial" panose="020B0604020202020204" pitchFamily="34" charset="0"/>
              </a:rPr>
              <a:t>be </a:t>
            </a:r>
            <a:r>
              <a:rPr lang="en-US" sz="1050" b="1" dirty="0" smtClean="0">
                <a:solidFill>
                  <a:srgbClr val="FF0000"/>
                </a:solidFill>
                <a:latin typeface="Arial" panose="020B0604020202020204" pitchFamily="34" charset="0"/>
                <a:cs typeface="Arial" panose="020B0604020202020204" pitchFamily="34" charset="0"/>
              </a:rPr>
              <a:t>pure covalent/non-polar</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If the difference in electronegativities is small the bonding is likely to be </a:t>
            </a:r>
            <a:r>
              <a:rPr lang="en-US" sz="1050" b="1" dirty="0" smtClean="0">
                <a:solidFill>
                  <a:srgbClr val="FF0000"/>
                </a:solidFill>
                <a:latin typeface="Arial" panose="020B0604020202020204" pitchFamily="34" charset="0"/>
                <a:cs typeface="Arial" panose="020B0604020202020204" pitchFamily="34" charset="0"/>
              </a:rPr>
              <a:t>polar covalent </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Which two elements show the biggest difference in electronegativity? </a:t>
            </a:r>
            <a:r>
              <a:rPr lang="en-US" sz="1050" b="1" dirty="0" smtClean="0">
                <a:solidFill>
                  <a:srgbClr val="FF0000"/>
                </a:solidFill>
                <a:latin typeface="Arial" panose="020B0604020202020204" pitchFamily="34" charset="0"/>
                <a:cs typeface="Arial" panose="020B0604020202020204" pitchFamily="34" charset="0"/>
              </a:rPr>
              <a:t>Fluorine &amp; Francium </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What type of a bond would expect to be formed between these two elements? </a:t>
            </a:r>
            <a:r>
              <a:rPr lang="en-US" sz="1050" b="1" dirty="0" smtClean="0">
                <a:solidFill>
                  <a:srgbClr val="FF0000"/>
                </a:solidFill>
                <a:latin typeface="Arial" panose="020B0604020202020204" pitchFamily="34" charset="0"/>
                <a:cs typeface="Arial" panose="020B0604020202020204" pitchFamily="34" charset="0"/>
              </a:rPr>
              <a:t>Ionic </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spTree>
    <p:extLst>
      <p:ext uri="{BB962C8B-B14F-4D97-AF65-F5344CB8AC3E}">
        <p14:creationId xmlns:p14="http://schemas.microsoft.com/office/powerpoint/2010/main" val="3216929921"/>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3" name="TextBox 2"/>
          <p:cNvSpPr txBox="1"/>
          <p:nvPr/>
        </p:nvSpPr>
        <p:spPr>
          <a:xfrm>
            <a:off x="179513" y="1331640"/>
            <a:ext cx="6129807" cy="1708160"/>
          </a:xfrm>
          <a:prstGeom prst="rect">
            <a:avLst/>
          </a:prstGeom>
          <a:noFill/>
        </p:spPr>
        <p:txBody>
          <a:bodyPr wrap="square" rtlCol="0">
            <a:spAutoFit/>
          </a:bodyPr>
          <a:lstStyle/>
          <a:p>
            <a:pPr>
              <a:lnSpc>
                <a:spcPct val="150000"/>
              </a:lnSpc>
            </a:pPr>
            <a:r>
              <a:rPr lang="en-US" sz="1050" dirty="0">
                <a:latin typeface="Arial" panose="020B0604020202020204" pitchFamily="34" charset="0"/>
                <a:cs typeface="Arial" panose="020B0604020202020204" pitchFamily="34" charset="0"/>
              </a:rPr>
              <a:t>Metallic elements tend to have </a:t>
            </a:r>
            <a:r>
              <a:rPr lang="en-US" sz="1050" b="1" dirty="0" smtClean="0">
                <a:solidFill>
                  <a:srgbClr val="FF0000"/>
                </a:solidFill>
                <a:latin typeface="Arial" panose="020B0604020202020204" pitchFamily="34" charset="0"/>
                <a:cs typeface="Arial" panose="020B0604020202020204" pitchFamily="34" charset="0"/>
              </a:rPr>
              <a:t>low </a:t>
            </a:r>
            <a:r>
              <a:rPr lang="en-US" sz="1050" dirty="0" smtClean="0">
                <a:latin typeface="Arial" panose="020B0604020202020204" pitchFamily="34" charset="0"/>
                <a:cs typeface="Arial" panose="020B0604020202020204" pitchFamily="34" charset="0"/>
              </a:rPr>
              <a:t>electronegativity </a:t>
            </a:r>
            <a:r>
              <a:rPr lang="en-US" sz="1050" dirty="0">
                <a:latin typeface="Arial" panose="020B0604020202020204" pitchFamily="34" charset="0"/>
                <a:cs typeface="Arial" panose="020B0604020202020204" pitchFamily="34" charset="0"/>
              </a:rPr>
              <a:t>values which indicates that they only </a:t>
            </a:r>
            <a:r>
              <a:rPr lang="en-US" sz="1050" dirty="0" smtClean="0">
                <a:latin typeface="Arial" panose="020B0604020202020204" pitchFamily="34" charset="0"/>
                <a:cs typeface="Arial" panose="020B0604020202020204" pitchFamily="34" charset="0"/>
              </a:rPr>
              <a:t>have </a:t>
            </a:r>
            <a:r>
              <a:rPr lang="en-US" sz="1050" b="1" dirty="0" smtClean="0">
                <a:solidFill>
                  <a:srgbClr val="FF0000"/>
                </a:solidFill>
                <a:latin typeface="Arial" panose="020B0604020202020204" pitchFamily="34" charset="0"/>
                <a:cs typeface="Arial" panose="020B0604020202020204" pitchFamily="34" charset="0"/>
              </a:rPr>
              <a:t>weak </a:t>
            </a:r>
            <a:r>
              <a:rPr lang="en-US" sz="1050" dirty="0" smtClean="0">
                <a:latin typeface="Arial" panose="020B0604020202020204" pitchFamily="34" charset="0"/>
                <a:cs typeface="Arial" panose="020B0604020202020204" pitchFamily="34" charset="0"/>
              </a:rPr>
              <a:t>attractions </a:t>
            </a:r>
            <a:r>
              <a:rPr lang="en-US" sz="1050" dirty="0">
                <a:latin typeface="Arial" panose="020B0604020202020204" pitchFamily="34" charset="0"/>
                <a:cs typeface="Arial" panose="020B0604020202020204" pitchFamily="34" charset="0"/>
              </a:rPr>
              <a:t>for electrons.</a:t>
            </a: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US" sz="1050" dirty="0">
                <a:latin typeface="Arial" panose="020B0604020202020204" pitchFamily="34" charset="0"/>
                <a:cs typeface="Arial" panose="020B0604020202020204" pitchFamily="34" charset="0"/>
              </a:rPr>
              <a:t>Non-metallic elements tend to have </a:t>
            </a:r>
            <a:r>
              <a:rPr lang="en-US" sz="1050" b="1" dirty="0" smtClean="0">
                <a:solidFill>
                  <a:srgbClr val="FF0000"/>
                </a:solidFill>
                <a:latin typeface="Arial" panose="020B0604020202020204" pitchFamily="34" charset="0"/>
                <a:cs typeface="Arial" panose="020B0604020202020204" pitchFamily="34" charset="0"/>
              </a:rPr>
              <a:t>high </a:t>
            </a:r>
            <a:r>
              <a:rPr lang="en-US" sz="1050" dirty="0" smtClean="0">
                <a:latin typeface="Arial" panose="020B0604020202020204" pitchFamily="34" charset="0"/>
                <a:cs typeface="Arial" panose="020B0604020202020204" pitchFamily="34" charset="0"/>
              </a:rPr>
              <a:t>electronegativity </a:t>
            </a:r>
            <a:r>
              <a:rPr lang="en-US" sz="1050" dirty="0">
                <a:latin typeface="Arial" panose="020B0604020202020204" pitchFamily="34" charset="0"/>
                <a:cs typeface="Arial" panose="020B0604020202020204" pitchFamily="34" charset="0"/>
              </a:rPr>
              <a:t>values which indicates that they </a:t>
            </a:r>
            <a:r>
              <a:rPr lang="en-US" sz="1050" dirty="0" smtClean="0">
                <a:latin typeface="Arial" panose="020B0604020202020204" pitchFamily="34" charset="0"/>
                <a:cs typeface="Arial" panose="020B0604020202020204" pitchFamily="34" charset="0"/>
              </a:rPr>
              <a:t>have </a:t>
            </a:r>
            <a:r>
              <a:rPr lang="en-US" sz="1050" b="1" dirty="0" smtClean="0">
                <a:solidFill>
                  <a:srgbClr val="FF0000"/>
                </a:solidFill>
                <a:latin typeface="Arial" panose="020B0604020202020204" pitchFamily="34" charset="0"/>
                <a:cs typeface="Arial" panose="020B0604020202020204" pitchFamily="34" charset="0"/>
              </a:rPr>
              <a:t>strong </a:t>
            </a:r>
            <a:r>
              <a:rPr lang="en-US" sz="1050" dirty="0" smtClean="0">
                <a:latin typeface="Arial" panose="020B0604020202020204" pitchFamily="34" charset="0"/>
                <a:cs typeface="Arial" panose="020B0604020202020204" pitchFamily="34" charset="0"/>
              </a:rPr>
              <a:t>attractions </a:t>
            </a:r>
            <a:r>
              <a:rPr lang="en-US" sz="1050" dirty="0">
                <a:latin typeface="Arial" panose="020B0604020202020204" pitchFamily="34" charset="0"/>
                <a:cs typeface="Arial" panose="020B0604020202020204" pitchFamily="34" charset="0"/>
              </a:rPr>
              <a:t>for electrons.</a:t>
            </a:r>
            <a:endParaRPr lang="en-GB" sz="1050" dirty="0">
              <a:latin typeface="Arial" panose="020B0604020202020204" pitchFamily="34" charset="0"/>
              <a:cs typeface="Arial" panose="020B0604020202020204" pitchFamily="34" charset="0"/>
            </a:endParaRPr>
          </a:p>
          <a:p>
            <a:pPr>
              <a:lnSpc>
                <a:spcPct val="150000"/>
              </a:lnSpc>
            </a:pPr>
            <a:endParaRPr lang="en-GB" sz="1050" dirty="0">
              <a:latin typeface="Arial" panose="020B0604020202020204" pitchFamily="34" charset="0"/>
              <a:cs typeface="Arial" panose="020B0604020202020204" pitchFamily="34" charset="0"/>
            </a:endParaRPr>
          </a:p>
          <a:p>
            <a:r>
              <a:rPr lang="en-US" sz="1050" b="1"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Electronegativity</a:t>
            </a:r>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633" y="2699792"/>
            <a:ext cx="6161248" cy="168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16632" y="4396075"/>
            <a:ext cx="6129807" cy="294632"/>
          </a:xfrm>
          <a:prstGeom prst="rect">
            <a:avLst/>
          </a:prstGeom>
          <a:noFill/>
        </p:spPr>
        <p:txBody>
          <a:bodyPr wrap="square" rtlCol="0">
            <a:spAutoFit/>
          </a:bodyPr>
          <a:lstStyle/>
          <a:p>
            <a:pPr>
              <a:lnSpc>
                <a:spcPct val="150000"/>
              </a:lnSpc>
            </a:pPr>
            <a:r>
              <a:rPr lang="en-US" sz="1000" b="1" i="1" dirty="0" smtClean="0">
                <a:latin typeface="Arial" panose="020B0604020202020204" pitchFamily="34" charset="0"/>
                <a:cs typeface="Arial" panose="020B0604020202020204" pitchFamily="34" charset="0"/>
              </a:rPr>
              <a:t>You probably will not be given these values, so you need to use the trends in the periodic table</a:t>
            </a:r>
            <a:endParaRPr lang="en-US"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646687"/>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3" name="TextBox 2"/>
          <p:cNvSpPr txBox="1"/>
          <p:nvPr/>
        </p:nvSpPr>
        <p:spPr>
          <a:xfrm>
            <a:off x="179513" y="1331640"/>
            <a:ext cx="6273823" cy="7345601"/>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You will need a </a:t>
            </a:r>
            <a:r>
              <a:rPr lang="en-US" sz="1050" b="1" dirty="0">
                <a:latin typeface="Arial" panose="020B0604020202020204" pitchFamily="34" charset="0"/>
                <a:cs typeface="Arial" panose="020B0604020202020204" pitchFamily="34" charset="0"/>
              </a:rPr>
              <a:t>Periodic Table</a:t>
            </a:r>
            <a:r>
              <a:rPr lang="en-US" sz="1050" dirty="0">
                <a:latin typeface="Arial" panose="020B0604020202020204" pitchFamily="34" charset="0"/>
                <a:cs typeface="Arial" panose="020B0604020202020204" pitchFamily="34" charset="0"/>
              </a:rPr>
              <a:t> to help you answer some of the following questions.</a:t>
            </a:r>
            <a:endParaRPr lang="en-GB" sz="1050" dirty="0">
              <a:latin typeface="Arial" panose="020B0604020202020204" pitchFamily="34" charset="0"/>
              <a:cs typeface="Arial" panose="020B0604020202020204" pitchFamily="34" charset="0"/>
            </a:endParaRPr>
          </a:p>
          <a:p>
            <a:pPr>
              <a:lnSpc>
                <a:spcPts val="700"/>
              </a:lnSpc>
            </a:pPr>
            <a:r>
              <a:rPr lang="en-US" sz="1050" b="1"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1	Which one of the following compounds is most likely to be ionic?</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   NH</a:t>
            </a:r>
            <a:r>
              <a:rPr lang="en-US" sz="1050" baseline="-25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a:t>
            </a:r>
            <a:r>
              <a:rPr lang="en-US" sz="1050" b="1" dirty="0">
                <a:solidFill>
                  <a:srgbClr val="FF0000"/>
                </a:solidFill>
                <a:latin typeface="Arial" panose="020B0604020202020204" pitchFamily="34" charset="0"/>
                <a:cs typeface="Arial" panose="020B0604020202020204" pitchFamily="34" charset="0"/>
              </a:rPr>
              <a:t>B   CaH</a:t>
            </a:r>
            <a:r>
              <a:rPr lang="en-US" sz="1050" dirty="0">
                <a:latin typeface="Arial" panose="020B0604020202020204" pitchFamily="34" charset="0"/>
                <a:cs typeface="Arial" panose="020B0604020202020204" pitchFamily="34" charset="0"/>
              </a:rPr>
              <a:t>	C      HCl	D   SiF4		</a:t>
            </a:r>
            <a:endParaRPr lang="en-GB" sz="1050" dirty="0">
              <a:latin typeface="Arial" panose="020B0604020202020204" pitchFamily="34" charset="0"/>
              <a:cs typeface="Arial" panose="020B0604020202020204" pitchFamily="34" charset="0"/>
            </a:endParaRPr>
          </a:p>
          <a:p>
            <a:pPr>
              <a:lnSpc>
                <a:spcPts val="900"/>
              </a:lnSpc>
            </a:pP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Which one of the following is the most covalent</a:t>
            </a:r>
            <a:r>
              <a:rPr lang="en-US" sz="1050" dirty="0" smtClean="0">
                <a:latin typeface="Arial" panose="020B0604020202020204" pitchFamily="34" charset="0"/>
                <a:cs typeface="Arial" panose="020B0604020202020204" pitchFamily="34" charset="0"/>
              </a:rPr>
              <a:t>?</a:t>
            </a:r>
          </a:p>
          <a:p>
            <a:pPr>
              <a:lnSpc>
                <a:spcPts val="700"/>
              </a:lnSpc>
            </a:pP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2	A   KCl	B   NaCl	C     CaCl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a:t>
            </a:r>
            <a:r>
              <a:rPr lang="en-US" sz="1050" b="1" dirty="0">
                <a:solidFill>
                  <a:srgbClr val="FF0000"/>
                </a:solidFill>
                <a:latin typeface="Arial" panose="020B0604020202020204" pitchFamily="34" charset="0"/>
                <a:cs typeface="Arial" panose="020B0604020202020204" pitchFamily="34" charset="0"/>
              </a:rPr>
              <a:t>D   CaI</a:t>
            </a:r>
            <a:r>
              <a:rPr lang="en-US" sz="1050" b="1" baseline="-25000" dirty="0">
                <a:solidFill>
                  <a:srgbClr val="FF0000"/>
                </a:solidFill>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3	</a:t>
            </a:r>
            <a:r>
              <a:rPr lang="en-US" sz="1050" b="1" dirty="0">
                <a:solidFill>
                  <a:srgbClr val="FF0000"/>
                </a:solidFill>
                <a:latin typeface="Arial" panose="020B0604020202020204" pitchFamily="34" charset="0"/>
                <a:cs typeface="Arial" panose="020B0604020202020204" pitchFamily="34" charset="0"/>
              </a:rPr>
              <a:t>A   BeCl</a:t>
            </a:r>
            <a:r>
              <a:rPr lang="en-US" sz="1050" b="1" baseline="-25000" dirty="0">
                <a:solidFill>
                  <a:srgbClr val="FF0000"/>
                </a:solidFill>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B   LiCl	C     MgCl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D   NaCl		</a:t>
            </a:r>
            <a:endParaRPr lang="en-GB" sz="1050" dirty="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4</a:t>
            </a:r>
            <a:r>
              <a:rPr lang="en-US" sz="1050" dirty="0">
                <a:latin typeface="Arial" panose="020B0604020202020204" pitchFamily="34" charset="0"/>
                <a:cs typeface="Arial" panose="020B0604020202020204" pitchFamily="34" charset="0"/>
              </a:rPr>
              <a:t>	A   MgF</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B   MgCl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C     MgBr</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a:t>
            </a:r>
            <a:r>
              <a:rPr lang="en-US" sz="1050" b="1" dirty="0">
                <a:solidFill>
                  <a:srgbClr val="FF0000"/>
                </a:solidFill>
                <a:latin typeface="Arial" panose="020B0604020202020204" pitchFamily="34" charset="0"/>
                <a:cs typeface="Arial" panose="020B0604020202020204" pitchFamily="34" charset="0"/>
              </a:rPr>
              <a:t>D   AlBr</a:t>
            </a:r>
            <a:r>
              <a:rPr lang="en-US" sz="1050" b="1" baseline="-25000" dirty="0">
                <a:solidFill>
                  <a:srgbClr val="FF0000"/>
                </a:solidFill>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pPr>
              <a:lnSpc>
                <a:spcPts val="900"/>
              </a:lnSpc>
            </a:pP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Which one of the following is the most ionic</a:t>
            </a:r>
            <a:r>
              <a:rPr lang="en-US" sz="1050" dirty="0" smtClean="0">
                <a:latin typeface="Arial" panose="020B0604020202020204" pitchFamily="34" charset="0"/>
                <a:cs typeface="Arial" panose="020B0604020202020204" pitchFamily="34" charset="0"/>
              </a:rPr>
              <a:t>?</a:t>
            </a:r>
          </a:p>
          <a:p>
            <a:pPr>
              <a:lnSpc>
                <a:spcPts val="700"/>
              </a:lnSpc>
            </a:pP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5	</a:t>
            </a:r>
            <a:r>
              <a:rPr lang="en-US" sz="1050" b="1" dirty="0">
                <a:solidFill>
                  <a:srgbClr val="FF0000"/>
                </a:solidFill>
                <a:latin typeface="Arial" panose="020B0604020202020204" pitchFamily="34" charset="0"/>
                <a:cs typeface="Arial" panose="020B0604020202020204" pitchFamily="34" charset="0"/>
              </a:rPr>
              <a:t>A    CaF</a:t>
            </a:r>
            <a:r>
              <a:rPr lang="en-US" sz="1050" b="1" baseline="-25000" dirty="0">
                <a:solidFill>
                  <a:srgbClr val="FF0000"/>
                </a:solidFill>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B    CaCl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C     CaBr</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D   CaI</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6	A   BeCl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B   LiCl	C     MgCl</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a:t>
            </a:r>
            <a:r>
              <a:rPr lang="en-US" sz="1050" b="1" dirty="0">
                <a:solidFill>
                  <a:srgbClr val="FF0000"/>
                </a:solidFill>
                <a:latin typeface="Arial" panose="020B0604020202020204" pitchFamily="34" charset="0"/>
                <a:cs typeface="Arial" panose="020B0604020202020204" pitchFamily="34" charset="0"/>
              </a:rPr>
              <a:t>D   NaCl</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pPr>
              <a:lnSpc>
                <a:spcPts val="900"/>
              </a:lnSpc>
            </a:pP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Which one of the following has the largest dipoles</a:t>
            </a:r>
            <a:r>
              <a:rPr lang="en-US" sz="1050" dirty="0" smtClean="0">
                <a:latin typeface="Arial" panose="020B0604020202020204" pitchFamily="34" charset="0"/>
                <a:cs typeface="Arial" panose="020B0604020202020204" pitchFamily="34" charset="0"/>
              </a:rPr>
              <a:t>?</a:t>
            </a:r>
          </a:p>
          <a:p>
            <a:pPr>
              <a:lnSpc>
                <a:spcPts val="700"/>
              </a:lnSpc>
            </a:pP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7	A     HCl	B     F</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C     HBr	D   BrCl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8	A   NH</a:t>
            </a:r>
            <a:r>
              <a:rPr lang="en-US" sz="1050" baseline="-25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B   PH</a:t>
            </a:r>
            <a:r>
              <a:rPr lang="en-US" sz="1050" baseline="-25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C    H</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O	</a:t>
            </a:r>
            <a:r>
              <a:rPr lang="en-US" sz="1050" b="1" dirty="0">
                <a:solidFill>
                  <a:srgbClr val="FF0000"/>
                </a:solidFill>
                <a:latin typeface="Arial" panose="020B0604020202020204" pitchFamily="34" charset="0"/>
                <a:cs typeface="Arial" panose="020B0604020202020204" pitchFamily="34" charset="0"/>
              </a:rPr>
              <a:t>D    HF </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9	Which one of the following contains two different polar bonds?</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endParaRPr lang="en-US" sz="1050" dirty="0" smtClean="0">
              <a:latin typeface="Arial" panose="020B0604020202020204" pitchFamily="34" charset="0"/>
              <a:cs typeface="Arial" panose="020B0604020202020204" pitchFamily="34" charset="0"/>
            </a:endParaRPr>
          </a:p>
          <a:p>
            <a:pPr>
              <a:lnSpc>
                <a:spcPts val="700"/>
              </a:lnSpc>
            </a:pPr>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A   </a:t>
            </a:r>
            <a:r>
              <a:rPr lang="en-US" sz="1050" dirty="0">
                <a:latin typeface="Arial" panose="020B0604020202020204" pitchFamily="34" charset="0"/>
                <a:cs typeface="Arial" panose="020B0604020202020204" pitchFamily="34" charset="0"/>
              </a:rPr>
              <a:t>NH</a:t>
            </a:r>
            <a:r>
              <a:rPr lang="en-US" sz="1050" baseline="-25000" dirty="0">
                <a:latin typeface="Arial" panose="020B0604020202020204" pitchFamily="34" charset="0"/>
                <a:cs typeface="Arial" panose="020B0604020202020204" pitchFamily="34" charset="0"/>
              </a:rPr>
              <a:t>4</a:t>
            </a:r>
            <a:r>
              <a:rPr lang="en-US" sz="1050" baseline="3000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B   </a:t>
            </a:r>
            <a:r>
              <a:rPr lang="en-US" sz="1050" dirty="0" smtClean="0">
                <a:latin typeface="Arial" panose="020B0604020202020204" pitchFamily="34" charset="0"/>
                <a:cs typeface="Arial" panose="020B0604020202020204" pitchFamily="34" charset="0"/>
              </a:rPr>
              <a:t>CCl</a:t>
            </a:r>
            <a:r>
              <a:rPr lang="en-US" sz="1050" baseline="-25000" dirty="0" smtClean="0">
                <a:latin typeface="Arial" panose="020B0604020202020204" pitchFamily="34" charset="0"/>
                <a:cs typeface="Arial" panose="020B0604020202020204" pitchFamily="34" charset="0"/>
              </a:rPr>
              <a:t>4</a:t>
            </a:r>
            <a:r>
              <a:rPr lang="en-US" sz="1050" dirty="0">
                <a:latin typeface="Arial" panose="020B0604020202020204" pitchFamily="34" charset="0"/>
                <a:cs typeface="Arial" panose="020B0604020202020204" pitchFamily="34" charset="0"/>
              </a:rPr>
              <a:t>	</a:t>
            </a:r>
            <a:r>
              <a:rPr lang="en-US" sz="1050" b="1" dirty="0">
                <a:solidFill>
                  <a:srgbClr val="FF0000"/>
                </a:solidFill>
                <a:latin typeface="Arial" panose="020B0604020202020204" pitchFamily="34" charset="0"/>
                <a:cs typeface="Arial" panose="020B0604020202020204" pitchFamily="34" charset="0"/>
              </a:rPr>
              <a:t>C    CH</a:t>
            </a:r>
            <a:r>
              <a:rPr lang="en-US" sz="1050" b="1" baseline="-25000" dirty="0">
                <a:solidFill>
                  <a:srgbClr val="FF0000"/>
                </a:solidFill>
                <a:latin typeface="Arial" panose="020B0604020202020204" pitchFamily="34" charset="0"/>
                <a:cs typeface="Arial" panose="020B0604020202020204" pitchFamily="34" charset="0"/>
              </a:rPr>
              <a:t>3</a:t>
            </a:r>
            <a:r>
              <a:rPr lang="en-US" sz="1050" b="1" dirty="0">
                <a:solidFill>
                  <a:srgbClr val="FF0000"/>
                </a:solidFill>
                <a:latin typeface="Arial" panose="020B0604020202020204" pitchFamily="34" charset="0"/>
                <a:cs typeface="Arial" panose="020B0604020202020204" pitchFamily="34" charset="0"/>
              </a:rPr>
              <a:t>Cl	</a:t>
            </a:r>
            <a:r>
              <a:rPr lang="en-US" sz="1050" dirty="0">
                <a:latin typeface="Arial" panose="020B0604020202020204" pitchFamily="34" charset="0"/>
                <a:cs typeface="Arial" panose="020B0604020202020204" pitchFamily="34" charset="0"/>
              </a:rPr>
              <a:t>D    H</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O			</a:t>
            </a:r>
            <a:endParaRPr lang="en-GB" sz="1050" dirty="0">
              <a:latin typeface="Arial" panose="020B0604020202020204" pitchFamily="34" charset="0"/>
              <a:cs typeface="Arial" panose="020B0604020202020204" pitchFamily="34" charset="0"/>
            </a:endParaRPr>
          </a:p>
          <a:p>
            <a:pPr>
              <a:lnSpc>
                <a:spcPts val="900"/>
              </a:lnSpc>
            </a:pP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10	Which one of the following does </a:t>
            </a:r>
            <a:r>
              <a:rPr lang="en-US" sz="1050" b="1" dirty="0">
                <a:latin typeface="Arial" panose="020B0604020202020204" pitchFamily="34" charset="0"/>
                <a:cs typeface="Arial" panose="020B0604020202020204" pitchFamily="34" charset="0"/>
              </a:rPr>
              <a:t>not</a:t>
            </a:r>
            <a:r>
              <a:rPr lang="en-US" sz="1050" dirty="0">
                <a:latin typeface="Arial" panose="020B0604020202020204" pitchFamily="34" charset="0"/>
                <a:cs typeface="Arial" panose="020B0604020202020204" pitchFamily="34" charset="0"/>
              </a:rPr>
              <a:t> have a pair of s electrons in its outermost </a:t>
            </a:r>
            <a:r>
              <a:rPr lang="en-US" sz="1050" dirty="0" smtClean="0">
                <a:latin typeface="Arial" panose="020B0604020202020204" pitchFamily="34" charset="0"/>
                <a:cs typeface="Arial" panose="020B0604020202020204" pitchFamily="34" charset="0"/>
              </a:rPr>
              <a:t>	orbital</a:t>
            </a:r>
            <a:r>
              <a:rPr lang="en-US" sz="1050" dirty="0">
                <a:latin typeface="Arial" panose="020B0604020202020204" pitchFamily="34" charset="0"/>
                <a:cs typeface="Arial" panose="020B0604020202020204" pitchFamily="34" charset="0"/>
              </a:rPr>
              <a:t>?</a:t>
            </a:r>
            <a:endParaRPr lang="en-GB" sz="1050" dirty="0">
              <a:latin typeface="Arial" panose="020B0604020202020204" pitchFamily="34" charset="0"/>
              <a:cs typeface="Arial" panose="020B0604020202020204" pitchFamily="34" charset="0"/>
            </a:endParaRPr>
          </a:p>
          <a:p>
            <a:pPr>
              <a:lnSpc>
                <a:spcPts val="700"/>
              </a:lnSpc>
            </a:pPr>
            <a:r>
              <a:rPr lang="en-US" sz="1050" dirty="0">
                <a:latin typeface="Arial" panose="020B0604020202020204" pitchFamily="34" charset="0"/>
                <a:cs typeface="Arial" panose="020B0604020202020204" pitchFamily="34" charset="0"/>
              </a:rPr>
              <a:t>	</a:t>
            </a:r>
            <a:endParaRPr lang="en-US" sz="1050" dirty="0" smtClean="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A   </a:t>
            </a:r>
            <a:r>
              <a:rPr lang="en-US" sz="1050" dirty="0">
                <a:latin typeface="Arial" panose="020B0604020202020204" pitchFamily="34" charset="0"/>
                <a:cs typeface="Arial" panose="020B0604020202020204" pitchFamily="34" charset="0"/>
              </a:rPr>
              <a:t>He	B   H</a:t>
            </a:r>
            <a:r>
              <a:rPr lang="en-US" sz="1050" baseline="3000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a:t>
            </a:r>
            <a:r>
              <a:rPr lang="en-US" sz="1050" b="1" dirty="0">
                <a:solidFill>
                  <a:srgbClr val="FF0000"/>
                </a:solidFill>
                <a:latin typeface="Arial" panose="020B0604020202020204" pitchFamily="34" charset="0"/>
                <a:cs typeface="Arial" panose="020B0604020202020204" pitchFamily="34" charset="0"/>
              </a:rPr>
              <a:t>C    Ar</a:t>
            </a:r>
            <a:r>
              <a:rPr lang="en-US" sz="1050" dirty="0">
                <a:latin typeface="Arial" panose="020B0604020202020204" pitchFamily="34" charset="0"/>
                <a:cs typeface="Arial" panose="020B0604020202020204" pitchFamily="34" charset="0"/>
              </a:rPr>
              <a:t>	D  P</a:t>
            </a:r>
            <a:r>
              <a:rPr lang="en-US" sz="1050" baseline="30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pPr>
              <a:lnSpc>
                <a:spcPts val="900"/>
              </a:lnSpc>
            </a:pP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11	As atomic number increases across the third period, the electronegativity of the </a:t>
            </a:r>
            <a:r>
              <a:rPr lang="en-US" sz="1050" dirty="0" smtClean="0">
                <a:latin typeface="Arial" panose="020B0604020202020204" pitchFamily="34" charset="0"/>
                <a:cs typeface="Arial" panose="020B0604020202020204" pitchFamily="34" charset="0"/>
              </a:rPr>
              <a:t>	elements</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endParaRPr lang="en-US" sz="1050" dirty="0" smtClean="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A   </a:t>
            </a:r>
            <a:r>
              <a:rPr lang="en-US" sz="1050" dirty="0">
                <a:latin typeface="Arial" panose="020B0604020202020204" pitchFamily="34" charset="0"/>
                <a:cs typeface="Arial" panose="020B0604020202020204" pitchFamily="34" charset="0"/>
              </a:rPr>
              <a:t>stays almost constant	B   decreases steadily</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endParaRPr lang="en-US" sz="1050" dirty="0" smtClean="0">
              <a:latin typeface="Arial" panose="020B0604020202020204" pitchFamily="34" charset="0"/>
              <a:cs typeface="Arial" panose="020B0604020202020204" pitchFamily="34" charset="0"/>
            </a:endParaRPr>
          </a:p>
          <a:p>
            <a:pPr>
              <a:lnSpc>
                <a:spcPts val="900"/>
              </a:lnSpc>
            </a:pPr>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C   </a:t>
            </a:r>
            <a:r>
              <a:rPr lang="en-US" sz="1050" dirty="0">
                <a:latin typeface="Arial" panose="020B0604020202020204" pitchFamily="34" charset="0"/>
                <a:cs typeface="Arial" panose="020B0604020202020204" pitchFamily="34" charset="0"/>
              </a:rPr>
              <a:t>increases to a maximum then decreases	</a:t>
            </a:r>
            <a:r>
              <a:rPr lang="en-US" sz="1050" b="1" dirty="0">
                <a:solidFill>
                  <a:srgbClr val="FF0000"/>
                </a:solidFill>
                <a:latin typeface="Arial" panose="020B0604020202020204" pitchFamily="34" charset="0"/>
                <a:cs typeface="Arial" panose="020B0604020202020204" pitchFamily="34" charset="0"/>
              </a:rPr>
              <a:t>D   increases steadily</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12	Which one of the following statements concerning the electronegativity of elements is </a:t>
            </a:r>
            <a:r>
              <a:rPr lang="en-US" sz="1050" dirty="0" smtClean="0">
                <a:latin typeface="Arial" panose="020B0604020202020204" pitchFamily="34" charset="0"/>
                <a:cs typeface="Arial" panose="020B0604020202020204" pitchFamily="34" charset="0"/>
              </a:rPr>
              <a:t>	correct</a:t>
            </a:r>
            <a:r>
              <a:rPr lang="en-US" sz="1050" dirty="0">
                <a:latin typeface="Arial" panose="020B0604020202020204" pitchFamily="34" charset="0"/>
                <a:cs typeface="Arial" panose="020B0604020202020204" pitchFamily="34" charset="0"/>
              </a:rPr>
              <a:t>?</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endParaRPr lang="en-US" sz="1050" dirty="0" smtClean="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A   </a:t>
            </a:r>
            <a:r>
              <a:rPr lang="en-US" sz="1050" dirty="0">
                <a:latin typeface="Arial" panose="020B0604020202020204" pitchFamily="34" charset="0"/>
                <a:cs typeface="Arial" panose="020B0604020202020204" pitchFamily="34" charset="0"/>
              </a:rPr>
              <a:t>that of hydrogen is zero	</a:t>
            </a:r>
            <a:r>
              <a:rPr lang="en-US" sz="1050" dirty="0" smtClean="0">
                <a:latin typeface="Arial" panose="020B0604020202020204" pitchFamily="34" charset="0"/>
                <a:cs typeface="Arial" panose="020B0604020202020204" pitchFamily="34" charset="0"/>
              </a:rPr>
              <a:t>	</a:t>
            </a:r>
            <a:r>
              <a:rPr lang="en-US" sz="1050" b="1" dirty="0" smtClean="0">
                <a:solidFill>
                  <a:srgbClr val="FF0000"/>
                </a:solidFill>
                <a:latin typeface="Arial" panose="020B0604020202020204" pitchFamily="34" charset="0"/>
                <a:cs typeface="Arial" panose="020B0604020202020204" pitchFamily="34" charset="0"/>
              </a:rPr>
              <a:t>B   </a:t>
            </a:r>
            <a:r>
              <a:rPr lang="en-US" sz="1050" b="1" dirty="0">
                <a:solidFill>
                  <a:srgbClr val="FF0000"/>
                </a:solidFill>
                <a:latin typeface="Arial" panose="020B0604020202020204" pitchFamily="34" charset="0"/>
                <a:cs typeface="Arial" panose="020B0604020202020204" pitchFamily="34" charset="0"/>
              </a:rPr>
              <a:t>that of Na is greater than that of K</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C   </a:t>
            </a:r>
            <a:r>
              <a:rPr lang="en-US" sz="1050" dirty="0">
                <a:latin typeface="Arial" panose="020B0604020202020204" pitchFamily="34" charset="0"/>
                <a:cs typeface="Arial" panose="020B0604020202020204" pitchFamily="34" charset="0"/>
              </a:rPr>
              <a:t>that of Br  is greater than that of Cl	D   that of Ca is greater than that of </a:t>
            </a:r>
            <a:r>
              <a:rPr lang="en-US" sz="1050" dirty="0" smtClean="0">
                <a:latin typeface="Arial" panose="020B0604020202020204" pitchFamily="34" charset="0"/>
                <a:cs typeface="Arial" panose="020B0604020202020204" pitchFamily="34" charset="0"/>
              </a:rPr>
              <a:t> Mg</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Electronegativity </a:t>
            </a:r>
          </a:p>
          <a:p>
            <a:pPr marL="0" indent="0" algn="ctr">
              <a:buFont typeface="Wingdings 2"/>
              <a:buNone/>
            </a:pPr>
            <a:r>
              <a:rPr lang="en-US" sz="2800" b="1" dirty="0" smtClean="0">
                <a:ln w="11430"/>
                <a:solidFill>
                  <a:srgbClr val="422683"/>
                </a:solidFill>
                <a:latin typeface="Arial Black" panose="020B0A04020102020204" pitchFamily="34" charset="0"/>
              </a:rPr>
              <a:t>Multi-Choice</a:t>
            </a: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spTree>
    <p:extLst>
      <p:ext uri="{BB962C8B-B14F-4D97-AF65-F5344CB8AC3E}">
        <p14:creationId xmlns:p14="http://schemas.microsoft.com/office/powerpoint/2010/main" val="1091036407"/>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3" name="TextBox 2"/>
          <p:cNvSpPr txBox="1"/>
          <p:nvPr/>
        </p:nvSpPr>
        <p:spPr>
          <a:xfrm>
            <a:off x="179513" y="1331640"/>
            <a:ext cx="6273823" cy="1708160"/>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This is a type of covalent bond where both of the shared pair of electrons come from the same atom.</a:t>
            </a:r>
          </a:p>
          <a:p>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Draw a dot and cross diagram of the </a:t>
            </a:r>
          </a:p>
          <a:p>
            <a:r>
              <a:rPr lang="en-US" sz="1050" dirty="0" smtClean="0">
                <a:latin typeface="Arial" panose="020B0604020202020204" pitchFamily="34" charset="0"/>
                <a:cs typeface="Arial" panose="020B0604020202020204" pitchFamily="34" charset="0"/>
              </a:rPr>
              <a:t>ammonia molecule in the space opposite.</a:t>
            </a:r>
          </a:p>
          <a:p>
            <a:endParaRPr lang="en-US" sz="1050" dirty="0" smtClean="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You should be able to see that nitrogen has only </a:t>
            </a:r>
          </a:p>
          <a:p>
            <a:r>
              <a:rPr lang="en-US" sz="1050" dirty="0" smtClean="0">
                <a:latin typeface="Arial" panose="020B0604020202020204" pitchFamily="34" charset="0"/>
                <a:cs typeface="Arial" panose="020B0604020202020204" pitchFamily="34" charset="0"/>
              </a:rPr>
              <a:t>used three of its five outer shell electrons to </a:t>
            </a:r>
          </a:p>
          <a:p>
            <a:r>
              <a:rPr lang="en-US" sz="1050" dirty="0" smtClean="0">
                <a:latin typeface="Arial" panose="020B0604020202020204" pitchFamily="34" charset="0"/>
                <a:cs typeface="Arial" panose="020B0604020202020204" pitchFamily="34" charset="0"/>
              </a:rPr>
              <a:t>bond with.  The pair of electrons not involved </a:t>
            </a:r>
          </a:p>
          <a:p>
            <a:r>
              <a:rPr lang="en-US" sz="1050" dirty="0" smtClean="0">
                <a:latin typeface="Arial" panose="020B0604020202020204" pitchFamily="34" charset="0"/>
                <a:cs typeface="Arial" panose="020B0604020202020204" pitchFamily="34" charset="0"/>
              </a:rPr>
              <a:t>in a bond is called a lone pair of electrons.</a:t>
            </a:r>
          </a:p>
          <a:p>
            <a:endParaRPr lang="en-US" sz="105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Dative Covalent</a:t>
            </a:r>
          </a:p>
          <a:p>
            <a:pPr marL="0" indent="0" algn="ctr">
              <a:buFont typeface="Wingdings 2"/>
              <a:buNone/>
            </a:pPr>
            <a:r>
              <a:rPr lang="en-US" sz="1600" b="1" dirty="0" smtClean="0">
                <a:ln w="11430"/>
                <a:solidFill>
                  <a:schemeClr val="tx1">
                    <a:lumMod val="50000"/>
                    <a:lumOff val="50000"/>
                  </a:schemeClr>
                </a:solidFill>
                <a:latin typeface="Arial Black" panose="020B0A04020102020204" pitchFamily="34" charset="0"/>
              </a:rPr>
              <a:t>(co-ordinate) bonding</a:t>
            </a:r>
            <a:endParaRPr lang="en-US" sz="2800" b="1" dirty="0" smtClean="0">
              <a:ln w="11430"/>
              <a:solidFill>
                <a:schemeClr val="tx1">
                  <a:lumMod val="50000"/>
                  <a:lumOff val="50000"/>
                </a:schemeClr>
              </a:solidFill>
              <a:latin typeface="Arial Black" panose="020B0A040201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pic>
        <p:nvPicPr>
          <p:cNvPr id="92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9590" y="1835696"/>
            <a:ext cx="2912305" cy="108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276" y="3039800"/>
            <a:ext cx="5652628" cy="526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195391"/>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3" name="TextBox 2"/>
          <p:cNvSpPr txBox="1"/>
          <p:nvPr/>
        </p:nvSpPr>
        <p:spPr>
          <a:xfrm>
            <a:off x="179513" y="1331640"/>
            <a:ext cx="6273823" cy="3808735"/>
          </a:xfrm>
          <a:prstGeom prst="rect">
            <a:avLst/>
          </a:prstGeom>
          <a:noFill/>
        </p:spPr>
        <p:txBody>
          <a:bodyPr wrap="square" rtlCol="0">
            <a:spAutoFit/>
          </a:bodyPr>
          <a:lstStyle/>
          <a:p>
            <a:pPr marL="228600" indent="-228600">
              <a:buAutoNum type="arabicPlain"/>
            </a:pPr>
            <a:r>
              <a:rPr lang="en-GB" sz="1050" dirty="0" smtClean="0">
                <a:latin typeface="Arial" panose="020B0604020202020204" pitchFamily="34" charset="0"/>
                <a:cs typeface="Arial" panose="020B0604020202020204" pitchFamily="34" charset="0"/>
              </a:rPr>
              <a:t>Define </a:t>
            </a:r>
            <a:r>
              <a:rPr lang="en-GB" sz="1050" dirty="0">
                <a:latin typeface="Arial" panose="020B0604020202020204" pitchFamily="34" charset="0"/>
                <a:cs typeface="Arial" panose="020B0604020202020204" pitchFamily="34" charset="0"/>
              </a:rPr>
              <a:t>the following terms</a:t>
            </a:r>
            <a:r>
              <a:rPr lang="en-GB" sz="1050" dirty="0" smtClean="0">
                <a:latin typeface="Arial" panose="020B0604020202020204" pitchFamily="34" charset="0"/>
                <a:cs typeface="Arial" panose="020B0604020202020204" pitchFamily="34" charset="0"/>
              </a:rPr>
              <a:t>:</a:t>
            </a:r>
          </a:p>
          <a:p>
            <a:pPr marL="228600" indent="-228600">
              <a:buAutoNum type="arabicPlain"/>
            </a:pPr>
            <a:endParaRPr lang="en-GB" sz="1050" dirty="0">
              <a:latin typeface="Arial" panose="020B0604020202020204" pitchFamily="34" charset="0"/>
              <a:cs typeface="Arial" panose="020B0604020202020204" pitchFamily="34" charset="0"/>
            </a:endParaRPr>
          </a:p>
          <a:p>
            <a:pPr marL="493713" indent="-228600">
              <a:lnSpc>
                <a:spcPct val="200000"/>
              </a:lnSpc>
              <a:buAutoNum type="alphaLcPeriod"/>
            </a:pPr>
            <a:r>
              <a:rPr lang="en-GB" sz="1050" dirty="0" smtClean="0">
                <a:latin typeface="Arial" panose="020B0604020202020204" pitchFamily="34" charset="0"/>
                <a:cs typeface="Arial" panose="020B0604020202020204" pitchFamily="34" charset="0"/>
              </a:rPr>
              <a:t>ionic bond  </a:t>
            </a:r>
            <a:r>
              <a:rPr lang="en-GB" sz="1050" b="1" dirty="0" smtClean="0">
                <a:solidFill>
                  <a:srgbClr val="FF0000"/>
                </a:solidFill>
                <a:latin typeface="Arial" panose="020B0604020202020204" pitchFamily="34" charset="0"/>
                <a:cs typeface="Arial" panose="020B0604020202020204" pitchFamily="34" charset="0"/>
              </a:rPr>
              <a:t>Strong attraction between oppositely charged ions  </a:t>
            </a:r>
          </a:p>
          <a:p>
            <a:pPr marL="493713" indent="-228600">
              <a:lnSpc>
                <a:spcPct val="200000"/>
              </a:lnSpc>
              <a:buAutoNum type="alphaLcPeriod"/>
            </a:pPr>
            <a:r>
              <a:rPr lang="en-GB" sz="1050" dirty="0" smtClean="0">
                <a:latin typeface="Arial" panose="020B0604020202020204" pitchFamily="34" charset="0"/>
                <a:cs typeface="Arial" panose="020B0604020202020204" pitchFamily="34" charset="0"/>
              </a:rPr>
              <a:t>covalent bond  </a:t>
            </a:r>
            <a:r>
              <a:rPr lang="en-GB" sz="1050" b="1" dirty="0" smtClean="0">
                <a:solidFill>
                  <a:srgbClr val="FF0000"/>
                </a:solidFill>
                <a:latin typeface="Arial" panose="020B0604020202020204" pitchFamily="34" charset="0"/>
                <a:cs typeface="Arial" panose="020B0604020202020204" pitchFamily="34" charset="0"/>
              </a:rPr>
              <a:t>A shared pair of electrons</a:t>
            </a:r>
          </a:p>
          <a:p>
            <a:pPr marL="265113">
              <a:lnSpc>
                <a:spcPct val="200000"/>
              </a:lnSpc>
            </a:pPr>
            <a:r>
              <a:rPr lang="en-GB" sz="1050" dirty="0" smtClean="0">
                <a:latin typeface="Arial" panose="020B0604020202020204" pitchFamily="34" charset="0"/>
                <a:cs typeface="Arial" panose="020B0604020202020204" pitchFamily="34" charset="0"/>
              </a:rPr>
              <a:t>c.  dative covalent (co-ordinate) bond  </a:t>
            </a:r>
            <a:r>
              <a:rPr lang="en-GB" sz="1050" b="1" dirty="0" smtClean="0">
                <a:solidFill>
                  <a:srgbClr val="FF0000"/>
                </a:solidFill>
                <a:latin typeface="Arial" panose="020B0604020202020204" pitchFamily="34" charset="0"/>
                <a:cs typeface="Arial" panose="020B0604020202020204" pitchFamily="34" charset="0"/>
              </a:rPr>
              <a:t>A shared pair of electrons which both come from the same atom</a:t>
            </a:r>
          </a:p>
          <a:p>
            <a:pPr marL="228600" indent="-228600" defTabSz="542925">
              <a:lnSpc>
                <a:spcPct val="200000"/>
              </a:lnSpc>
              <a:buAutoNum type="arabicPlain" startAt="2"/>
            </a:pPr>
            <a:r>
              <a:rPr lang="en-GB" sz="1050" dirty="0" smtClean="0">
                <a:latin typeface="Arial" panose="020B0604020202020204" pitchFamily="34" charset="0"/>
                <a:cs typeface="Arial" panose="020B0604020202020204" pitchFamily="34" charset="0"/>
              </a:rPr>
              <a:t>a.	What do you understand by the term electronegativity?  </a:t>
            </a:r>
            <a:r>
              <a:rPr lang="en-GB" sz="1050" b="1" dirty="0" smtClean="0">
                <a:solidFill>
                  <a:srgbClr val="FF0000"/>
                </a:solidFill>
                <a:latin typeface="Arial" panose="020B0604020202020204" pitchFamily="34" charset="0"/>
                <a:cs typeface="Arial" panose="020B0604020202020204" pitchFamily="34" charset="0"/>
              </a:rPr>
              <a:t>The ability of an atom to attract 	the shared pair of electrons in a covalent bond</a:t>
            </a:r>
            <a:r>
              <a:rPr lang="en-GB" sz="1050" dirty="0" smtClean="0">
                <a:latin typeface="Arial" panose="020B0604020202020204" pitchFamily="34" charset="0"/>
                <a:cs typeface="Arial" panose="020B0604020202020204" pitchFamily="34" charset="0"/>
              </a:rPr>
              <a:t>.	</a:t>
            </a:r>
          </a:p>
          <a:p>
            <a:pPr marL="266700" defTabSz="542925">
              <a:lnSpc>
                <a:spcPct val="200000"/>
              </a:lnSpc>
            </a:pPr>
            <a:r>
              <a:rPr lang="en-GB" sz="1050" dirty="0" smtClean="0">
                <a:latin typeface="Arial" panose="020B0604020202020204" pitchFamily="34" charset="0"/>
                <a:cs typeface="Arial" panose="020B0604020202020204" pitchFamily="34" charset="0"/>
              </a:rPr>
              <a:t>b. 	What is a polar covalent bond?  </a:t>
            </a:r>
            <a:r>
              <a:rPr lang="en-GB" sz="1050" b="1" dirty="0" smtClean="0">
                <a:solidFill>
                  <a:srgbClr val="FF0000"/>
                </a:solidFill>
                <a:latin typeface="Arial" panose="020B0604020202020204" pitchFamily="34" charset="0"/>
                <a:cs typeface="Arial" panose="020B0604020202020204" pitchFamily="34" charset="0"/>
              </a:rPr>
              <a:t>An unequally shared pair of electrons </a:t>
            </a:r>
          </a:p>
          <a:p>
            <a:pPr marL="265113" defTabSz="542925"/>
            <a:r>
              <a:rPr lang="en-GB" sz="1050" dirty="0" smtClean="0">
                <a:latin typeface="Arial" panose="020B0604020202020204" pitchFamily="34" charset="0"/>
                <a:cs typeface="Arial" panose="020B0604020202020204" pitchFamily="34" charset="0"/>
              </a:rPr>
              <a:t>c. 	How do we use electronegativities to decide whether compounds are pure or polar 	covalent? </a:t>
            </a:r>
            <a:r>
              <a:rPr lang="en-GB" sz="1050" b="1" dirty="0" smtClean="0">
                <a:solidFill>
                  <a:srgbClr val="FF0000"/>
                </a:solidFill>
                <a:latin typeface="Arial" panose="020B0604020202020204" pitchFamily="34" charset="0"/>
                <a:cs typeface="Arial" panose="020B0604020202020204" pitchFamily="34" charset="0"/>
              </a:rPr>
              <a:t>The bigger the difference in electronegativity, the more polar covalent the 	bond</a:t>
            </a:r>
          </a:p>
          <a:p>
            <a:pPr marL="265113" defTabSz="542925">
              <a:lnSpc>
                <a:spcPct val="200000"/>
              </a:lnSpc>
            </a:pPr>
            <a:r>
              <a:rPr lang="en-GB" sz="1050" dirty="0" smtClean="0">
                <a:latin typeface="Arial" panose="020B0604020202020204" pitchFamily="34" charset="0"/>
                <a:cs typeface="Arial" panose="020B0604020202020204" pitchFamily="34" charset="0"/>
              </a:rPr>
              <a:t>d.	How do we use electronegativities to decide how polar covalent a compound is? </a:t>
            </a:r>
            <a:r>
              <a:rPr lang="en-GB" sz="1050" b="1" dirty="0" smtClean="0">
                <a:solidFill>
                  <a:srgbClr val="FF0000"/>
                </a:solidFill>
                <a:latin typeface="Arial" panose="020B0604020202020204" pitchFamily="34" charset="0"/>
                <a:cs typeface="Arial" panose="020B0604020202020204" pitchFamily="34" charset="0"/>
              </a:rPr>
              <a:t>The bigger 	the difference in electronegativity, the more polar covalent the bond </a:t>
            </a:r>
          </a:p>
        </p:txBody>
      </p:sp>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More Bonding </a:t>
            </a:r>
          </a:p>
          <a:p>
            <a:pPr marL="0" indent="0" algn="ctr">
              <a:buFont typeface="Wingdings 2"/>
              <a:buNone/>
            </a:pPr>
            <a:r>
              <a:rPr lang="en-US" sz="2800" b="1" dirty="0" smtClean="0">
                <a:ln w="11430"/>
                <a:solidFill>
                  <a:srgbClr val="422683"/>
                </a:solidFill>
                <a:latin typeface="Arial Black" panose="020B0A04020102020204" pitchFamily="34" charset="0"/>
              </a:rPr>
              <a:t>Questions</a:t>
            </a:r>
            <a:endParaRPr lang="en-US" sz="2800" b="1" dirty="0" smtClean="0">
              <a:ln w="11430"/>
              <a:solidFill>
                <a:schemeClr val="tx1">
                  <a:lumMod val="50000"/>
                  <a:lumOff val="50000"/>
                </a:schemeClr>
              </a:solidFill>
              <a:latin typeface="Arial Black" panose="020B0A040201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498451" y="8532440"/>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sp>
        <p:nvSpPr>
          <p:cNvPr id="11" name="TextBox 10"/>
          <p:cNvSpPr txBox="1"/>
          <p:nvPr/>
        </p:nvSpPr>
        <p:spPr>
          <a:xfrm>
            <a:off x="179513" y="5004048"/>
            <a:ext cx="6273823" cy="1061829"/>
          </a:xfrm>
          <a:prstGeom prst="rect">
            <a:avLst/>
          </a:prstGeom>
          <a:noFill/>
        </p:spPr>
        <p:txBody>
          <a:bodyPr wrap="square" rtlCol="0">
            <a:spAutoFit/>
          </a:bodyPr>
          <a:lstStyle/>
          <a:p>
            <a:pPr marL="265113" defTabSz="542925">
              <a:lnSpc>
                <a:spcPct val="200000"/>
              </a:lnSpc>
            </a:pPr>
            <a:r>
              <a:rPr lang="en-GB" sz="1050" dirty="0" smtClean="0">
                <a:latin typeface="Arial" panose="020B0604020202020204" pitchFamily="34" charset="0"/>
                <a:cs typeface="Arial" panose="020B0604020202020204" pitchFamily="34" charset="0"/>
              </a:rPr>
              <a:t>e.	Use the trends in electronegativity in the periodic table to decide whether the bonding 	in 	the following compounds is ionic, pure covalent or polar covalent </a:t>
            </a:r>
          </a:p>
          <a:p>
            <a:pPr marL="265113">
              <a:lnSpc>
                <a:spcPct val="200000"/>
              </a:lnSpc>
            </a:pPr>
            <a:r>
              <a:rPr lang="en-GB" sz="1050" dirty="0" smtClean="0">
                <a:latin typeface="Arial" panose="020B0604020202020204" pitchFamily="34" charset="0"/>
                <a:cs typeface="Arial" panose="020B0604020202020204" pitchFamily="34" charset="0"/>
              </a:rPr>
              <a:t>	</a:t>
            </a:r>
          </a:p>
        </p:txBody>
      </p:sp>
      <p:pic>
        <p:nvPicPr>
          <p:cNvPr id="102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534" y="5652120"/>
            <a:ext cx="5574778" cy="255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051838"/>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8"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More Bonding </a:t>
            </a:r>
          </a:p>
          <a:p>
            <a:pPr marL="0" indent="0" algn="ctr">
              <a:buFont typeface="Wingdings 2"/>
              <a:buNone/>
            </a:pPr>
            <a:r>
              <a:rPr lang="en-US" sz="2800" b="1" dirty="0" smtClean="0">
                <a:ln w="11430"/>
                <a:solidFill>
                  <a:srgbClr val="422683"/>
                </a:solidFill>
                <a:latin typeface="Arial Black" panose="020B0A04020102020204" pitchFamily="34" charset="0"/>
              </a:rPr>
              <a:t>Questions</a:t>
            </a:r>
            <a:endParaRPr lang="en-US" sz="2800" b="1" dirty="0" smtClean="0">
              <a:ln w="11430"/>
              <a:solidFill>
                <a:schemeClr val="tx1">
                  <a:lumMod val="50000"/>
                  <a:lumOff val="50000"/>
                </a:schemeClr>
              </a:solidFill>
              <a:latin typeface="Arial Black" panose="020B0A04020102020204" pitchFamily="34" charset="0"/>
            </a:endParaRPr>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98451" y="8750205"/>
            <a:ext cx="1467068" cy="646331"/>
          </a:xfrm>
          <a:prstGeom prst="rect">
            <a:avLst/>
          </a:prstGeom>
          <a:noFill/>
        </p:spPr>
        <p:txBody>
          <a:bodyPr wrap="none" rtlCol="0">
            <a:spAutoFit/>
          </a:bodyPr>
          <a:lstStyle/>
          <a:p>
            <a:r>
              <a:rPr lang="en-US" b="1" dirty="0">
                <a:ln w="11430"/>
                <a:solidFill>
                  <a:srgbClr val="FF0000"/>
                </a:solidFill>
                <a:latin typeface="Arial Black" panose="020B0A04020102020204" pitchFamily="34" charset="0"/>
              </a:rPr>
              <a:t>ANSWERS</a:t>
            </a:r>
          </a:p>
          <a:p>
            <a:endParaRPr lang="en-GB" dirty="0"/>
          </a:p>
        </p:txBody>
      </p:sp>
      <p:pic>
        <p:nvPicPr>
          <p:cNvPr id="112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893" y="1259632"/>
            <a:ext cx="5684210" cy="712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632178"/>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730" y="3323864"/>
            <a:ext cx="4914546" cy="4224469"/>
          </a:xfrm>
        </p:spPr>
        <p:txBody>
          <a:bodyPr>
            <a:normAutofit/>
          </a:bodyPr>
          <a:lstStyle/>
          <a:p>
            <a:pPr marL="0" indent="0" algn="ctr">
              <a:buNone/>
            </a:pPr>
            <a:endParaRPr lang="en-US" sz="6600" b="1" dirty="0" smtClean="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lgn="ctr">
              <a:buNone/>
            </a:pPr>
            <a:endParaRPr lang="en-US" sz="6600" b="1" dirty="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lgn="ctr">
              <a:buNone/>
            </a:pPr>
            <a:endParaRPr lang="en-US" sz="6600" b="1" dirty="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buNone/>
            </a:pPr>
            <a:endParaRPr lang="en-GB" dirty="0"/>
          </a:p>
        </p:txBody>
      </p:sp>
      <p:grpSp>
        <p:nvGrpSpPr>
          <p:cNvPr id="2" name="Group 1"/>
          <p:cNvGrpSpPr/>
          <p:nvPr/>
        </p:nvGrpSpPr>
        <p:grpSpPr>
          <a:xfrm>
            <a:off x="-27383" y="1834600"/>
            <a:ext cx="6552728" cy="4825632"/>
            <a:chOff x="-27384" y="1834600"/>
            <a:chExt cx="6552728" cy="4825632"/>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36" y="1834600"/>
              <a:ext cx="4392488" cy="3791164"/>
            </a:xfrm>
            <a:prstGeom prst="rect">
              <a:avLst/>
            </a:prstGeom>
          </p:spPr>
        </p:pic>
        <p:sp>
          <p:nvSpPr>
            <p:cNvPr id="8" name="Content Placeholder 2"/>
            <p:cNvSpPr txBox="1">
              <a:spLocks/>
            </p:cNvSpPr>
            <p:nvPr/>
          </p:nvSpPr>
          <p:spPr>
            <a:xfrm>
              <a:off x="-27384" y="3491880"/>
              <a:ext cx="6552728" cy="3168352"/>
            </a:xfrm>
            <a:prstGeom prst="rect">
              <a:avLst/>
            </a:prstGeom>
          </p:spPr>
          <p:txBody>
            <a:bodyPr vert="horz">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r>
                <a:rPr lang="en-US" sz="2000" dirty="0" smtClean="0">
                  <a:ln w="11430"/>
                  <a:latin typeface="Arial" panose="020B0604020202020204" pitchFamily="34" charset="0"/>
                  <a:cs typeface="Arial" panose="020B0604020202020204" pitchFamily="34" charset="0"/>
                </a:rPr>
                <a:t/>
              </a:r>
              <a:br>
                <a:rPr lang="en-US" sz="2000" dirty="0" smtClean="0">
                  <a:ln w="11430"/>
                  <a:latin typeface="Arial" panose="020B0604020202020204" pitchFamily="34" charset="0"/>
                  <a:cs typeface="Arial" panose="020B0604020202020204" pitchFamily="34" charset="0"/>
                </a:rPr>
              </a:br>
              <a:r>
                <a:rPr lang="en-US" sz="2000" dirty="0" smtClean="0">
                  <a:ln w="11430"/>
                  <a:latin typeface="Arial" panose="020B0604020202020204" pitchFamily="34" charset="0"/>
                  <a:cs typeface="Arial" panose="020B0604020202020204" pitchFamily="34" charset="0"/>
                </a:rPr>
                <a:t/>
              </a:r>
              <a:br>
                <a:rPr lang="en-US" sz="2000" dirty="0" smtClean="0">
                  <a:ln w="11430"/>
                  <a:latin typeface="Arial" panose="020B0604020202020204" pitchFamily="34" charset="0"/>
                  <a:cs typeface="Arial" panose="020B0604020202020204" pitchFamily="34" charset="0"/>
                </a:rPr>
              </a:b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r>
                <a:rPr lang="en-US" sz="1400" dirty="0" smtClean="0">
                  <a:ln w="11430"/>
                  <a:latin typeface="Arial" panose="020B0604020202020204" pitchFamily="34" charset="0"/>
                  <a:cs typeface="Arial" panose="020B0604020202020204" pitchFamily="34" charset="0"/>
                </a:rPr>
                <a:t>For further information please contact The STEM Alliance </a:t>
              </a:r>
              <a:r>
                <a:rPr lang="en-US" sz="1400" dirty="0" smtClean="0">
                  <a:ln w="11430"/>
                  <a:solidFill>
                    <a:srgbClr val="0000FF"/>
                  </a:solidFill>
                  <a:latin typeface="Arial" panose="020B0604020202020204" pitchFamily="34" charset="0"/>
                  <a:cs typeface="Arial" panose="020B0604020202020204" pitchFamily="34" charset="0"/>
                </a:rPr>
                <a:t>enquiries@STEMalliance.uk </a:t>
              </a:r>
              <a:r>
                <a:rPr lang="en-US" sz="1400" dirty="0" smtClean="0">
                  <a:ln w="11430"/>
                  <a:latin typeface="Arial" panose="020B0604020202020204" pitchFamily="34" charset="0"/>
                  <a:cs typeface="Arial" panose="020B0604020202020204" pitchFamily="34" charset="0"/>
                </a:rPr>
                <a:t>or visit </a:t>
              </a:r>
              <a:r>
                <a:rPr lang="en-US" sz="1400" dirty="0" smtClean="0">
                  <a:ln w="11430"/>
                  <a:solidFill>
                    <a:srgbClr val="0000FF"/>
                  </a:solidFill>
                  <a:latin typeface="Arial" panose="020B0604020202020204" pitchFamily="34" charset="0"/>
                  <a:cs typeface="Arial" panose="020B0604020202020204" pitchFamily="34" charset="0"/>
                </a:rPr>
                <a:t>www.STEMalliance.uk</a:t>
              </a:r>
              <a:r>
                <a:rPr lang="en-US" sz="1400" dirty="0" smtClean="0">
                  <a:ln w="11430"/>
                  <a:latin typeface="Arial" panose="020B0604020202020204" pitchFamily="34" charset="0"/>
                  <a:cs typeface="Arial" panose="020B0604020202020204" pitchFamily="34" charset="0"/>
                </a:rPr>
                <a:t> </a:t>
              </a:r>
              <a:endParaRPr lang="en-US" sz="2000" dirty="0" smtClean="0">
                <a:ln w="11430"/>
                <a:latin typeface="Arial" panose="020B0604020202020204" pitchFamily="34" charset="0"/>
                <a:cs typeface="Arial" panose="020B0604020202020204" pitchFamily="34" charset="0"/>
              </a:endParaRPr>
            </a:p>
            <a:p>
              <a:pPr marL="0" indent="0">
                <a:buFont typeface="Wingdings 2"/>
                <a:buNone/>
              </a:pPr>
              <a:endParaRPr lang="en-GB" dirty="0"/>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4" y="8323236"/>
            <a:ext cx="1091803" cy="595924"/>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Tree>
    <p:extLst>
      <p:ext uri="{BB962C8B-B14F-4D97-AF65-F5344CB8AC3E}">
        <p14:creationId xmlns:p14="http://schemas.microsoft.com/office/powerpoint/2010/main" val="124564833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p:txBody>
      </p:sp>
      <p:sp>
        <p:nvSpPr>
          <p:cNvPr id="11" name="TextBox 10"/>
          <p:cNvSpPr txBox="1"/>
          <p:nvPr/>
        </p:nvSpPr>
        <p:spPr>
          <a:xfrm>
            <a:off x="106477" y="1331640"/>
            <a:ext cx="6264695" cy="716928"/>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Draw a dot and cross diagram to show what happens when sodium bonds with chlorine (only show the outer shell electrons).</a:t>
            </a:r>
            <a:endParaRPr lang="en-GB" sz="1100" u="sng" dirty="0" smtClean="0">
              <a:latin typeface="Arial" panose="020B0604020202020204" pitchFamily="34" charset="0"/>
              <a:cs typeface="Arial" panose="020B0604020202020204" pitchFamily="34" charset="0"/>
            </a:endParaRPr>
          </a:p>
        </p:txBody>
      </p:sp>
      <p:sp>
        <p:nvSpPr>
          <p:cNvPr id="12" name="TextBox 11"/>
          <p:cNvSpPr txBox="1"/>
          <p:nvPr/>
        </p:nvSpPr>
        <p:spPr>
          <a:xfrm>
            <a:off x="116633" y="6754887"/>
            <a:ext cx="6264695" cy="1107996"/>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The sodium ion that forms has a ________________charge and the chloride ion that forms has a ____________charge.</a:t>
            </a:r>
          </a:p>
          <a:p>
            <a:pPr>
              <a:lnSpc>
                <a:spcPct val="200000"/>
              </a:lnSpc>
            </a:pPr>
            <a:r>
              <a:rPr lang="en-US" sz="1100" dirty="0" smtClean="0">
                <a:latin typeface="Arial" panose="020B0604020202020204" pitchFamily="34" charset="0"/>
                <a:cs typeface="Arial" panose="020B0604020202020204" pitchFamily="34" charset="0"/>
              </a:rPr>
              <a:t>The formula of the compound that forms is  _______________________</a:t>
            </a:r>
            <a:endParaRPr lang="en-GB" sz="1100" u="sng" dirty="0" smtClean="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2237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p:txBody>
      </p:sp>
      <p:sp>
        <p:nvSpPr>
          <p:cNvPr id="11" name="TextBox 10"/>
          <p:cNvSpPr txBox="1"/>
          <p:nvPr/>
        </p:nvSpPr>
        <p:spPr>
          <a:xfrm>
            <a:off x="106477" y="1331640"/>
            <a:ext cx="6264695" cy="2123658"/>
          </a:xfrm>
          <a:prstGeom prst="rect">
            <a:avLst/>
          </a:prstGeom>
          <a:noFill/>
        </p:spPr>
        <p:txBody>
          <a:bodyPr wrap="square" rtlCol="0">
            <a:spAutoFit/>
          </a:bodyPr>
          <a:lstStyle/>
          <a:p>
            <a:pPr>
              <a:lnSpc>
                <a:spcPct val="200000"/>
              </a:lnSpc>
            </a:pPr>
            <a:r>
              <a:rPr lang="en-US" sz="1100" b="1" dirty="0" smtClean="0">
                <a:latin typeface="Arial" panose="020B0604020202020204" pitchFamily="34" charset="0"/>
                <a:cs typeface="Arial" panose="020B0604020202020204" pitchFamily="34" charset="0"/>
              </a:rPr>
              <a:t>Covalent bonding</a:t>
            </a:r>
          </a:p>
          <a:p>
            <a:pPr>
              <a:lnSpc>
                <a:spcPct val="200000"/>
              </a:lnSpc>
            </a:pPr>
            <a:r>
              <a:rPr lang="en-US" sz="1100" dirty="0" smtClean="0">
                <a:latin typeface="Arial" panose="020B0604020202020204" pitchFamily="34" charset="0"/>
                <a:cs typeface="Arial" panose="020B0604020202020204" pitchFamily="34" charset="0"/>
              </a:rPr>
              <a:t>Usually between two  ______________________________</a:t>
            </a:r>
          </a:p>
          <a:p>
            <a:pPr>
              <a:lnSpc>
                <a:spcPct val="200000"/>
              </a:lnSpc>
            </a:pPr>
            <a:r>
              <a:rPr lang="en-US" sz="1100" dirty="0" smtClean="0">
                <a:latin typeface="Arial" panose="020B0604020202020204" pitchFamily="34" charset="0"/>
                <a:cs typeface="Arial" panose="020B0604020202020204" pitchFamily="34" charset="0"/>
              </a:rPr>
              <a:t>Non-metals usually ______________________ electrons but as they both can’t gain electrons they  ____________ them.  The atoms join together to form ________________________ with a _______________________charge.</a:t>
            </a:r>
            <a:endParaRPr lang="en-US" sz="1100" dirty="0">
              <a:latin typeface="Arial" panose="020B0604020202020204" pitchFamily="34" charset="0"/>
              <a:cs typeface="Arial" panose="020B0604020202020204" pitchFamily="34" charset="0"/>
            </a:endParaRPr>
          </a:p>
          <a:p>
            <a:pPr>
              <a:lnSpc>
                <a:spcPct val="200000"/>
              </a:lnSpc>
            </a:pPr>
            <a:endParaRPr lang="en-GB" sz="1100" b="1" u="sng" dirty="0" smtClean="0">
              <a:latin typeface="Arial" panose="020B0604020202020204" pitchFamily="34" charset="0"/>
              <a:cs typeface="Arial" panose="020B0604020202020204" pitchFamily="34" charset="0"/>
            </a:endParaRPr>
          </a:p>
        </p:txBody>
      </p:sp>
      <p:sp>
        <p:nvSpPr>
          <p:cNvPr id="12" name="TextBox 11"/>
          <p:cNvSpPr txBox="1"/>
          <p:nvPr/>
        </p:nvSpPr>
        <p:spPr>
          <a:xfrm>
            <a:off x="116633" y="3923928"/>
            <a:ext cx="6264695" cy="716928"/>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Draw a dot and cross diagram to show what happens when two chlorine atoms bond together to form a chlorine molecule (only show the outer shell electrons).</a:t>
            </a:r>
            <a:endParaRPr lang="en-GB" sz="1100" u="sng" dirty="0" smtClean="0">
              <a:latin typeface="Arial" panose="020B0604020202020204" pitchFamily="34" charset="0"/>
              <a:cs typeface="Arial" panose="020B0604020202020204" pitchFamily="34" charset="0"/>
            </a:endParaRPr>
          </a:p>
        </p:txBody>
      </p:sp>
      <p:sp>
        <p:nvSpPr>
          <p:cNvPr id="9" name="Rectangle 8"/>
          <p:cNvSpPr/>
          <p:nvPr/>
        </p:nvSpPr>
        <p:spPr>
          <a:xfrm>
            <a:off x="179514" y="3131840"/>
            <a:ext cx="5985790" cy="7474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smtClean="0">
                <a:solidFill>
                  <a:schemeClr val="tx1"/>
                </a:solidFill>
                <a:latin typeface="Arial" panose="020B0604020202020204" pitchFamily="34" charset="0"/>
                <a:cs typeface="Arial" panose="020B0604020202020204" pitchFamily="34" charset="0"/>
              </a:rPr>
              <a:t> </a:t>
            </a:r>
            <a:endParaRPr lang="en-GB" sz="1100"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196212" y="3155419"/>
            <a:ext cx="1523174"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An </a:t>
            </a:r>
            <a:r>
              <a:rPr lang="en-GB" sz="1200" dirty="0" smtClean="0">
                <a:latin typeface="Arial" panose="020B0604020202020204" pitchFamily="34" charset="0"/>
                <a:cs typeface="Arial" panose="020B0604020202020204" pitchFamily="34" charset="0"/>
              </a:rPr>
              <a:t>covalent bond is</a:t>
            </a:r>
            <a:endParaRPr lang="en-GB" sz="1200" dirty="0"/>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648203"/>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p:txBody>
      </p:sp>
      <p:sp>
        <p:nvSpPr>
          <p:cNvPr id="11" name="TextBox 10"/>
          <p:cNvSpPr txBox="1"/>
          <p:nvPr/>
        </p:nvSpPr>
        <p:spPr>
          <a:xfrm>
            <a:off x="106477" y="1331640"/>
            <a:ext cx="6264695" cy="1785104"/>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The formula of the chlorine molecule that forms is ________________</a:t>
            </a:r>
          </a:p>
          <a:p>
            <a:pPr>
              <a:lnSpc>
                <a:spcPct val="200000"/>
              </a:lnSpc>
            </a:pPr>
            <a:r>
              <a:rPr lang="en-US" sz="1100" dirty="0" smtClean="0">
                <a:latin typeface="Arial" panose="020B0604020202020204" pitchFamily="34" charset="0"/>
                <a:cs typeface="Arial" panose="020B0604020202020204" pitchFamily="34" charset="0"/>
              </a:rPr>
              <a:t>The covalent bond in a chlorine molecule is made from one shared pair of electrons.  We call this a </a:t>
            </a:r>
            <a:r>
              <a:rPr lang="en-US" sz="1100" b="1" dirty="0" smtClean="0">
                <a:latin typeface="Arial" panose="020B0604020202020204" pitchFamily="34" charset="0"/>
                <a:cs typeface="Arial" panose="020B0604020202020204" pitchFamily="34" charset="0"/>
              </a:rPr>
              <a:t>single </a:t>
            </a:r>
            <a:r>
              <a:rPr lang="en-US" sz="1100" dirty="0" smtClean="0">
                <a:latin typeface="Arial" panose="020B0604020202020204" pitchFamily="34" charset="0"/>
                <a:cs typeface="Arial" panose="020B0604020202020204" pitchFamily="34" charset="0"/>
              </a:rPr>
              <a:t>covalent bond.</a:t>
            </a:r>
          </a:p>
          <a:p>
            <a:pPr>
              <a:lnSpc>
                <a:spcPct val="200000"/>
              </a:lnSpc>
            </a:pPr>
            <a:r>
              <a:rPr lang="en-US" sz="1100" dirty="0" smtClean="0">
                <a:latin typeface="Arial" panose="020B0604020202020204" pitchFamily="34" charset="0"/>
                <a:cs typeface="Arial" panose="020B0604020202020204" pitchFamily="34" charset="0"/>
              </a:rPr>
              <a:t>Draw a dot and cross diagram to show what happens when two oxygen atoms bond together to from a oxygen molecule.</a:t>
            </a:r>
            <a:endParaRPr lang="en-GB" sz="1100" u="sng" dirty="0" smtClean="0">
              <a:latin typeface="Arial" panose="020B0604020202020204" pitchFamily="34" charset="0"/>
              <a:cs typeface="Arial" panose="020B0604020202020204" pitchFamily="34" charset="0"/>
            </a:endParaRPr>
          </a:p>
        </p:txBody>
      </p:sp>
      <p:sp>
        <p:nvSpPr>
          <p:cNvPr id="13" name="TextBox 12"/>
          <p:cNvSpPr txBox="1"/>
          <p:nvPr/>
        </p:nvSpPr>
        <p:spPr>
          <a:xfrm>
            <a:off x="148448" y="6516216"/>
            <a:ext cx="6264695" cy="1446550"/>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The formula of the oxygen molecule that forms is ___________</a:t>
            </a:r>
          </a:p>
          <a:p>
            <a:pPr>
              <a:lnSpc>
                <a:spcPct val="200000"/>
              </a:lnSpc>
            </a:pPr>
            <a:r>
              <a:rPr lang="en-US" sz="1100" dirty="0" smtClean="0">
                <a:latin typeface="Arial" panose="020B0604020202020204" pitchFamily="34" charset="0"/>
                <a:cs typeface="Arial" panose="020B0604020202020204" pitchFamily="34" charset="0"/>
              </a:rPr>
              <a:t>How does the covalent bond in oxygen differ from that in chlorine?  ________________________</a:t>
            </a:r>
          </a:p>
          <a:p>
            <a:pPr>
              <a:lnSpc>
                <a:spcPct val="200000"/>
              </a:lnSpc>
            </a:pPr>
            <a:r>
              <a:rPr lang="en-US" sz="1100" dirty="0" smtClean="0">
                <a:latin typeface="Arial" panose="020B0604020202020204" pitchFamily="34" charset="0"/>
                <a:cs typeface="Arial" panose="020B0604020202020204" pitchFamily="34" charset="0"/>
              </a:rPr>
              <a:t>______________________________________________________________________________</a:t>
            </a:r>
          </a:p>
          <a:p>
            <a:pPr>
              <a:lnSpc>
                <a:spcPct val="200000"/>
              </a:lnSpc>
            </a:pPr>
            <a:r>
              <a:rPr lang="en-US" sz="1100" dirty="0" smtClean="0">
                <a:latin typeface="Arial" panose="020B0604020202020204" pitchFamily="34" charset="0"/>
                <a:cs typeface="Arial" panose="020B0604020202020204" pitchFamily="34" charset="0"/>
              </a:rPr>
              <a:t>We say the covalent bond in oxygen is a ________________________covalent bond. </a:t>
            </a:r>
            <a:endParaRPr lang="en-GB" sz="1100" u="sng" dirty="0" smtClean="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70790"/>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p:txBody>
      </p:sp>
      <p:sp>
        <p:nvSpPr>
          <p:cNvPr id="11" name="TextBox 10"/>
          <p:cNvSpPr txBox="1"/>
          <p:nvPr/>
        </p:nvSpPr>
        <p:spPr>
          <a:xfrm>
            <a:off x="106477" y="1331640"/>
            <a:ext cx="6264695" cy="5170646"/>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Test your understanding:</a:t>
            </a:r>
          </a:p>
          <a:p>
            <a:pPr>
              <a:lnSpc>
                <a:spcPct val="200000"/>
              </a:lnSpc>
            </a:pPr>
            <a:r>
              <a:rPr lang="en-US" sz="1100" dirty="0" smtClean="0">
                <a:latin typeface="Arial" panose="020B0604020202020204" pitchFamily="34" charset="0"/>
                <a:cs typeface="Arial" panose="020B0604020202020204" pitchFamily="34" charset="0"/>
              </a:rPr>
              <a:t>Draw dot &amp; cross diagrams for the following ionic compounds (show just outer shell electrons):</a:t>
            </a:r>
          </a:p>
          <a:p>
            <a:pPr>
              <a:lnSpc>
                <a:spcPct val="200000"/>
              </a:lnSpc>
            </a:pPr>
            <a:endParaRPr lang="en-US" sz="1100" dirty="0">
              <a:latin typeface="Arial" panose="020B0604020202020204" pitchFamily="34" charset="0"/>
              <a:cs typeface="Arial" panose="020B0604020202020204" pitchFamily="34" charset="0"/>
            </a:endParaRPr>
          </a:p>
          <a:p>
            <a:pPr marL="228600" indent="-228600">
              <a:lnSpc>
                <a:spcPct val="200000"/>
              </a:lnSpc>
              <a:buAutoNum type="arabicPeriod"/>
            </a:pPr>
            <a:r>
              <a:rPr lang="en-US" sz="1100" b="1" dirty="0" smtClean="0">
                <a:latin typeface="Arial" panose="020B0604020202020204" pitchFamily="34" charset="0"/>
                <a:cs typeface="Arial" panose="020B0604020202020204" pitchFamily="34" charset="0"/>
              </a:rPr>
              <a:t>Calcium Fluoride</a:t>
            </a:r>
          </a:p>
          <a:p>
            <a:pPr marL="228600" indent="-228600">
              <a:lnSpc>
                <a:spcPct val="200000"/>
              </a:lnSpc>
              <a:buAutoNum type="arabicPeriod"/>
            </a:pPr>
            <a:endParaRPr lang="en-US" sz="1100" u="sng" dirty="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smtClean="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a:latin typeface="Arial" panose="020B0604020202020204" pitchFamily="34" charset="0"/>
              <a:cs typeface="Arial" panose="020B0604020202020204" pitchFamily="34" charset="0"/>
            </a:endParaRPr>
          </a:p>
          <a:p>
            <a:pPr marL="228600" indent="-228600">
              <a:lnSpc>
                <a:spcPct val="200000"/>
              </a:lnSpc>
              <a:buAutoNum type="arabicPeriod"/>
            </a:pPr>
            <a:r>
              <a:rPr lang="en-US" sz="1100" b="1" dirty="0" smtClean="0">
                <a:latin typeface="Arial" panose="020B0604020202020204" pitchFamily="34" charset="0"/>
                <a:cs typeface="Arial" panose="020B0604020202020204" pitchFamily="34" charset="0"/>
              </a:rPr>
              <a:t>Lithium Oxide</a:t>
            </a:r>
          </a:p>
          <a:p>
            <a:pPr marL="228600" indent="-228600">
              <a:lnSpc>
                <a:spcPct val="200000"/>
              </a:lnSpc>
              <a:buAutoNum type="arabicPeriod"/>
            </a:pPr>
            <a:endParaRPr lang="en-US" sz="1100" u="sng" dirty="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smtClean="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smtClean="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smtClean="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a:latin typeface="Arial" panose="020B0604020202020204" pitchFamily="34" charset="0"/>
              <a:cs typeface="Arial" panose="020B0604020202020204" pitchFamily="34" charset="0"/>
            </a:endParaRPr>
          </a:p>
          <a:p>
            <a:pPr marL="228600" indent="-228600">
              <a:lnSpc>
                <a:spcPct val="200000"/>
              </a:lnSpc>
              <a:buAutoNum type="arabicPeriod"/>
            </a:pPr>
            <a:r>
              <a:rPr lang="en-US" sz="1100" b="1" dirty="0" smtClean="0">
                <a:latin typeface="Arial" panose="020B0604020202020204" pitchFamily="34" charset="0"/>
                <a:cs typeface="Arial" panose="020B0604020202020204" pitchFamily="34" charset="0"/>
              </a:rPr>
              <a:t>Magnesium Sulphide</a:t>
            </a:r>
            <a:endParaRPr lang="en-GB" sz="1100" b="1" dirty="0" smtClean="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608471"/>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 y="126695"/>
            <a:ext cx="1224136" cy="105655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3" y="8440572"/>
            <a:ext cx="1091803" cy="595924"/>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5157192" y="260648"/>
            <a:ext cx="1381760" cy="495300"/>
          </a:xfrm>
          <a:prstGeom prst="rect">
            <a:avLst/>
          </a:prstGeom>
        </p:spPr>
      </p:pic>
      <p:sp>
        <p:nvSpPr>
          <p:cNvPr id="7" name="Content Placeholder 2"/>
          <p:cNvSpPr txBox="1">
            <a:spLocks/>
          </p:cNvSpPr>
          <p:nvPr/>
        </p:nvSpPr>
        <p:spPr>
          <a:xfrm>
            <a:off x="526490" y="107506"/>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800" b="1" dirty="0" smtClean="0">
                <a:ln w="11430"/>
                <a:solidFill>
                  <a:srgbClr val="422683"/>
                </a:solidFill>
                <a:latin typeface="Arial Black" panose="020B0A04020102020204" pitchFamily="34" charset="0"/>
              </a:rPr>
              <a:t>Ionic &amp; Covalent </a:t>
            </a:r>
          </a:p>
          <a:p>
            <a:pPr marL="0" indent="0" algn="ctr">
              <a:buFont typeface="Wingdings 2"/>
              <a:buNone/>
            </a:pPr>
            <a:r>
              <a:rPr lang="en-US" sz="2800" b="1" dirty="0" smtClean="0">
                <a:ln w="11430"/>
                <a:solidFill>
                  <a:srgbClr val="422683"/>
                </a:solidFill>
                <a:latin typeface="Arial Black" panose="020B0A04020102020204" pitchFamily="34" charset="0"/>
              </a:rPr>
              <a:t>Bonding</a:t>
            </a:r>
          </a:p>
        </p:txBody>
      </p:sp>
      <p:sp>
        <p:nvSpPr>
          <p:cNvPr id="11" name="TextBox 10"/>
          <p:cNvSpPr txBox="1"/>
          <p:nvPr/>
        </p:nvSpPr>
        <p:spPr>
          <a:xfrm>
            <a:off x="106477" y="1331640"/>
            <a:ext cx="6264695" cy="4832092"/>
          </a:xfrm>
          <a:prstGeom prst="rect">
            <a:avLst/>
          </a:prstGeom>
          <a:noFill/>
        </p:spPr>
        <p:txBody>
          <a:bodyPr wrap="square" rtlCol="0">
            <a:spAutoFit/>
          </a:bodyPr>
          <a:lstStyle/>
          <a:p>
            <a:pPr>
              <a:lnSpc>
                <a:spcPct val="200000"/>
              </a:lnSpc>
            </a:pPr>
            <a:r>
              <a:rPr lang="en-US" sz="1100" dirty="0" smtClean="0">
                <a:latin typeface="Arial" panose="020B0604020202020204" pitchFamily="34" charset="0"/>
                <a:cs typeface="Arial" panose="020B0604020202020204" pitchFamily="34" charset="0"/>
              </a:rPr>
              <a:t>Draw dot &amp; cross diagrams for the following covalent compounds (show just outer electrons):</a:t>
            </a:r>
          </a:p>
          <a:p>
            <a:pPr>
              <a:lnSpc>
                <a:spcPct val="200000"/>
              </a:lnSpc>
            </a:pPr>
            <a:endParaRPr lang="en-US" sz="1100" dirty="0">
              <a:latin typeface="Arial" panose="020B0604020202020204" pitchFamily="34" charset="0"/>
              <a:cs typeface="Arial" panose="020B0604020202020204" pitchFamily="34" charset="0"/>
            </a:endParaRPr>
          </a:p>
          <a:p>
            <a:pPr marL="228600" indent="-228600">
              <a:lnSpc>
                <a:spcPct val="200000"/>
              </a:lnSpc>
              <a:buAutoNum type="arabicPeriod"/>
            </a:pPr>
            <a:r>
              <a:rPr lang="en-US" sz="1100" b="1" dirty="0" smtClean="0">
                <a:latin typeface="Arial" panose="020B0604020202020204" pitchFamily="34" charset="0"/>
                <a:cs typeface="Arial" panose="020B0604020202020204" pitchFamily="34" charset="0"/>
              </a:rPr>
              <a:t>Hydrogen Chloride</a:t>
            </a:r>
          </a:p>
          <a:p>
            <a:pPr marL="228600" indent="-228600">
              <a:lnSpc>
                <a:spcPct val="200000"/>
              </a:lnSpc>
              <a:buAutoNum type="arabicPeriod"/>
            </a:pPr>
            <a:endParaRPr lang="en-US" sz="1100" u="sng" dirty="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smtClean="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a:latin typeface="Arial" panose="020B0604020202020204" pitchFamily="34" charset="0"/>
              <a:cs typeface="Arial" panose="020B0604020202020204" pitchFamily="34" charset="0"/>
            </a:endParaRPr>
          </a:p>
          <a:p>
            <a:pPr marL="228600" indent="-228600">
              <a:lnSpc>
                <a:spcPct val="200000"/>
              </a:lnSpc>
              <a:buAutoNum type="arabicPeriod"/>
            </a:pPr>
            <a:r>
              <a:rPr lang="en-US" sz="1100" b="1" dirty="0" smtClean="0">
                <a:latin typeface="Arial" panose="020B0604020202020204" pitchFamily="34" charset="0"/>
                <a:cs typeface="Arial" panose="020B0604020202020204" pitchFamily="34" charset="0"/>
              </a:rPr>
              <a:t>Water</a:t>
            </a:r>
          </a:p>
          <a:p>
            <a:pPr marL="228600" indent="-228600">
              <a:lnSpc>
                <a:spcPct val="200000"/>
              </a:lnSpc>
              <a:buAutoNum type="arabicPeriod"/>
            </a:pPr>
            <a:endParaRPr lang="en-US" sz="1100" u="sng" dirty="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smtClean="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smtClean="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smtClean="0">
              <a:latin typeface="Arial" panose="020B0604020202020204" pitchFamily="34" charset="0"/>
              <a:cs typeface="Arial" panose="020B0604020202020204" pitchFamily="34" charset="0"/>
            </a:endParaRPr>
          </a:p>
          <a:p>
            <a:pPr marL="228600" indent="-228600">
              <a:lnSpc>
                <a:spcPct val="200000"/>
              </a:lnSpc>
              <a:buAutoNum type="arabicPeriod"/>
            </a:pPr>
            <a:endParaRPr lang="en-US" sz="1100" u="sng" dirty="0">
              <a:latin typeface="Arial" panose="020B0604020202020204" pitchFamily="34" charset="0"/>
              <a:cs typeface="Arial" panose="020B0604020202020204" pitchFamily="34" charset="0"/>
            </a:endParaRPr>
          </a:p>
          <a:p>
            <a:pPr marL="228600" indent="-228600">
              <a:lnSpc>
                <a:spcPct val="200000"/>
              </a:lnSpc>
              <a:buAutoNum type="arabicPeriod"/>
            </a:pPr>
            <a:r>
              <a:rPr lang="en-US" sz="1100" b="1" dirty="0" smtClean="0">
                <a:latin typeface="Arial" panose="020B0604020202020204" pitchFamily="34" charset="0"/>
                <a:cs typeface="Arial" panose="020B0604020202020204" pitchFamily="34" charset="0"/>
              </a:rPr>
              <a:t>Carbon Dioxide</a:t>
            </a:r>
            <a:endParaRPr lang="en-GB" sz="1100" b="1" dirty="0" smtClean="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072" y="8603033"/>
            <a:ext cx="605264" cy="5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897808"/>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42268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1358</TotalTime>
  <Words>4478</Words>
  <Application>Microsoft Office PowerPoint</Application>
  <PresentationFormat>On-screen Show (4:3)</PresentationFormat>
  <Paragraphs>1243</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Opulent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 of Session</dc:title>
  <dc:creator>Jayne Olsen</dc:creator>
  <cp:lastModifiedBy>QA Resources</cp:lastModifiedBy>
  <cp:revision>139</cp:revision>
  <dcterms:created xsi:type="dcterms:W3CDTF">2015-01-26T16:10:38Z</dcterms:created>
  <dcterms:modified xsi:type="dcterms:W3CDTF">2015-07-16T07:51:22Z</dcterms:modified>
</cp:coreProperties>
</file>