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51" r:id="rId2"/>
    <p:sldId id="352" r:id="rId3"/>
    <p:sldId id="353" r:id="rId4"/>
    <p:sldId id="354" r:id="rId5"/>
    <p:sldId id="355" r:id="rId6"/>
    <p:sldId id="356"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Lst>
  <p:sldSz cx="9144000" cy="6858000" type="screen4x3"/>
  <p:notesSz cx="6797675" cy="9874250"/>
  <p:defaultTextStyle>
    <a:defPPr>
      <a:defRPr lang="en-US"/>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uthve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7F2F2D"/>
    <a:srgbClr val="B0B1B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1" autoAdjust="0"/>
    <p:restoredTop sz="74955" autoAdjust="0"/>
  </p:normalViewPr>
  <p:slideViewPr>
    <p:cSldViewPr>
      <p:cViewPr varScale="1">
        <p:scale>
          <a:sx n="71" d="100"/>
          <a:sy n="71" d="100"/>
        </p:scale>
        <p:origin x="-16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640" y="-96"/>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0E10649B-8CCE-4342-B0AA-599484584894}" type="datetimeFigureOut">
              <a:rPr lang="en-US" smtClean="0"/>
              <a:pPr/>
              <a:t>5/25/2012</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51312104-A4A6-472B-943E-3CD73E7435D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pPr>
              <a:defRPr/>
            </a:pPr>
            <a:endParaRPr lang="en-GB"/>
          </a:p>
        </p:txBody>
      </p:sp>
      <p:sp>
        <p:nvSpPr>
          <p:cNvPr id="19459" name="Rectangle 3"/>
          <p:cNvSpPr>
            <a:spLocks noGrp="1" noChangeArrowheads="1"/>
          </p:cNvSpPr>
          <p:nvPr>
            <p:ph type="dt" idx="1"/>
          </p:nvPr>
        </p:nvSpPr>
        <p:spPr bwMode="auto">
          <a:xfrm>
            <a:off x="3850443"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218F553-1D4C-4FF4-BA27-42A62B92890A}" type="datetimeFigureOut">
              <a:rPr lang="en-GB"/>
              <a:pPr>
                <a:defRPr/>
              </a:pPr>
              <a:t>25/05/2012</a:t>
            </a:fld>
            <a:endParaRPr lang="en-GB"/>
          </a:p>
        </p:txBody>
      </p:sp>
      <p:sp>
        <p:nvSpPr>
          <p:cNvPr id="36868"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9462" name="Rectangle 6"/>
          <p:cNvSpPr>
            <a:spLocks noGrp="1" noChangeArrowheads="1"/>
          </p:cNvSpPr>
          <p:nvPr>
            <p:ph type="ftr" sz="quarter" idx="4"/>
          </p:nvPr>
        </p:nvSpPr>
        <p:spPr bwMode="auto">
          <a:xfrm>
            <a:off x="0"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pPr>
              <a:defRPr/>
            </a:pPr>
            <a:endParaRPr lang="en-GB"/>
          </a:p>
        </p:txBody>
      </p:sp>
      <p:sp>
        <p:nvSpPr>
          <p:cNvPr id="19463" name="Rectangle 7"/>
          <p:cNvSpPr>
            <a:spLocks noGrp="1" noChangeArrowheads="1"/>
          </p:cNvSpPr>
          <p:nvPr>
            <p:ph type="sldNum" sz="quarter" idx="5"/>
          </p:nvPr>
        </p:nvSpPr>
        <p:spPr bwMode="auto">
          <a:xfrm>
            <a:off x="3850443"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5DC97D1-ADAD-43E7-81DB-BA9141DF4C6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bwMode="auto">
          <a:xfrm>
            <a:off x="679768" y="4691276"/>
            <a:ext cx="5438140" cy="4443009"/>
          </a:xfrm>
          <a:prstGeom prst="rect">
            <a:avLst/>
          </a:prstGeom>
          <a:noFill/>
          <a:ln>
            <a:miter lim="800000"/>
            <a:headEnd/>
            <a:tailEnd/>
          </a:ln>
        </p:spPr>
        <p:txBody>
          <a:bodyPr lIns="89775" tIns="44888" rIns="89775" bIns="44888"/>
          <a:lstStyle/>
          <a:p>
            <a:pPr>
              <a:spcBef>
                <a:spcPct val="0"/>
              </a:spcBef>
            </a:pPr>
            <a:endParaRPr lang="en-GB" sz="1800" smtClean="0">
              <a:ea typeface="ＭＳ Ｐゴシック" pitchFamily="-108" charset="-128"/>
            </a:endParaRPr>
          </a:p>
        </p:txBody>
      </p:sp>
      <p:sp>
        <p:nvSpPr>
          <p:cNvPr id="23556" name="Slide Number Placeholder 3"/>
          <p:cNvSpPr>
            <a:spLocks noGrp="1"/>
          </p:cNvSpPr>
          <p:nvPr>
            <p:ph type="sldNum" sz="quarter" idx="5"/>
          </p:nvPr>
        </p:nvSpPr>
        <p:spPr>
          <a:noFill/>
        </p:spPr>
        <p:txBody>
          <a:bodyPr/>
          <a:lstStyle/>
          <a:p>
            <a:fld id="{7E6000CB-4144-4A73-A9EF-10DA521EF803}" type="slidenum">
              <a:rPr lang="en-GB" smtClean="0">
                <a:latin typeface="Arial" charset="0"/>
                <a:ea typeface="ＭＳ Ｐゴシック" pitchFamily="-108" charset="-128"/>
              </a:rPr>
              <a:pPr/>
              <a:t>1</a:t>
            </a:fld>
            <a:endParaRPr lang="en-GB" smtClean="0">
              <a:latin typeface="Arial" charset="0"/>
              <a:ea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4" descr="LSIS logo.jpg"/>
          <p:cNvPicPr>
            <a:picLocks noChangeAspect="1"/>
          </p:cNvPicPr>
          <p:nvPr userDrawn="1"/>
        </p:nvPicPr>
        <p:blipFill>
          <a:blip r:embed="rId2" cstate="print"/>
          <a:srcRect/>
          <a:stretch>
            <a:fillRect/>
          </a:stretch>
        </p:blipFill>
        <p:spPr bwMode="auto">
          <a:xfrm>
            <a:off x="5967413" y="0"/>
            <a:ext cx="3176587" cy="1620838"/>
          </a:xfrm>
          <a:prstGeom prst="rect">
            <a:avLst/>
          </a:prstGeom>
          <a:noFill/>
          <a:ln w="9525">
            <a:noFill/>
            <a:miter lim="800000"/>
            <a:headEnd/>
            <a:tailEnd/>
          </a:ln>
        </p:spPr>
      </p:pic>
      <p:pic>
        <p:nvPicPr>
          <p:cNvPr id="4" name="Picture 3" descr="cover.jpg"/>
          <p:cNvPicPr>
            <a:picLocks noChangeAspect="1"/>
          </p:cNvPicPr>
          <p:nvPr userDrawn="1"/>
        </p:nvPicPr>
        <p:blipFill>
          <a:blip r:embed="rId3" cstate="print"/>
          <a:stretch>
            <a:fillRect/>
          </a:stretch>
        </p:blipFill>
        <p:spPr>
          <a:xfrm>
            <a:off x="663607" y="2071678"/>
            <a:ext cx="8480393" cy="1438444"/>
          </a:xfrm>
          <a:prstGeom prst="rect">
            <a:avLst/>
          </a:prstGeom>
          <a:effectLst>
            <a:reflection blurRad="6350" stA="52000" endA="300" endPos="35000" dir="5400000" sy="-100000" algn="bl" rotWithShape="0"/>
          </a:effectLst>
        </p:spPr>
      </p:pic>
      <p:sp>
        <p:nvSpPr>
          <p:cNvPr id="2" name="Title 1"/>
          <p:cNvSpPr>
            <a:spLocks noGrp="1"/>
          </p:cNvSpPr>
          <p:nvPr>
            <p:ph type="ctrTitle"/>
          </p:nvPr>
        </p:nvSpPr>
        <p:spPr>
          <a:xfrm>
            <a:off x="642910" y="4429132"/>
            <a:ext cx="6306546" cy="461665"/>
          </a:xfrm>
        </p:spPr>
        <p:txBody>
          <a:bodyPr>
            <a:spAutoFit/>
          </a:bodyPr>
          <a:lstStyle>
            <a:lvl1pPr algn="l">
              <a:defRPr sz="3000" b="1" i="0" baseline="0">
                <a:solidFill>
                  <a:srgbClr val="E97511"/>
                </a:solidFill>
                <a:latin typeface="Arial" pitchFamily="34" charset="0"/>
              </a:defRPr>
            </a:lvl1pPr>
          </a:lstStyle>
          <a:p>
            <a:r>
              <a:rPr lang="en-US"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cxnSp>
        <p:nvCxnSpPr>
          <p:cNvPr id="4" name="Straight Connector 3"/>
          <p:cNvCxnSpPr/>
          <p:nvPr userDrawn="1"/>
        </p:nvCxnSpPr>
        <p:spPr>
          <a:xfrm>
            <a:off x="439738" y="796925"/>
            <a:ext cx="5072062" cy="1588"/>
          </a:xfrm>
          <a:prstGeom prst="line">
            <a:avLst/>
          </a:prstGeom>
          <a:ln w="12700">
            <a:solidFill>
              <a:srgbClr val="B0B1B3"/>
            </a:solidFill>
          </a:ln>
        </p:spPr>
        <p:style>
          <a:lnRef idx="1">
            <a:schemeClr val="accent1"/>
          </a:lnRef>
          <a:fillRef idx="0">
            <a:schemeClr val="accent1"/>
          </a:fillRef>
          <a:effectRef idx="0">
            <a:schemeClr val="accent1"/>
          </a:effectRef>
          <a:fontRef idx="minor">
            <a:schemeClr val="tx1"/>
          </a:fontRef>
        </p:style>
      </p:cxnSp>
      <p:sp>
        <p:nvSpPr>
          <p:cNvPr id="5" name="Title Placeholder 1"/>
          <p:cNvSpPr>
            <a:spLocks noGrp="1"/>
          </p:cNvSpPr>
          <p:nvPr>
            <p:ph type="title"/>
          </p:nvPr>
        </p:nvSpPr>
        <p:spPr>
          <a:xfrm>
            <a:off x="416924" y="232348"/>
            <a:ext cx="6115064" cy="571504"/>
          </a:xfrm>
          <a:prstGeom prst="rect">
            <a:avLst/>
          </a:prstGeom>
        </p:spPr>
        <p:txBody>
          <a:bodyPr rtlCol="0">
            <a:normAutofit/>
          </a:bodyPr>
          <a:lstStyle/>
          <a:p>
            <a:r>
              <a:rPr lang="en-US" dirty="0" smtClean="0"/>
              <a:t>Slide title</a:t>
            </a:r>
            <a:endParaRPr lang="en-GB" dirty="0"/>
          </a:p>
        </p:txBody>
      </p:sp>
      <p:sp>
        <p:nvSpPr>
          <p:cNvPr id="8" name="Text Placeholder 2"/>
          <p:cNvSpPr>
            <a:spLocks noGrp="1"/>
          </p:cNvSpPr>
          <p:nvPr>
            <p:ph idx="1"/>
          </p:nvPr>
        </p:nvSpPr>
        <p:spPr>
          <a:xfrm>
            <a:off x="457200" y="1785926"/>
            <a:ext cx="8229600" cy="4340237"/>
          </a:xfrm>
          <a:prstGeom prst="rect">
            <a:avLst/>
          </a:prstGeom>
        </p:spPr>
        <p:txBody>
          <a:bodyPr rtlCol="0">
            <a:normAutofit/>
          </a:bodyPr>
          <a:lstStyle>
            <a:lvl1pPr>
              <a:buFont typeface="Arial" pitchFamily="34" charset="0"/>
              <a:buNone/>
              <a:defRPr sz="2400" b="1" i="0" baseline="0">
                <a:solidFill>
                  <a:schemeClr val="tx1"/>
                </a:solidFill>
              </a:defRPr>
            </a:lvl1pPr>
            <a:lvl2pPr marL="180000" marR="0" indent="-180000" algn="l" defTabSz="914400" rtl="0" eaLnBrk="1" fontAlgn="auto" latinLnBrk="0" hangingPunct="1">
              <a:lnSpc>
                <a:spcPct val="100000"/>
              </a:lnSpc>
              <a:spcBef>
                <a:spcPts val="300"/>
              </a:spcBef>
              <a:spcAft>
                <a:spcPts val="300"/>
              </a:spcAft>
              <a:buClrTx/>
              <a:buSzPct val="125000"/>
              <a:buFont typeface="Arial" pitchFamily="34" charset="0"/>
              <a:buChar char="•"/>
              <a:tabLst/>
              <a:defRPr sz="2000" baseline="0">
                <a:solidFill>
                  <a:srgbClr val="E97511"/>
                </a:solidFill>
                <a:latin typeface="Arial" pitchFamily="34" charset="0"/>
              </a:defRPr>
            </a:lvl2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cxnSp>
        <p:nvCxnSpPr>
          <p:cNvPr id="4" name="Straight Connector 3"/>
          <p:cNvCxnSpPr/>
          <p:nvPr userDrawn="1"/>
        </p:nvCxnSpPr>
        <p:spPr>
          <a:xfrm>
            <a:off x="439738" y="796925"/>
            <a:ext cx="5072062" cy="1588"/>
          </a:xfrm>
          <a:prstGeom prst="line">
            <a:avLst/>
          </a:prstGeom>
          <a:ln w="12700">
            <a:solidFill>
              <a:srgbClr val="B0B1B3"/>
            </a:solidFill>
          </a:ln>
        </p:spPr>
        <p:style>
          <a:lnRef idx="1">
            <a:schemeClr val="accent1"/>
          </a:lnRef>
          <a:fillRef idx="0">
            <a:schemeClr val="accent1"/>
          </a:fillRef>
          <a:effectRef idx="0">
            <a:schemeClr val="accent1"/>
          </a:effectRef>
          <a:fontRef idx="minor">
            <a:schemeClr val="tx1"/>
          </a:fontRef>
        </p:style>
      </p:cxnSp>
      <p:sp>
        <p:nvSpPr>
          <p:cNvPr id="5" name="Title Placeholder 1"/>
          <p:cNvSpPr>
            <a:spLocks noGrp="1"/>
          </p:cNvSpPr>
          <p:nvPr>
            <p:ph type="title"/>
          </p:nvPr>
        </p:nvSpPr>
        <p:spPr>
          <a:xfrm>
            <a:off x="416924" y="232348"/>
            <a:ext cx="6115064" cy="571504"/>
          </a:xfrm>
          <a:prstGeom prst="rect">
            <a:avLst/>
          </a:prstGeom>
        </p:spPr>
        <p:txBody>
          <a:bodyPr rtlCol="0">
            <a:normAutofit/>
          </a:bodyPr>
          <a:lstStyle/>
          <a:p>
            <a:r>
              <a:rPr lang="en-US" dirty="0" smtClean="0"/>
              <a:t>Slide title</a:t>
            </a:r>
            <a:endParaRPr lang="en-GB" dirty="0"/>
          </a:p>
        </p:txBody>
      </p:sp>
      <p:sp>
        <p:nvSpPr>
          <p:cNvPr id="8" name="Text Placeholder 2"/>
          <p:cNvSpPr>
            <a:spLocks noGrp="1"/>
          </p:cNvSpPr>
          <p:nvPr>
            <p:ph idx="1"/>
          </p:nvPr>
        </p:nvSpPr>
        <p:spPr>
          <a:xfrm>
            <a:off x="457200" y="1785926"/>
            <a:ext cx="8229600" cy="4340237"/>
          </a:xfrm>
          <a:prstGeom prst="rect">
            <a:avLst/>
          </a:prstGeom>
        </p:spPr>
        <p:txBody>
          <a:bodyPr rtlCol="0">
            <a:normAutofit/>
          </a:bodyPr>
          <a:lstStyle>
            <a:lvl1pPr>
              <a:defRPr sz="2400" b="1" i="0" baseline="0">
                <a:solidFill>
                  <a:schemeClr val="tx1"/>
                </a:solidFill>
              </a:defRPr>
            </a:lvl1pPr>
            <a:lvl2pPr marL="180000">
              <a:spcBef>
                <a:spcPts val="300"/>
              </a:spcBef>
              <a:spcAft>
                <a:spcPts val="300"/>
              </a:spcAft>
              <a:buFont typeface="Arial" pitchFamily="34" charset="0"/>
              <a:buNone/>
              <a:defRPr sz="2000" baseline="0">
                <a:solidFill>
                  <a:srgbClr val="E97511"/>
                </a:solidFill>
                <a:latin typeface="Arial" pitchFamily="34" charset="0"/>
              </a:defRPr>
            </a:lvl2pPr>
          </a:lstStyle>
          <a:p>
            <a:pPr lvl="0"/>
            <a:r>
              <a:rPr lang="en-US" smtClean="0"/>
              <a:t>Click to edit Master text styles</a:t>
            </a:r>
          </a:p>
          <a:p>
            <a:pPr lvl="1"/>
            <a:r>
              <a:rPr lang="en-US"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s, charts and pictures">
    <p:spTree>
      <p:nvGrpSpPr>
        <p:cNvPr id="1" name=""/>
        <p:cNvGrpSpPr/>
        <p:nvPr/>
      </p:nvGrpSpPr>
      <p:grpSpPr>
        <a:xfrm>
          <a:off x="0" y="0"/>
          <a:ext cx="0" cy="0"/>
          <a:chOff x="0" y="0"/>
          <a:chExt cx="0" cy="0"/>
        </a:xfrm>
      </p:grpSpPr>
      <p:cxnSp>
        <p:nvCxnSpPr>
          <p:cNvPr id="4" name="Straight Connector 3"/>
          <p:cNvCxnSpPr/>
          <p:nvPr userDrawn="1"/>
        </p:nvCxnSpPr>
        <p:spPr>
          <a:xfrm>
            <a:off x="439738" y="796925"/>
            <a:ext cx="5072062" cy="1588"/>
          </a:xfrm>
          <a:prstGeom prst="line">
            <a:avLst/>
          </a:prstGeom>
          <a:ln w="12700">
            <a:solidFill>
              <a:srgbClr val="B0B1B3"/>
            </a:solidFill>
          </a:ln>
        </p:spPr>
        <p:style>
          <a:lnRef idx="1">
            <a:schemeClr val="accent1"/>
          </a:lnRef>
          <a:fillRef idx="0">
            <a:schemeClr val="accent1"/>
          </a:fillRef>
          <a:effectRef idx="0">
            <a:schemeClr val="accent1"/>
          </a:effectRef>
          <a:fontRef idx="minor">
            <a:schemeClr val="tx1"/>
          </a:fontRef>
        </p:style>
      </p:cxnSp>
      <p:sp>
        <p:nvSpPr>
          <p:cNvPr id="5" name="Title Placeholder 1"/>
          <p:cNvSpPr>
            <a:spLocks noGrp="1"/>
          </p:cNvSpPr>
          <p:nvPr>
            <p:ph type="title"/>
          </p:nvPr>
        </p:nvSpPr>
        <p:spPr>
          <a:xfrm>
            <a:off x="416924" y="232348"/>
            <a:ext cx="6115064" cy="571504"/>
          </a:xfrm>
          <a:prstGeom prst="rect">
            <a:avLst/>
          </a:prstGeom>
        </p:spPr>
        <p:txBody>
          <a:bodyPr rtlCol="0">
            <a:normAutofit/>
          </a:bodyPr>
          <a:lstStyle/>
          <a:p>
            <a:r>
              <a:rPr lang="en-US" dirty="0" smtClean="0"/>
              <a:t>Slide title</a:t>
            </a:r>
            <a:endParaRPr lang="en-GB" dirty="0"/>
          </a:p>
        </p:txBody>
      </p:sp>
      <p:sp>
        <p:nvSpPr>
          <p:cNvPr id="8" name="Text Placeholder 2"/>
          <p:cNvSpPr>
            <a:spLocks noGrp="1"/>
          </p:cNvSpPr>
          <p:nvPr>
            <p:ph idx="1"/>
          </p:nvPr>
        </p:nvSpPr>
        <p:spPr>
          <a:xfrm>
            <a:off x="457200" y="1785926"/>
            <a:ext cx="8229600" cy="4340237"/>
          </a:xfrm>
          <a:prstGeom prst="rect">
            <a:avLst/>
          </a:prstGeom>
        </p:spPr>
        <p:txBody>
          <a:bodyPr rtlCol="0">
            <a:normAutofit/>
          </a:bodyPr>
          <a:lstStyle>
            <a:lvl1pPr>
              <a:defRPr sz="2400" b="1" i="0" baseline="0">
                <a:solidFill>
                  <a:schemeClr val="tx1"/>
                </a:solidFill>
              </a:defRPr>
            </a:lvl1pPr>
            <a:lvl2pPr marL="180000">
              <a:spcBef>
                <a:spcPts val="300"/>
              </a:spcBef>
              <a:spcAft>
                <a:spcPts val="300"/>
              </a:spcAft>
              <a:buFont typeface="Arial" pitchFamily="34" charset="0"/>
              <a:buNone/>
              <a:defRPr sz="2000" baseline="0">
                <a:solidFill>
                  <a:srgbClr val="E97511"/>
                </a:solidFill>
                <a:latin typeface="Arial" pitchFamily="34" charset="0"/>
              </a:defRPr>
            </a:lvl2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3" name="Straight Connector 2"/>
          <p:cNvCxnSpPr/>
          <p:nvPr userDrawn="1"/>
        </p:nvCxnSpPr>
        <p:spPr>
          <a:xfrm>
            <a:off x="439738" y="796925"/>
            <a:ext cx="5072062" cy="1588"/>
          </a:xfrm>
          <a:prstGeom prst="line">
            <a:avLst/>
          </a:prstGeom>
          <a:ln w="12700">
            <a:solidFill>
              <a:srgbClr val="B0B1B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7513" y="231775"/>
            <a:ext cx="6115050" cy="5715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Slide title</a:t>
            </a:r>
            <a:endParaRPr lang="en-GB" smtClean="0"/>
          </a:p>
        </p:txBody>
      </p:sp>
      <p:sp>
        <p:nvSpPr>
          <p:cNvPr id="1027" name="Text Placeholder 2"/>
          <p:cNvSpPr>
            <a:spLocks noGrp="1"/>
          </p:cNvSpPr>
          <p:nvPr>
            <p:ph type="body" idx="1"/>
          </p:nvPr>
        </p:nvSpPr>
        <p:spPr bwMode="auto">
          <a:xfrm>
            <a:off x="457200" y="1785938"/>
            <a:ext cx="8229600" cy="4643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text and content (picture or graph)</a:t>
            </a:r>
          </a:p>
        </p:txBody>
      </p:sp>
      <p:pic>
        <p:nvPicPr>
          <p:cNvPr id="1028" name="Picture 7" descr="LSIS logo.jpg"/>
          <p:cNvPicPr>
            <a:picLocks noChangeAspect="1"/>
          </p:cNvPicPr>
          <p:nvPr userDrawn="1"/>
        </p:nvPicPr>
        <p:blipFill>
          <a:blip r:embed="rId8" cstate="print"/>
          <a:srcRect/>
          <a:stretch>
            <a:fillRect/>
          </a:stretch>
        </p:blipFill>
        <p:spPr bwMode="auto">
          <a:xfrm>
            <a:off x="6316663" y="0"/>
            <a:ext cx="2827337" cy="1443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Lst>
  <p:txStyles>
    <p:titleStyle>
      <a:lvl1pPr algn="l" rtl="0" eaLnBrk="0" fontAlgn="base" hangingPunct="0">
        <a:spcBef>
          <a:spcPct val="0"/>
        </a:spcBef>
        <a:spcAft>
          <a:spcPct val="0"/>
        </a:spcAft>
        <a:defRPr sz="2800" kern="1200">
          <a:solidFill>
            <a:srgbClr val="E97511"/>
          </a:solidFill>
          <a:latin typeface="Arial" pitchFamily="34" charset="0"/>
          <a:ea typeface="+mj-ea"/>
          <a:cs typeface="+mj-cs"/>
        </a:defRPr>
      </a:lvl1pPr>
      <a:lvl2pPr algn="l" rtl="0" eaLnBrk="0" fontAlgn="base" hangingPunct="0">
        <a:spcBef>
          <a:spcPct val="0"/>
        </a:spcBef>
        <a:spcAft>
          <a:spcPct val="0"/>
        </a:spcAft>
        <a:defRPr sz="2800">
          <a:solidFill>
            <a:srgbClr val="E97511"/>
          </a:solidFill>
          <a:latin typeface="Arial" charset="0"/>
        </a:defRPr>
      </a:lvl2pPr>
      <a:lvl3pPr algn="l" rtl="0" eaLnBrk="0" fontAlgn="base" hangingPunct="0">
        <a:spcBef>
          <a:spcPct val="0"/>
        </a:spcBef>
        <a:spcAft>
          <a:spcPct val="0"/>
        </a:spcAft>
        <a:defRPr sz="2800">
          <a:solidFill>
            <a:srgbClr val="E97511"/>
          </a:solidFill>
          <a:latin typeface="Arial" charset="0"/>
        </a:defRPr>
      </a:lvl3pPr>
      <a:lvl4pPr algn="l" rtl="0" eaLnBrk="0" fontAlgn="base" hangingPunct="0">
        <a:spcBef>
          <a:spcPct val="0"/>
        </a:spcBef>
        <a:spcAft>
          <a:spcPct val="0"/>
        </a:spcAft>
        <a:defRPr sz="2800">
          <a:solidFill>
            <a:srgbClr val="E97511"/>
          </a:solidFill>
          <a:latin typeface="Arial" charset="0"/>
        </a:defRPr>
      </a:lvl4pPr>
      <a:lvl5pPr algn="l" rtl="0" eaLnBrk="0" fontAlgn="base" hangingPunct="0">
        <a:spcBef>
          <a:spcPct val="0"/>
        </a:spcBef>
        <a:spcAft>
          <a:spcPct val="0"/>
        </a:spcAft>
        <a:defRPr sz="2800">
          <a:solidFill>
            <a:srgbClr val="E97511"/>
          </a:solidFill>
          <a:latin typeface="Arial" charset="0"/>
        </a:defRPr>
      </a:lvl5pPr>
      <a:lvl6pPr marL="457200" algn="l" rtl="0" fontAlgn="base">
        <a:spcBef>
          <a:spcPct val="0"/>
        </a:spcBef>
        <a:spcAft>
          <a:spcPct val="0"/>
        </a:spcAft>
        <a:defRPr sz="2800">
          <a:solidFill>
            <a:srgbClr val="E97511"/>
          </a:solidFill>
          <a:latin typeface="Arial" charset="0"/>
        </a:defRPr>
      </a:lvl6pPr>
      <a:lvl7pPr marL="914400" algn="l" rtl="0" fontAlgn="base">
        <a:spcBef>
          <a:spcPct val="0"/>
        </a:spcBef>
        <a:spcAft>
          <a:spcPct val="0"/>
        </a:spcAft>
        <a:defRPr sz="2800">
          <a:solidFill>
            <a:srgbClr val="E97511"/>
          </a:solidFill>
          <a:latin typeface="Arial" charset="0"/>
        </a:defRPr>
      </a:lvl7pPr>
      <a:lvl8pPr marL="1371600" algn="l" rtl="0" fontAlgn="base">
        <a:spcBef>
          <a:spcPct val="0"/>
        </a:spcBef>
        <a:spcAft>
          <a:spcPct val="0"/>
        </a:spcAft>
        <a:defRPr sz="2800">
          <a:solidFill>
            <a:srgbClr val="E97511"/>
          </a:solidFill>
          <a:latin typeface="Arial" charset="0"/>
        </a:defRPr>
      </a:lvl8pPr>
      <a:lvl9pPr marL="1828800" algn="l" rtl="0" fontAlgn="base">
        <a:spcBef>
          <a:spcPct val="0"/>
        </a:spcBef>
        <a:spcAft>
          <a:spcPct val="0"/>
        </a:spcAft>
        <a:defRPr sz="2800">
          <a:solidFill>
            <a:srgbClr val="E97511"/>
          </a:solidFill>
          <a:latin typeface="Arial" charset="0"/>
        </a:defRPr>
      </a:lvl9pPr>
    </p:titleStyle>
    <p:bodyStyle>
      <a:lvl1pPr marL="342900" indent="-593725" algn="l" rtl="0" eaLnBrk="0" fontAlgn="base" hangingPunct="0">
        <a:spcBef>
          <a:spcPct val="20000"/>
        </a:spcBef>
        <a:spcAft>
          <a:spcPct val="0"/>
        </a:spcAft>
        <a:buSzPct val="150000"/>
        <a:buFont typeface="Arial" pitchFamily="34" charset="0"/>
        <a:buChar char="•"/>
        <a:defRPr sz="2400" b="1" kern="1200">
          <a:solidFill>
            <a:schemeClr val="tx1"/>
          </a:solidFill>
          <a:latin typeface="Arial" pitchFamily="34" charset="0"/>
          <a:ea typeface="+mn-ea"/>
          <a:cs typeface="+mn-cs"/>
        </a:defRPr>
      </a:lvl1pPr>
      <a:lvl2pPr marL="539750" indent="-179388" algn="l" rtl="0" eaLnBrk="0" fontAlgn="base" hangingPunct="0">
        <a:spcBef>
          <a:spcPct val="20000"/>
        </a:spcBef>
        <a:spcAft>
          <a:spcPct val="0"/>
        </a:spcAft>
        <a:buSzPct val="125000"/>
        <a:buFont typeface="Arial" pitchFamily="34" charset="0"/>
        <a:buChar char="•"/>
        <a:defRPr sz="2000" kern="1200">
          <a:solidFill>
            <a:srgbClr val="E97511"/>
          </a:solidFill>
          <a:latin typeface="Arial"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cC7Q3KYbuNA" TargetMode="External"/><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583224" y="3584874"/>
            <a:ext cx="8214946" cy="2229841"/>
          </a:xfrm>
        </p:spPr>
        <p:txBody>
          <a:bodyPr>
            <a:spAutoFit/>
          </a:bodyPr>
          <a:lstStyle/>
          <a:p>
            <a:pPr eaLnBrk="1" hangingPunct="1">
              <a:lnSpc>
                <a:spcPct val="115000"/>
              </a:lnSpc>
            </a:pPr>
            <a:r>
              <a:rPr lang="en-GB" sz="3000" b="1" dirty="0" smtClean="0">
                <a:solidFill>
                  <a:srgbClr val="F79646"/>
                </a:solidFill>
              </a:rPr>
              <a:t>Earning, learning and gaining qualifications</a:t>
            </a:r>
            <a:br>
              <a:rPr lang="en-GB" sz="3000" b="1" dirty="0" smtClean="0">
                <a:solidFill>
                  <a:srgbClr val="F79646"/>
                </a:solidFill>
              </a:rPr>
            </a:br>
            <a:r>
              <a:rPr lang="en-GB" sz="2000" dirty="0" smtClean="0"/>
              <a:t>When the student is ready, the master appears.  Buddhist Proverb</a:t>
            </a:r>
            <a:r>
              <a:rPr lang="en-GB" sz="3200" dirty="0" smtClean="0"/>
              <a:t/>
            </a:r>
            <a:br>
              <a:rPr lang="en-GB" sz="3200" dirty="0" smtClean="0"/>
            </a:br>
            <a:r>
              <a:rPr lang="en-GB" sz="3200" dirty="0" smtClean="0"/>
              <a:t/>
            </a:r>
            <a:br>
              <a:rPr lang="en-GB" sz="3200" dirty="0" smtClean="0"/>
            </a:br>
            <a:r>
              <a:rPr lang="en-GB" sz="2400" dirty="0" smtClean="0">
                <a:solidFill>
                  <a:srgbClr val="990033"/>
                </a:solidFill>
              </a:rPr>
              <a:t>Presented by –</a:t>
            </a:r>
            <a:br>
              <a:rPr lang="en-GB" sz="2400" dirty="0" smtClean="0">
                <a:solidFill>
                  <a:srgbClr val="990033"/>
                </a:solidFill>
              </a:rPr>
            </a:br>
            <a:r>
              <a:rPr lang="en-GB" sz="2000" dirty="0" smtClean="0">
                <a:solidFill>
                  <a:srgbClr val="990033"/>
                </a:solidFill>
              </a:rPr>
              <a:t>Date –</a:t>
            </a:r>
            <a:r>
              <a:rPr lang="en-GB" sz="2000" dirty="0" smtClean="0">
                <a:solidFill>
                  <a:schemeClr val="tx1"/>
                </a:solidFill>
              </a:rPr>
              <a:t>  </a:t>
            </a:r>
          </a:p>
        </p:txBody>
      </p:sp>
      <p:pic>
        <p:nvPicPr>
          <p:cNvPr id="2051" name="Picture 1" descr="LSIS-180-x-299_email use"/>
          <p:cNvPicPr>
            <a:picLocks noChangeAspect="1" noChangeArrowheads="1"/>
          </p:cNvPicPr>
          <p:nvPr/>
        </p:nvPicPr>
        <p:blipFill>
          <a:blip r:embed="rId4" cstate="print"/>
          <a:srcRect/>
          <a:stretch>
            <a:fillRect/>
          </a:stretch>
        </p:blipFill>
        <p:spPr bwMode="auto">
          <a:xfrm>
            <a:off x="6113585" y="0"/>
            <a:ext cx="3030415" cy="15113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351693" y="1752601"/>
            <a:ext cx="7842738" cy="4339650"/>
          </a:xfrm>
          <a:prstGeom prst="rect">
            <a:avLst/>
          </a:prstGeom>
          <a:noFill/>
          <a:ln w="9525">
            <a:noFill/>
            <a:miter lim="800000"/>
            <a:headEnd/>
            <a:tailEnd/>
          </a:ln>
        </p:spPr>
        <p:txBody>
          <a:bodyPr>
            <a:spAutoFit/>
          </a:bodyPr>
          <a:lstStyle/>
          <a:p>
            <a:r>
              <a:rPr lang="en-GB" sz="2400"/>
              <a:t>Most businesses (82%) took on an apprentice to build the skills capacity within their businesses. Firms that have taken on an apprentice are more likely to want to expand than businesses that have not taken on an apprentice.</a:t>
            </a:r>
          </a:p>
          <a:p>
            <a:endParaRPr lang="en-GB" sz="2400"/>
          </a:p>
          <a:p>
            <a:r>
              <a:rPr lang="en-GB" sz="2400"/>
              <a:t>Higher priority must be given to level 4 and above apprentices in technology, engineering and science; this has been one of the factors that has enabled the German apprenticeship model to succeed.</a:t>
            </a:r>
          </a:p>
          <a:p>
            <a:endParaRPr lang="en-GB"/>
          </a:p>
          <a:p>
            <a:pPr algn="r"/>
            <a:r>
              <a:rPr lang="en-GB"/>
              <a:t> </a:t>
            </a:r>
            <a:r>
              <a:rPr lang="en-GB" sz="1400" b="1" i="1"/>
              <a:t>SKILLS FOR BUSINESS: MORE TO LEARN? </a:t>
            </a:r>
            <a:r>
              <a:rPr lang="en-GB" sz="1400" b="1"/>
              <a:t>October 2011 British Chambers of Commerce</a:t>
            </a:r>
            <a:endParaRPr lang="en-GB" sz="1400"/>
          </a:p>
        </p:txBody>
      </p:sp>
      <p:sp>
        <p:nvSpPr>
          <p:cNvPr id="11267" name="TextBox 2"/>
          <p:cNvSpPr txBox="1">
            <a:spLocks noChangeArrowheads="1"/>
          </p:cNvSpPr>
          <p:nvPr/>
        </p:nvSpPr>
        <p:spPr bwMode="auto">
          <a:xfrm>
            <a:off x="281354" y="457201"/>
            <a:ext cx="7045569" cy="519113"/>
          </a:xfrm>
          <a:prstGeom prst="rect">
            <a:avLst/>
          </a:prstGeom>
          <a:noFill/>
          <a:ln w="9525">
            <a:noFill/>
            <a:miter lim="800000"/>
            <a:headEnd/>
            <a:tailEnd/>
          </a:ln>
        </p:spPr>
        <p:txBody>
          <a:bodyPr>
            <a:spAutoFit/>
          </a:bodyPr>
          <a:lstStyle/>
          <a:p>
            <a:r>
              <a:rPr lang="en-GB" sz="2800" b="1"/>
              <a:t>Economy and business implications</a:t>
            </a:r>
          </a:p>
        </p:txBody>
      </p:sp>
      <p:pic>
        <p:nvPicPr>
          <p:cNvPr id="11268" name="Picture 3"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p:cNvSpPr>
          <p:nvPr>
            <p:ph type="body" idx="4294967295"/>
          </p:nvPr>
        </p:nvSpPr>
        <p:spPr>
          <a:xfrm>
            <a:off x="422031" y="1143000"/>
            <a:ext cx="8229600" cy="5005388"/>
          </a:xfrm>
        </p:spPr>
        <p:txBody>
          <a:bodyPr/>
          <a:lstStyle/>
          <a:p>
            <a:pPr marL="374650" indent="-374650">
              <a:lnSpc>
                <a:spcPct val="150000"/>
              </a:lnSpc>
              <a:spcBef>
                <a:spcPct val="0"/>
              </a:spcBef>
              <a:buClr>
                <a:srgbClr val="FF9900"/>
              </a:buClr>
              <a:buFontTx/>
              <a:buChar char="•"/>
            </a:pPr>
            <a:r>
              <a:rPr lang="en-GB" sz="2800" b="0" smtClean="0"/>
              <a:t>Apprenticeships</a:t>
            </a:r>
          </a:p>
          <a:p>
            <a:pPr marL="374650" indent="-374650">
              <a:lnSpc>
                <a:spcPct val="90000"/>
              </a:lnSpc>
              <a:spcBef>
                <a:spcPct val="0"/>
              </a:spcBef>
              <a:buClr>
                <a:srgbClr val="FF9900"/>
              </a:buClr>
            </a:pPr>
            <a:r>
              <a:rPr lang="en-GB" sz="2800" b="0" smtClean="0"/>
              <a:t>Internships, work placements</a:t>
            </a:r>
          </a:p>
          <a:p>
            <a:pPr marL="374650" indent="-374650">
              <a:lnSpc>
                <a:spcPct val="90000"/>
              </a:lnSpc>
              <a:spcBef>
                <a:spcPct val="0"/>
              </a:spcBef>
              <a:buClr>
                <a:srgbClr val="FF9900"/>
              </a:buClr>
            </a:pPr>
            <a:r>
              <a:rPr lang="en-GB" sz="2800" b="0" smtClean="0"/>
              <a:t>Volunteering</a:t>
            </a:r>
          </a:p>
          <a:p>
            <a:pPr marL="374650" indent="-374650">
              <a:lnSpc>
                <a:spcPct val="90000"/>
              </a:lnSpc>
              <a:spcBef>
                <a:spcPct val="0"/>
              </a:spcBef>
              <a:buClr>
                <a:srgbClr val="FF9900"/>
              </a:buClr>
            </a:pPr>
            <a:r>
              <a:rPr lang="en-GB" sz="2800" b="0" smtClean="0"/>
              <a:t>Day or block release courses</a:t>
            </a:r>
          </a:p>
          <a:p>
            <a:pPr marL="374650" indent="-374650">
              <a:lnSpc>
                <a:spcPct val="90000"/>
              </a:lnSpc>
              <a:spcBef>
                <a:spcPct val="0"/>
              </a:spcBef>
              <a:buClr>
                <a:srgbClr val="FF9900"/>
              </a:buClr>
            </a:pPr>
            <a:r>
              <a:rPr lang="en-GB" sz="2800" b="0" smtClean="0"/>
              <a:t>Competence-based assessment programmes</a:t>
            </a:r>
          </a:p>
          <a:p>
            <a:pPr marL="374650" indent="-374650">
              <a:lnSpc>
                <a:spcPct val="90000"/>
              </a:lnSpc>
              <a:spcBef>
                <a:spcPct val="0"/>
              </a:spcBef>
              <a:buClr>
                <a:srgbClr val="FF9900"/>
              </a:buClr>
            </a:pPr>
            <a:r>
              <a:rPr lang="en-GB" sz="2800" b="0" smtClean="0"/>
              <a:t>Training provided by employer</a:t>
            </a:r>
          </a:p>
          <a:p>
            <a:pPr marL="374650" indent="-374650">
              <a:lnSpc>
                <a:spcPct val="90000"/>
              </a:lnSpc>
              <a:spcBef>
                <a:spcPct val="0"/>
              </a:spcBef>
              <a:buClr>
                <a:srgbClr val="FF9900"/>
              </a:buClr>
            </a:pPr>
            <a:r>
              <a:rPr lang="en-GB" sz="2800" b="0" smtClean="0"/>
              <a:t>Learning accredited by professional bodies</a:t>
            </a:r>
          </a:p>
          <a:p>
            <a:pPr marL="374650" indent="-374650">
              <a:lnSpc>
                <a:spcPct val="90000"/>
              </a:lnSpc>
              <a:spcBef>
                <a:spcPct val="0"/>
              </a:spcBef>
              <a:buClr>
                <a:srgbClr val="FF9900"/>
              </a:buClr>
            </a:pPr>
            <a:r>
              <a:rPr lang="en-GB" sz="2800" b="0" smtClean="0"/>
              <a:t>Distance learning or e-learning e.g. Open University</a:t>
            </a:r>
          </a:p>
          <a:p>
            <a:pPr marL="374650" indent="-374650">
              <a:lnSpc>
                <a:spcPct val="90000"/>
              </a:lnSpc>
              <a:spcBef>
                <a:spcPct val="0"/>
              </a:spcBef>
              <a:buClr>
                <a:srgbClr val="FF9900"/>
              </a:buClr>
            </a:pPr>
            <a:r>
              <a:rPr lang="en-GB" sz="2800" b="0" smtClean="0"/>
              <a:t>Workplace learning centres</a:t>
            </a:r>
          </a:p>
          <a:p>
            <a:pPr marL="374650" indent="-374650">
              <a:lnSpc>
                <a:spcPct val="90000"/>
              </a:lnSpc>
              <a:spcBef>
                <a:spcPct val="0"/>
              </a:spcBef>
              <a:buClr>
                <a:srgbClr val="FF9900"/>
              </a:buClr>
            </a:pPr>
            <a:r>
              <a:rPr lang="en-GB" sz="2800" b="0" smtClean="0"/>
              <a:t>Continuous Professional Development (CPD)</a:t>
            </a:r>
          </a:p>
          <a:p>
            <a:pPr marL="374650" indent="-374650">
              <a:lnSpc>
                <a:spcPct val="90000"/>
              </a:lnSpc>
              <a:spcBef>
                <a:spcPct val="0"/>
              </a:spcBef>
              <a:buClr>
                <a:srgbClr val="FF9900"/>
              </a:buClr>
            </a:pPr>
            <a:r>
              <a:rPr lang="en-GB" sz="2800" b="0" smtClean="0"/>
              <a:t>Informal learning, learning sets or groups</a:t>
            </a:r>
          </a:p>
          <a:p>
            <a:pPr marL="374650" indent="-374650">
              <a:lnSpc>
                <a:spcPct val="90000"/>
              </a:lnSpc>
              <a:spcBef>
                <a:spcPct val="0"/>
              </a:spcBef>
              <a:buClr>
                <a:srgbClr val="FF9900"/>
              </a:buClr>
            </a:pPr>
            <a:r>
              <a:rPr lang="en-GB" sz="2800" b="0" smtClean="0"/>
              <a:t>Shadowing, coaching, mentoring.</a:t>
            </a:r>
          </a:p>
        </p:txBody>
      </p:sp>
      <p:pic>
        <p:nvPicPr>
          <p:cNvPr id="12291"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2292" name="Rectangle 2"/>
          <p:cNvSpPr>
            <a:spLocks noGrp="1"/>
          </p:cNvSpPr>
          <p:nvPr>
            <p:ph type="title" idx="4294967295"/>
          </p:nvPr>
        </p:nvSpPr>
        <p:spPr/>
        <p:txBody>
          <a:bodyPr/>
          <a:lstStyle/>
          <a:p>
            <a:r>
              <a:rPr lang="en-GB" b="1" smtClean="0">
                <a:solidFill>
                  <a:schemeClr val="tx1"/>
                </a:solidFill>
              </a:rPr>
              <a:t>Options for learning and earning</a:t>
            </a:r>
            <a:endParaRPr lang="en-GB"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281355" y="2057400"/>
            <a:ext cx="8109438" cy="2431435"/>
          </a:xfrm>
          <a:prstGeom prst="rect">
            <a:avLst/>
          </a:prstGeom>
          <a:noFill/>
          <a:ln w="9525">
            <a:noFill/>
            <a:miter lim="800000"/>
            <a:headEnd/>
            <a:tailEnd/>
          </a:ln>
        </p:spPr>
        <p:txBody>
          <a:bodyPr>
            <a:spAutoFit/>
          </a:bodyPr>
          <a:lstStyle/>
          <a:p>
            <a:pPr marL="374650" indent="-374650"/>
            <a:r>
              <a:rPr lang="en-GB" sz="2800"/>
              <a:t>Listen and watch this YouTube clip on apprenticeships and note:</a:t>
            </a:r>
          </a:p>
          <a:p>
            <a:pPr marL="374650" indent="-374650">
              <a:buClr>
                <a:srgbClr val="FF9900"/>
              </a:buClr>
              <a:buSzPct val="150000"/>
              <a:buFontTx/>
              <a:buChar char="•"/>
            </a:pPr>
            <a:r>
              <a:rPr lang="en-GB" sz="2400"/>
              <a:t>The benefits of work-based learning for the learner and the employer</a:t>
            </a:r>
          </a:p>
          <a:p>
            <a:pPr marL="374650" indent="-374650">
              <a:buClr>
                <a:srgbClr val="FF9900"/>
              </a:buClr>
              <a:buSzPct val="150000"/>
              <a:buFontTx/>
              <a:buChar char="•"/>
            </a:pPr>
            <a:r>
              <a:rPr lang="en-GB" sz="2400"/>
              <a:t>The costs of work-based learning for the learner and employer.</a:t>
            </a:r>
            <a:endParaRPr lang="en-GB" sz="2800"/>
          </a:p>
        </p:txBody>
      </p:sp>
      <p:pic>
        <p:nvPicPr>
          <p:cNvPr id="13315"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3316" name="Rectangle 3"/>
          <p:cNvSpPr>
            <a:spLocks noChangeArrowheads="1"/>
          </p:cNvSpPr>
          <p:nvPr/>
        </p:nvSpPr>
        <p:spPr bwMode="auto">
          <a:xfrm>
            <a:off x="317989" y="333376"/>
            <a:ext cx="5990492" cy="519113"/>
          </a:xfrm>
          <a:prstGeom prst="rect">
            <a:avLst/>
          </a:prstGeom>
          <a:noFill/>
          <a:ln w="9525">
            <a:noFill/>
            <a:miter lim="800000"/>
            <a:headEnd/>
            <a:tailEnd/>
          </a:ln>
        </p:spPr>
        <p:txBody>
          <a:bodyPr>
            <a:spAutoFit/>
          </a:bodyPr>
          <a:lstStyle/>
          <a:p>
            <a:r>
              <a:rPr lang="en-GB" sz="2800" b="1"/>
              <a:t>Apprenticeships</a:t>
            </a:r>
            <a:endParaRPr lang="en-GB" sz="2800"/>
          </a:p>
        </p:txBody>
      </p:sp>
      <p:pic>
        <p:nvPicPr>
          <p:cNvPr id="13317" name="Picture 5" descr="http://www.textually.org/picturephoning/archives/2010/08/24/youtube-logo.jpeg">
            <a:hlinkClick r:id="rId3"/>
          </p:cNvPr>
          <p:cNvPicPr>
            <a:picLocks noChangeAspect="1" noChangeArrowheads="1"/>
          </p:cNvPicPr>
          <p:nvPr/>
        </p:nvPicPr>
        <p:blipFill>
          <a:blip r:embed="rId4" cstate="print"/>
          <a:srcRect/>
          <a:stretch>
            <a:fillRect/>
          </a:stretch>
        </p:blipFill>
        <p:spPr bwMode="auto">
          <a:xfrm>
            <a:off x="6330462" y="4572000"/>
            <a:ext cx="1154723" cy="8842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LSIS-180-x-299_email use"/>
          <p:cNvPicPr>
            <a:picLocks noChangeAspect="1" noChangeArrowheads="1"/>
          </p:cNvPicPr>
          <p:nvPr/>
        </p:nvPicPr>
        <p:blipFill>
          <a:blip r:embed="rId2" cstate="print"/>
          <a:srcRect/>
          <a:stretch>
            <a:fillRect/>
          </a:stretch>
        </p:blipFill>
        <p:spPr bwMode="auto">
          <a:xfrm>
            <a:off x="6113585" y="1"/>
            <a:ext cx="3030415" cy="1700213"/>
          </a:xfrm>
          <a:prstGeom prst="rect">
            <a:avLst/>
          </a:prstGeom>
          <a:noFill/>
          <a:ln w="9525">
            <a:noFill/>
            <a:miter lim="800000"/>
            <a:headEnd/>
            <a:tailEnd/>
          </a:ln>
        </p:spPr>
      </p:pic>
      <p:sp>
        <p:nvSpPr>
          <p:cNvPr id="14339" name="TextBox 3"/>
          <p:cNvSpPr txBox="1">
            <a:spLocks noChangeArrowheads="1"/>
          </p:cNvSpPr>
          <p:nvPr/>
        </p:nvSpPr>
        <p:spPr bwMode="auto">
          <a:xfrm>
            <a:off x="517282" y="549276"/>
            <a:ext cx="4785946" cy="519113"/>
          </a:xfrm>
          <a:prstGeom prst="rect">
            <a:avLst/>
          </a:prstGeom>
          <a:noFill/>
          <a:ln w="9525">
            <a:noFill/>
            <a:miter lim="800000"/>
            <a:headEnd/>
            <a:tailEnd/>
          </a:ln>
        </p:spPr>
        <p:txBody>
          <a:bodyPr>
            <a:spAutoFit/>
          </a:bodyPr>
          <a:lstStyle/>
          <a:p>
            <a:r>
              <a:rPr lang="en-GB" sz="2800" b="1"/>
              <a:t>Benefits and costs</a:t>
            </a:r>
          </a:p>
        </p:txBody>
      </p:sp>
      <p:sp>
        <p:nvSpPr>
          <p:cNvPr id="14340" name="TextBox 4"/>
          <p:cNvSpPr txBox="1">
            <a:spLocks noChangeArrowheads="1"/>
          </p:cNvSpPr>
          <p:nvPr/>
        </p:nvSpPr>
        <p:spPr bwMode="auto">
          <a:xfrm>
            <a:off x="526074" y="1700213"/>
            <a:ext cx="7844203" cy="4603750"/>
          </a:xfrm>
          <a:prstGeom prst="rect">
            <a:avLst/>
          </a:prstGeom>
          <a:noFill/>
          <a:ln w="9525">
            <a:noFill/>
            <a:miter lim="800000"/>
            <a:headEnd/>
            <a:tailEnd/>
          </a:ln>
        </p:spPr>
        <p:txBody>
          <a:bodyPr>
            <a:spAutoFit/>
          </a:bodyPr>
          <a:lstStyle/>
          <a:p>
            <a:r>
              <a:rPr lang="en-GB" sz="2800"/>
              <a:t>Split into two groups and one will be allocated employers and the other learners</a:t>
            </a:r>
          </a:p>
          <a:p>
            <a:endParaRPr lang="en-GB" sz="2800"/>
          </a:p>
          <a:p>
            <a:r>
              <a:rPr lang="en-GB" sz="2800"/>
              <a:t>Consider the benefits and costs of engaging with work-based learning for either learners or employers and write up your findings</a:t>
            </a:r>
          </a:p>
          <a:p>
            <a:endParaRPr lang="en-GB" sz="1200"/>
          </a:p>
          <a:p>
            <a:r>
              <a:rPr lang="en-GB" sz="2800"/>
              <a:t>You will be asked to present your findings to the other group</a:t>
            </a:r>
          </a:p>
          <a:p>
            <a:endParaRPr lang="en-GB" sz="1200"/>
          </a:p>
          <a:p>
            <a:r>
              <a:rPr lang="en-GB" sz="2400"/>
              <a:t>You have 15 minutes for the task and 10 minutes to prepare a 5 minute presentation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5363" name="TextBox 2"/>
          <p:cNvSpPr txBox="1">
            <a:spLocks noChangeArrowheads="1"/>
          </p:cNvSpPr>
          <p:nvPr/>
        </p:nvSpPr>
        <p:spPr bwMode="auto">
          <a:xfrm>
            <a:off x="492370" y="457200"/>
            <a:ext cx="5383823" cy="946150"/>
          </a:xfrm>
          <a:prstGeom prst="rect">
            <a:avLst/>
          </a:prstGeom>
          <a:noFill/>
          <a:ln w="9525">
            <a:noFill/>
            <a:miter lim="800000"/>
            <a:headEnd/>
            <a:tailEnd/>
          </a:ln>
        </p:spPr>
        <p:txBody>
          <a:bodyPr>
            <a:spAutoFit/>
          </a:bodyPr>
          <a:lstStyle/>
          <a:p>
            <a:r>
              <a:rPr lang="en-GB" sz="2800" b="1"/>
              <a:t>Researched benefits - organisations</a:t>
            </a:r>
          </a:p>
        </p:txBody>
      </p:sp>
      <p:sp>
        <p:nvSpPr>
          <p:cNvPr id="5" name="TextBox 4"/>
          <p:cNvSpPr txBox="1"/>
          <p:nvPr/>
        </p:nvSpPr>
        <p:spPr>
          <a:xfrm>
            <a:off x="583223" y="1687513"/>
            <a:ext cx="7644912" cy="4210050"/>
          </a:xfrm>
          <a:prstGeom prst="rect">
            <a:avLst/>
          </a:prstGeom>
          <a:noFill/>
        </p:spPr>
        <p:txBody>
          <a:bodyPr>
            <a:spAutoFit/>
          </a:bodyPr>
          <a:lstStyle/>
          <a:p>
            <a:pPr marL="374650" indent="-374650">
              <a:buClr>
                <a:srgbClr val="FF9900"/>
              </a:buClr>
              <a:buSzPct val="150000"/>
              <a:buFontTx/>
              <a:buChar char="•"/>
            </a:pPr>
            <a:r>
              <a:rPr lang="en-GB" sz="2800"/>
              <a:t>Improving quality of service or product</a:t>
            </a:r>
          </a:p>
          <a:p>
            <a:pPr marL="374650" indent="-374650">
              <a:buClr>
                <a:srgbClr val="FF9900"/>
              </a:buClr>
              <a:buSzPct val="150000"/>
              <a:buFontTx/>
              <a:buChar char="•"/>
            </a:pPr>
            <a:r>
              <a:rPr lang="en-GB" sz="2800"/>
              <a:t>Making the company more competitive</a:t>
            </a:r>
          </a:p>
          <a:p>
            <a:pPr marL="374650" indent="-374650">
              <a:buClr>
                <a:srgbClr val="FF9900"/>
              </a:buClr>
              <a:buSzPct val="150000"/>
              <a:buFontTx/>
              <a:buChar char="•"/>
            </a:pPr>
            <a:r>
              <a:rPr lang="en-GB" sz="2800"/>
              <a:t>Retaining staff</a:t>
            </a:r>
          </a:p>
          <a:p>
            <a:pPr marL="374650" indent="-374650">
              <a:buClr>
                <a:srgbClr val="FF9900"/>
              </a:buClr>
              <a:buSzPct val="150000"/>
              <a:buFontTx/>
              <a:buChar char="•"/>
            </a:pPr>
            <a:r>
              <a:rPr lang="en-GB" sz="2800"/>
              <a:t>Improving competence in the job</a:t>
            </a:r>
          </a:p>
          <a:p>
            <a:pPr marL="374650" indent="-374650">
              <a:buClr>
                <a:srgbClr val="FF9900"/>
              </a:buClr>
              <a:buSzPct val="150000"/>
              <a:buFontTx/>
              <a:buChar char="•"/>
            </a:pPr>
            <a:r>
              <a:rPr lang="en-GB" sz="2800"/>
              <a:t>Improving image as high quality employer</a:t>
            </a:r>
          </a:p>
          <a:p>
            <a:pPr marL="374650" indent="-374650">
              <a:buClr>
                <a:srgbClr val="FF9900"/>
              </a:buClr>
              <a:buSzPct val="150000"/>
              <a:buFontTx/>
              <a:buChar char="•"/>
            </a:pPr>
            <a:r>
              <a:rPr lang="en-GB" sz="2800"/>
              <a:t>Keeping up with technological developments</a:t>
            </a:r>
          </a:p>
          <a:p>
            <a:pPr marL="374650" indent="-374650">
              <a:buClr>
                <a:srgbClr val="FF9900"/>
              </a:buClr>
              <a:buSzPct val="150000"/>
              <a:buFontTx/>
              <a:buChar char="•"/>
            </a:pPr>
            <a:r>
              <a:rPr lang="en-GB" sz="2800"/>
              <a:t>Improving morale</a:t>
            </a:r>
          </a:p>
          <a:p>
            <a:pPr marL="374650" indent="-374650">
              <a:buClr>
                <a:srgbClr val="FF9900"/>
              </a:buClr>
              <a:buSzPct val="150000"/>
              <a:buFontTx/>
              <a:buChar char="•"/>
            </a:pPr>
            <a:r>
              <a:rPr lang="en-GB" sz="2800"/>
              <a:t>Increasing the flexibility of employees</a:t>
            </a:r>
          </a:p>
          <a:p>
            <a:pPr marL="374650" indent="-374650">
              <a:buClr>
                <a:srgbClr val="FF9900"/>
              </a:buClr>
              <a:buSzPct val="150000"/>
              <a:buFontTx/>
              <a:buChar char="•"/>
            </a:pPr>
            <a:r>
              <a:rPr lang="en-GB" sz="2800"/>
              <a:t>Increasing productivity.</a:t>
            </a:r>
          </a:p>
          <a:p>
            <a:pPr marL="374650" indent="-374650" algn="r"/>
            <a:r>
              <a:rPr lang="en-GB"/>
              <a:t>http://www.scotland.gov.uk/Publications/2002/06/14558/3248</a:t>
            </a:r>
            <a:endParaRPr lang="en-GB"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6387" name="TextBox 2"/>
          <p:cNvSpPr txBox="1">
            <a:spLocks noChangeArrowheads="1"/>
          </p:cNvSpPr>
          <p:nvPr/>
        </p:nvSpPr>
        <p:spPr bwMode="auto">
          <a:xfrm>
            <a:off x="517281" y="476251"/>
            <a:ext cx="5391150" cy="519113"/>
          </a:xfrm>
          <a:prstGeom prst="rect">
            <a:avLst/>
          </a:prstGeom>
          <a:noFill/>
          <a:ln w="9525">
            <a:noFill/>
            <a:miter lim="800000"/>
            <a:headEnd/>
            <a:tailEnd/>
          </a:ln>
        </p:spPr>
        <p:txBody>
          <a:bodyPr>
            <a:spAutoFit/>
          </a:bodyPr>
          <a:lstStyle/>
          <a:p>
            <a:r>
              <a:rPr lang="en-GB" sz="2800" b="1"/>
              <a:t>Who are work-based learners?</a:t>
            </a:r>
          </a:p>
        </p:txBody>
      </p:sp>
      <p:sp>
        <p:nvSpPr>
          <p:cNvPr id="16388" name="TextBox 3"/>
          <p:cNvSpPr txBox="1">
            <a:spLocks noChangeArrowheads="1"/>
          </p:cNvSpPr>
          <p:nvPr/>
        </p:nvSpPr>
        <p:spPr bwMode="auto">
          <a:xfrm>
            <a:off x="422031" y="1676401"/>
            <a:ext cx="7666892" cy="4524315"/>
          </a:xfrm>
          <a:prstGeom prst="rect">
            <a:avLst/>
          </a:prstGeom>
          <a:noFill/>
          <a:ln w="9525">
            <a:noFill/>
            <a:miter lim="800000"/>
            <a:headEnd/>
            <a:tailEnd/>
          </a:ln>
        </p:spPr>
        <p:txBody>
          <a:bodyPr>
            <a:spAutoFit/>
          </a:bodyPr>
          <a:lstStyle/>
          <a:p>
            <a:pPr marL="374650" indent="-374650"/>
            <a:r>
              <a:rPr lang="en-GB" sz="2400"/>
              <a:t>1. Work in groups of 5/6 and use paper provided to depict the typical work-based learner.</a:t>
            </a:r>
          </a:p>
          <a:p>
            <a:pPr marL="374650" indent="-374650"/>
            <a:r>
              <a:rPr lang="en-GB" sz="2400"/>
              <a:t>    You have </a:t>
            </a:r>
            <a:r>
              <a:rPr lang="en-GB" sz="2400" b="1"/>
              <a:t>5 minutes </a:t>
            </a:r>
            <a:r>
              <a:rPr lang="en-GB" sz="2400"/>
              <a:t>for part of the exercise</a:t>
            </a:r>
          </a:p>
          <a:p>
            <a:pPr marL="374650" indent="-374650"/>
            <a:endParaRPr lang="en-GB" sz="2400"/>
          </a:p>
          <a:p>
            <a:pPr marL="374650" indent="-374650"/>
            <a:r>
              <a:rPr lang="en-GB" sz="2400"/>
              <a:t>2. Read the case studies given to you and discuss them in your group </a:t>
            </a:r>
            <a:r>
              <a:rPr lang="en-GB" sz="2400" b="1"/>
              <a:t>10 minutes</a:t>
            </a:r>
            <a:endParaRPr lang="en-GB" sz="2400" b="1" u="sng"/>
          </a:p>
          <a:p>
            <a:pPr marL="374650" indent="-374650"/>
            <a:endParaRPr lang="en-GB" sz="2400" u="sng"/>
          </a:p>
          <a:p>
            <a:pPr marL="374650" indent="-374650"/>
            <a:r>
              <a:rPr lang="en-GB" sz="2400"/>
              <a:t>3. Consider why these learners selected work-based learning not full-time education or training </a:t>
            </a:r>
            <a:r>
              <a:rPr lang="en-GB" sz="2400" b="1"/>
              <a:t>5 minutes</a:t>
            </a:r>
          </a:p>
          <a:p>
            <a:pPr marL="374650" indent="-374650"/>
            <a:endParaRPr lang="en-GB" sz="2400"/>
          </a:p>
          <a:p>
            <a:pPr marL="374650" indent="-374650"/>
            <a:r>
              <a:rPr lang="en-GB" sz="2400"/>
              <a:t>4. What have you learned about work-based learners?           </a:t>
            </a:r>
            <a:r>
              <a:rPr lang="en-GB" sz="2400" b="1"/>
              <a:t>5 minutes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7411" name="Rectangle 2"/>
          <p:cNvSpPr>
            <a:spLocks noGrp="1"/>
          </p:cNvSpPr>
          <p:nvPr>
            <p:ph type="title" idx="4294967295"/>
          </p:nvPr>
        </p:nvSpPr>
        <p:spPr>
          <a:xfrm>
            <a:off x="281354" y="304801"/>
            <a:ext cx="6611815" cy="747713"/>
          </a:xfrm>
        </p:spPr>
        <p:txBody>
          <a:bodyPr/>
          <a:lstStyle/>
          <a:p>
            <a:r>
              <a:rPr lang="en-GB" b="1" smtClean="0">
                <a:solidFill>
                  <a:schemeClr val="tx1"/>
                </a:solidFill>
              </a:rPr>
              <a:t>Knowledge and skills </a:t>
            </a:r>
          </a:p>
        </p:txBody>
      </p:sp>
      <p:sp>
        <p:nvSpPr>
          <p:cNvPr id="17412" name="Rectangle 3"/>
          <p:cNvSpPr>
            <a:spLocks noGrp="1"/>
          </p:cNvSpPr>
          <p:nvPr>
            <p:ph type="body" idx="4294967295"/>
          </p:nvPr>
        </p:nvSpPr>
        <p:spPr>
          <a:xfrm>
            <a:off x="422031" y="1600200"/>
            <a:ext cx="8502162" cy="4233863"/>
          </a:xfrm>
        </p:spPr>
        <p:txBody>
          <a:bodyPr/>
          <a:lstStyle/>
          <a:p>
            <a:pPr>
              <a:lnSpc>
                <a:spcPct val="90000"/>
              </a:lnSpc>
              <a:buClr>
                <a:srgbClr val="FF9900"/>
              </a:buClr>
            </a:pPr>
            <a:r>
              <a:rPr lang="en-GB" sz="2800" b="0" smtClean="0"/>
              <a:t>Work-based qualifications</a:t>
            </a:r>
          </a:p>
          <a:p>
            <a:pPr>
              <a:lnSpc>
                <a:spcPct val="90000"/>
              </a:lnSpc>
              <a:buClr>
                <a:srgbClr val="FF9900"/>
              </a:buClr>
            </a:pPr>
            <a:r>
              <a:rPr lang="en-GB" sz="2800" b="0" smtClean="0"/>
              <a:t>Professional body involvement</a:t>
            </a:r>
          </a:p>
          <a:p>
            <a:pPr>
              <a:lnSpc>
                <a:spcPct val="90000"/>
              </a:lnSpc>
              <a:buClr>
                <a:srgbClr val="FF9900"/>
              </a:buClr>
            </a:pPr>
            <a:r>
              <a:rPr lang="en-GB" sz="2800" b="0" smtClean="0"/>
              <a:t>LMI and sectoral progression</a:t>
            </a:r>
          </a:p>
          <a:p>
            <a:pPr>
              <a:lnSpc>
                <a:spcPct val="90000"/>
              </a:lnSpc>
              <a:buClr>
                <a:srgbClr val="FF9900"/>
              </a:buClr>
            </a:pPr>
            <a:r>
              <a:rPr lang="en-GB" sz="2800" b="0" smtClean="0"/>
              <a:t>Funding learning at work</a:t>
            </a:r>
          </a:p>
          <a:p>
            <a:pPr>
              <a:lnSpc>
                <a:spcPct val="90000"/>
              </a:lnSpc>
              <a:buClr>
                <a:srgbClr val="FF9900"/>
              </a:buClr>
            </a:pPr>
            <a:r>
              <a:rPr lang="en-GB" sz="2800" b="0" smtClean="0"/>
              <a:t>Helping people to develop career management skills</a:t>
            </a:r>
          </a:p>
          <a:p>
            <a:pPr>
              <a:lnSpc>
                <a:spcPct val="90000"/>
              </a:lnSpc>
              <a:buClr>
                <a:srgbClr val="FF9900"/>
              </a:buClr>
            </a:pPr>
            <a:r>
              <a:rPr lang="en-GB" sz="2800" b="0" smtClean="0"/>
              <a:t>Helping people to find information and assess the quality of provision</a:t>
            </a:r>
          </a:p>
          <a:p>
            <a:pPr>
              <a:lnSpc>
                <a:spcPct val="90000"/>
              </a:lnSpc>
              <a:buClr>
                <a:srgbClr val="FF9900"/>
              </a:buClr>
            </a:pPr>
            <a:r>
              <a:rPr lang="en-GB" sz="2800" b="0" smtClean="0"/>
              <a:t>Helping people to negotiate with employers </a:t>
            </a:r>
          </a:p>
          <a:p>
            <a:pPr>
              <a:lnSpc>
                <a:spcPct val="90000"/>
              </a:lnSpc>
              <a:buClr>
                <a:srgbClr val="FF9900"/>
              </a:buClr>
            </a:pPr>
            <a:r>
              <a:rPr lang="en-GB" sz="2800" b="0" smtClean="0"/>
              <a:t>Helping people to get support at work for their learning.</a:t>
            </a:r>
            <a:endParaRPr lang="en-GB" b="0" smtClean="0"/>
          </a:p>
          <a:p>
            <a:pPr algn="r">
              <a:lnSpc>
                <a:spcPct val="90000"/>
              </a:lnSpc>
              <a:buFont typeface="Arial" charset="0"/>
              <a:buNone/>
            </a:pPr>
            <a:endParaRPr lang="en-GB" sz="2000" b="0" i="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a:xfrm>
            <a:off x="351692" y="304800"/>
            <a:ext cx="5482004" cy="838200"/>
          </a:xfrm>
        </p:spPr>
        <p:txBody>
          <a:bodyPr/>
          <a:lstStyle/>
          <a:p>
            <a:r>
              <a:rPr lang="en-GB" b="1" smtClean="0">
                <a:solidFill>
                  <a:schemeClr val="tx1"/>
                </a:solidFill>
              </a:rPr>
              <a:t>Sources of information and advice for learning at work</a:t>
            </a:r>
          </a:p>
        </p:txBody>
      </p:sp>
      <p:sp>
        <p:nvSpPr>
          <p:cNvPr id="18435" name="Rectangle 3"/>
          <p:cNvSpPr>
            <a:spLocks noGrp="1"/>
          </p:cNvSpPr>
          <p:nvPr>
            <p:ph type="body" idx="4294967295"/>
          </p:nvPr>
        </p:nvSpPr>
        <p:spPr>
          <a:xfrm>
            <a:off x="351693" y="1447801"/>
            <a:ext cx="8607669" cy="4811713"/>
          </a:xfrm>
        </p:spPr>
        <p:txBody>
          <a:bodyPr/>
          <a:lstStyle/>
          <a:p>
            <a:pPr marL="374650" indent="-374650">
              <a:buClr>
                <a:srgbClr val="FF9900"/>
              </a:buClr>
            </a:pPr>
            <a:r>
              <a:rPr lang="en-GB" b="0" smtClean="0"/>
              <a:t>Colleges, universities and other learning providers</a:t>
            </a:r>
          </a:p>
          <a:p>
            <a:pPr marL="374650" indent="-374650">
              <a:buClr>
                <a:srgbClr val="FF9900"/>
              </a:buClr>
            </a:pPr>
            <a:r>
              <a:rPr lang="en-GB" b="0" smtClean="0"/>
              <a:t>Professional bodies</a:t>
            </a:r>
          </a:p>
          <a:p>
            <a:pPr marL="374650" indent="-374650">
              <a:buClr>
                <a:srgbClr val="FF9900"/>
              </a:buClr>
            </a:pPr>
            <a:r>
              <a:rPr lang="en-GB" b="0" smtClean="0"/>
              <a:t>Sector Skills Councils</a:t>
            </a:r>
          </a:p>
          <a:p>
            <a:pPr marL="374650" indent="-374650">
              <a:buClr>
                <a:srgbClr val="FF9900"/>
              </a:buClr>
            </a:pPr>
            <a:r>
              <a:rPr lang="en-GB" b="0" smtClean="0"/>
              <a:t>Employers</a:t>
            </a:r>
          </a:p>
          <a:p>
            <a:pPr marL="374650" indent="-374650">
              <a:buClr>
                <a:srgbClr val="FF9900"/>
              </a:buClr>
            </a:pPr>
            <a:r>
              <a:rPr lang="en-GB" b="0" smtClean="0"/>
              <a:t>Trades Unions</a:t>
            </a:r>
          </a:p>
          <a:p>
            <a:pPr marL="374650" indent="-374650">
              <a:buClr>
                <a:srgbClr val="FF9900"/>
              </a:buClr>
            </a:pPr>
            <a:r>
              <a:rPr lang="en-GB" b="0" smtClean="0"/>
              <a:t>Other databases and websites</a:t>
            </a:r>
          </a:p>
          <a:p>
            <a:pPr marL="374650" indent="-374650">
              <a:buClr>
                <a:srgbClr val="FF9900"/>
              </a:buClr>
            </a:pPr>
            <a:r>
              <a:rPr lang="en-GB" b="0" smtClean="0"/>
              <a:t>Next Step and the unionlearn advice service</a:t>
            </a:r>
          </a:p>
          <a:p>
            <a:pPr marL="374650" indent="-374650">
              <a:buClr>
                <a:srgbClr val="FF9900"/>
              </a:buClr>
            </a:pPr>
            <a:r>
              <a:rPr lang="en-GB" b="0" smtClean="0"/>
              <a:t>Checklist of questions to ask available as pdf file at www.higherlearningatwork.org (</a:t>
            </a:r>
            <a:r>
              <a:rPr lang="en-GB" b="0" i="1" smtClean="0"/>
              <a:t>Choosing to take up higher learning opportunities while working – a checklist for learners)</a:t>
            </a:r>
            <a:r>
              <a:rPr lang="en-GB" b="0" smtClean="0"/>
              <a:t> </a:t>
            </a:r>
          </a:p>
          <a:p>
            <a:pPr marL="374650" indent="-374650">
              <a:buClr>
                <a:srgbClr val="FF9900"/>
              </a:buClr>
            </a:pPr>
            <a:r>
              <a:rPr lang="en-GB" b="0" smtClean="0"/>
              <a:t>Other websites.</a:t>
            </a:r>
          </a:p>
          <a:p>
            <a:pPr marL="374650" indent="-374650" algn="r">
              <a:buFont typeface="Arial" charset="0"/>
              <a:buNone/>
            </a:pPr>
            <a:endParaRPr lang="en-GB" b="0" i="1" smtClean="0"/>
          </a:p>
        </p:txBody>
      </p:sp>
      <p:pic>
        <p:nvPicPr>
          <p:cNvPr id="18436"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417635" y="533400"/>
            <a:ext cx="2536580" cy="457200"/>
          </a:xfrm>
        </p:spPr>
        <p:txBody>
          <a:bodyPr/>
          <a:lstStyle/>
          <a:p>
            <a:r>
              <a:rPr lang="en-GB" sz="2400" b="1" smtClean="0">
                <a:solidFill>
                  <a:schemeClr val="tx1"/>
                </a:solidFill>
              </a:rPr>
              <a:t> </a:t>
            </a:r>
            <a:endParaRPr lang="en-GB" sz="2400" b="1" smtClean="0">
              <a:solidFill>
                <a:srgbClr val="632523"/>
              </a:solidFill>
            </a:endParaRPr>
          </a:p>
        </p:txBody>
      </p:sp>
      <p:sp>
        <p:nvSpPr>
          <p:cNvPr id="19459" name="Rectangle 3"/>
          <p:cNvSpPr>
            <a:spLocks noGrp="1"/>
          </p:cNvSpPr>
          <p:nvPr>
            <p:ph type="body" idx="4294967295"/>
          </p:nvPr>
        </p:nvSpPr>
        <p:spPr>
          <a:xfrm>
            <a:off x="457200" y="2057401"/>
            <a:ext cx="7913077" cy="4371975"/>
          </a:xfrm>
        </p:spPr>
        <p:txBody>
          <a:bodyPr/>
          <a:lstStyle/>
          <a:p>
            <a:pPr indent="-342900">
              <a:buClr>
                <a:srgbClr val="FF9900"/>
              </a:buClr>
            </a:pPr>
            <a:r>
              <a:rPr lang="en-GB" b="0" smtClean="0"/>
              <a:t>What is work-based learning?</a:t>
            </a:r>
          </a:p>
          <a:p>
            <a:pPr indent="-342900">
              <a:buClr>
                <a:srgbClr val="FF9900"/>
              </a:buClr>
            </a:pPr>
            <a:r>
              <a:rPr lang="en-GB" b="0" smtClean="0"/>
              <a:t>Why do we need to consider it?</a:t>
            </a:r>
          </a:p>
          <a:p>
            <a:pPr indent="-342900">
              <a:buClr>
                <a:srgbClr val="FF9900"/>
              </a:buClr>
            </a:pPr>
            <a:r>
              <a:rPr lang="en-GB" b="0" smtClean="0"/>
              <a:t>Give me three benefits and three costs of work-based learning for learners and employers</a:t>
            </a:r>
          </a:p>
          <a:p>
            <a:pPr indent="-342900">
              <a:buClr>
                <a:srgbClr val="FF9900"/>
              </a:buClr>
            </a:pPr>
            <a:r>
              <a:rPr lang="en-GB" b="0" smtClean="0"/>
              <a:t>What extra knowledge and skills do we need to support those considering work-based learning?</a:t>
            </a:r>
          </a:p>
          <a:p>
            <a:pPr indent="-342900">
              <a:buClr>
                <a:srgbClr val="FF9900"/>
              </a:buClr>
            </a:pPr>
            <a:r>
              <a:rPr lang="en-GB" b="0" smtClean="0"/>
              <a:t>Give me two resources that are available to help advisers?</a:t>
            </a:r>
          </a:p>
          <a:p>
            <a:pPr indent="-342900">
              <a:buFont typeface="Arial" charset="0"/>
              <a:buNone/>
            </a:pPr>
            <a:endParaRPr lang="en-GB" b="0" smtClean="0"/>
          </a:p>
        </p:txBody>
      </p:sp>
      <p:sp>
        <p:nvSpPr>
          <p:cNvPr id="19460" name="Text Box 4"/>
          <p:cNvSpPr txBox="1">
            <a:spLocks noChangeArrowheads="1"/>
          </p:cNvSpPr>
          <p:nvPr/>
        </p:nvSpPr>
        <p:spPr bwMode="auto">
          <a:xfrm>
            <a:off x="1049216" y="4941888"/>
            <a:ext cx="2259623" cy="366712"/>
          </a:xfrm>
          <a:prstGeom prst="rect">
            <a:avLst/>
          </a:prstGeom>
          <a:noFill/>
          <a:ln w="9525">
            <a:noFill/>
            <a:miter lim="800000"/>
            <a:headEnd/>
            <a:tailEnd/>
          </a:ln>
        </p:spPr>
        <p:txBody>
          <a:bodyPr>
            <a:spAutoFit/>
          </a:bodyPr>
          <a:lstStyle/>
          <a:p>
            <a:pPr>
              <a:spcBef>
                <a:spcPct val="50000"/>
              </a:spcBef>
            </a:pPr>
            <a:endParaRPr lang="en-GB"/>
          </a:p>
        </p:txBody>
      </p:sp>
      <p:sp>
        <p:nvSpPr>
          <p:cNvPr id="19461" name="Text Box 5"/>
          <p:cNvSpPr txBox="1">
            <a:spLocks noChangeArrowheads="1"/>
          </p:cNvSpPr>
          <p:nvPr/>
        </p:nvSpPr>
        <p:spPr bwMode="auto">
          <a:xfrm>
            <a:off x="1248508" y="5157788"/>
            <a:ext cx="2259623" cy="366712"/>
          </a:xfrm>
          <a:prstGeom prst="rect">
            <a:avLst/>
          </a:prstGeom>
          <a:noFill/>
          <a:ln w="9525">
            <a:noFill/>
            <a:miter lim="800000"/>
            <a:headEnd/>
            <a:tailEnd/>
          </a:ln>
        </p:spPr>
        <p:txBody>
          <a:bodyPr>
            <a:spAutoFit/>
          </a:bodyPr>
          <a:lstStyle/>
          <a:p>
            <a:pPr>
              <a:spcBef>
                <a:spcPct val="50000"/>
              </a:spcBef>
            </a:pPr>
            <a:endParaRPr lang="en-GB"/>
          </a:p>
        </p:txBody>
      </p:sp>
      <p:pic>
        <p:nvPicPr>
          <p:cNvPr id="19462"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9463" name="Rectangle 1"/>
          <p:cNvSpPr>
            <a:spLocks noChangeArrowheads="1"/>
          </p:cNvSpPr>
          <p:nvPr/>
        </p:nvSpPr>
        <p:spPr bwMode="auto">
          <a:xfrm>
            <a:off x="184639" y="404814"/>
            <a:ext cx="3472962" cy="579437"/>
          </a:xfrm>
          <a:prstGeom prst="rect">
            <a:avLst/>
          </a:prstGeom>
          <a:noFill/>
          <a:ln w="9525">
            <a:noFill/>
            <a:miter lim="800000"/>
            <a:headEnd/>
            <a:tailEnd/>
          </a:ln>
        </p:spPr>
        <p:txBody>
          <a:bodyPr>
            <a:spAutoFit/>
          </a:bodyPr>
          <a:lstStyle/>
          <a:p>
            <a:r>
              <a:rPr lang="en-US" sz="3200" b="1"/>
              <a:t>Summary</a:t>
            </a:r>
            <a:endParaRPr lang="en-GB" sz="3200" b="1"/>
          </a:p>
        </p:txBody>
      </p:sp>
      <p:sp>
        <p:nvSpPr>
          <p:cNvPr id="19464" name="Text Box 8"/>
          <p:cNvSpPr txBox="1">
            <a:spLocks noChangeArrowheads="1"/>
          </p:cNvSpPr>
          <p:nvPr/>
        </p:nvSpPr>
        <p:spPr bwMode="auto">
          <a:xfrm>
            <a:off x="729907" y="5537201"/>
            <a:ext cx="7588937" cy="400110"/>
          </a:xfrm>
          <a:prstGeom prst="rect">
            <a:avLst/>
          </a:prstGeom>
          <a:noFill/>
          <a:ln w="9525">
            <a:noFill/>
            <a:miter lim="800000"/>
            <a:headEnd/>
            <a:tailEnd/>
          </a:ln>
        </p:spPr>
        <p:txBody>
          <a:bodyPr wrap="none">
            <a:spAutoFit/>
          </a:bodyPr>
          <a:lstStyle/>
          <a:p>
            <a:r>
              <a:rPr lang="en-GB" sz="2000" b="1">
                <a:solidFill>
                  <a:srgbClr val="FF9933"/>
                </a:solidFill>
              </a:rPr>
              <a:t>Thank you for attending, please complete an evaluation form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184639" y="404814"/>
            <a:ext cx="5301762" cy="579437"/>
          </a:xfrm>
          <a:prstGeom prst="rect">
            <a:avLst/>
          </a:prstGeom>
          <a:noFill/>
          <a:ln w="9525">
            <a:noFill/>
            <a:miter lim="800000"/>
            <a:headEnd/>
            <a:tailEnd/>
          </a:ln>
        </p:spPr>
        <p:txBody>
          <a:bodyPr>
            <a:spAutoFit/>
          </a:bodyPr>
          <a:lstStyle/>
          <a:p>
            <a:r>
              <a:rPr lang="en-US" sz="3200" b="1"/>
              <a:t>Resources and references</a:t>
            </a:r>
            <a:endParaRPr lang="en-GB" sz="3200" b="1"/>
          </a:p>
        </p:txBody>
      </p:sp>
      <p:pic>
        <p:nvPicPr>
          <p:cNvPr id="21507" name="Picture 1" descr="LSIS-180-x-299_email use"/>
          <p:cNvPicPr>
            <a:picLocks noChangeAspect="1" noChangeArrowheads="1"/>
          </p:cNvPicPr>
          <p:nvPr/>
        </p:nvPicPr>
        <p:blipFill>
          <a:blip r:embed="rId2" cstate="print"/>
          <a:srcRect/>
          <a:stretch>
            <a:fillRect/>
          </a:stretch>
        </p:blipFill>
        <p:spPr bwMode="auto">
          <a:xfrm>
            <a:off x="6113585" y="0"/>
            <a:ext cx="3030415" cy="1582738"/>
          </a:xfrm>
          <a:prstGeom prst="rect">
            <a:avLst/>
          </a:prstGeom>
          <a:noFill/>
          <a:ln w="9525">
            <a:noFill/>
            <a:miter lim="800000"/>
            <a:headEnd/>
            <a:tailEnd/>
          </a:ln>
        </p:spPr>
      </p:pic>
      <p:sp>
        <p:nvSpPr>
          <p:cNvPr id="21508" name="Rectangle 3"/>
          <p:cNvSpPr>
            <a:spLocks noChangeArrowheads="1"/>
          </p:cNvSpPr>
          <p:nvPr/>
        </p:nvSpPr>
        <p:spPr bwMode="auto">
          <a:xfrm>
            <a:off x="211016" y="1066800"/>
            <a:ext cx="8626720" cy="6063198"/>
          </a:xfrm>
          <a:prstGeom prst="rect">
            <a:avLst/>
          </a:prstGeom>
          <a:noFill/>
          <a:ln w="9525">
            <a:noFill/>
            <a:miter lim="800000"/>
            <a:headEnd/>
            <a:tailEnd/>
          </a:ln>
        </p:spPr>
        <p:txBody>
          <a:bodyPr>
            <a:spAutoFit/>
          </a:bodyPr>
          <a:lstStyle/>
          <a:p>
            <a:r>
              <a:rPr lang="en-GB" sz="2800">
                <a:solidFill>
                  <a:srgbClr val="000000"/>
                </a:solidFill>
              </a:rPr>
              <a:t>www.unionlearn.org.uk</a:t>
            </a:r>
          </a:p>
          <a:p>
            <a:r>
              <a:rPr lang="en-GB" sz="2800">
                <a:solidFill>
                  <a:srgbClr val="000000"/>
                </a:solidFill>
              </a:rPr>
              <a:t>www.sscalliance.org.uk </a:t>
            </a:r>
          </a:p>
          <a:p>
            <a:r>
              <a:rPr lang="en-GB" sz="2800">
                <a:solidFill>
                  <a:srgbClr val="000000"/>
                </a:solidFill>
              </a:rPr>
              <a:t>www.open.ac.uk </a:t>
            </a:r>
            <a:r>
              <a:rPr lang="en-GB" sz="2800" i="1">
                <a:solidFill>
                  <a:srgbClr val="000000"/>
                </a:solidFill>
              </a:rPr>
              <a:t>and</a:t>
            </a:r>
            <a:r>
              <a:rPr lang="en-GB" sz="2800">
                <a:solidFill>
                  <a:srgbClr val="000000"/>
                </a:solidFill>
              </a:rPr>
              <a:t> www.openlearn.open.ac.uk</a:t>
            </a:r>
          </a:p>
          <a:p>
            <a:r>
              <a:rPr lang="en-GB" sz="2800">
                <a:solidFill>
                  <a:srgbClr val="000000"/>
                </a:solidFill>
              </a:rPr>
              <a:t>www.direct.gov.uk</a:t>
            </a:r>
          </a:p>
          <a:p>
            <a:r>
              <a:rPr lang="en-GB" sz="2800">
                <a:solidFill>
                  <a:srgbClr val="000000"/>
                </a:solidFill>
              </a:rPr>
              <a:t>www.lsis.org.uk</a:t>
            </a:r>
          </a:p>
          <a:p>
            <a:r>
              <a:rPr lang="en-GB" sz="2800">
                <a:solidFill>
                  <a:srgbClr val="000000"/>
                </a:solidFill>
              </a:rPr>
              <a:t>www.excellencegateway.org.uk</a:t>
            </a:r>
          </a:p>
          <a:p>
            <a:r>
              <a:rPr lang="en-GB" sz="2800">
                <a:solidFill>
                  <a:srgbClr val="000000"/>
                </a:solidFill>
              </a:rPr>
              <a:t>www.leadershiplearning.org.uk</a:t>
            </a:r>
          </a:p>
          <a:p>
            <a:pPr eaLnBrk="0" hangingPunct="0"/>
            <a:r>
              <a:rPr lang="en-GB" sz="2800">
                <a:solidFill>
                  <a:srgbClr val="000000"/>
                </a:solidFill>
              </a:rPr>
              <a:t>www.apprenticeships.org.uk</a:t>
            </a:r>
          </a:p>
          <a:p>
            <a:pPr eaLnBrk="0" hangingPunct="0"/>
            <a:r>
              <a:rPr lang="en-GB" sz="2800">
                <a:solidFill>
                  <a:srgbClr val="000000"/>
                </a:solidFill>
              </a:rPr>
              <a:t>www.notgoingtouni.co.uk</a:t>
            </a:r>
          </a:p>
          <a:p>
            <a:pPr eaLnBrk="0" hangingPunct="0"/>
            <a:r>
              <a:rPr lang="en-GB" sz="2800">
                <a:solidFill>
                  <a:srgbClr val="000000"/>
                </a:solidFill>
              </a:rPr>
              <a:t>www.niace.org.uk </a:t>
            </a:r>
          </a:p>
          <a:p>
            <a:r>
              <a:rPr lang="en-GB" u="sng"/>
              <a:t>https://nextstep.direct.gov.uk/improvingyourcareerthroughlearning/choosingacourse/coursesearchlandingpage/Pages/default.aspxx.htm</a:t>
            </a:r>
          </a:p>
          <a:p>
            <a:r>
              <a:rPr lang="en-GB" u="sng"/>
              <a:t>http://www.direct.gov.uk/en/EducationAndLearning/QualificationsExplained/DG_181951</a:t>
            </a:r>
            <a:r>
              <a:rPr lang="en-GB"/>
              <a:t>  </a:t>
            </a:r>
          </a:p>
          <a:p>
            <a:r>
              <a:rPr lang="en-GB" u="sng"/>
              <a:t>http://www.direct.gov.uk/en/EducationAndLearning/QualificationsExplained/index.htm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3075" name="Rectangle 3"/>
          <p:cNvSpPr>
            <a:spLocks noChangeArrowheads="1"/>
          </p:cNvSpPr>
          <p:nvPr/>
        </p:nvSpPr>
        <p:spPr bwMode="auto">
          <a:xfrm>
            <a:off x="549520" y="571501"/>
            <a:ext cx="5155223" cy="519113"/>
          </a:xfrm>
          <a:prstGeom prst="rect">
            <a:avLst/>
          </a:prstGeom>
          <a:noFill/>
          <a:ln w="9525">
            <a:noFill/>
            <a:miter lim="800000"/>
            <a:headEnd/>
            <a:tailEnd/>
          </a:ln>
        </p:spPr>
        <p:txBody>
          <a:bodyPr>
            <a:spAutoFit/>
          </a:bodyPr>
          <a:lstStyle/>
          <a:p>
            <a:r>
              <a:rPr lang="en-GB" sz="2800" b="1"/>
              <a:t>Aim and objectives</a:t>
            </a:r>
            <a:endParaRPr lang="en-GB" sz="2800"/>
          </a:p>
        </p:txBody>
      </p:sp>
      <p:sp>
        <p:nvSpPr>
          <p:cNvPr id="3076" name="TextBox 4"/>
          <p:cNvSpPr txBox="1">
            <a:spLocks noChangeArrowheads="1"/>
          </p:cNvSpPr>
          <p:nvPr/>
        </p:nvSpPr>
        <p:spPr bwMode="auto">
          <a:xfrm>
            <a:off x="703385" y="1371601"/>
            <a:ext cx="7807569" cy="5262979"/>
          </a:xfrm>
          <a:prstGeom prst="rect">
            <a:avLst/>
          </a:prstGeom>
          <a:noFill/>
          <a:ln w="9525">
            <a:noFill/>
            <a:miter lim="800000"/>
            <a:headEnd/>
            <a:tailEnd/>
          </a:ln>
        </p:spPr>
        <p:txBody>
          <a:bodyPr>
            <a:spAutoFit/>
          </a:bodyPr>
          <a:lstStyle/>
          <a:p>
            <a:pPr marL="374650" indent="-374650"/>
            <a:r>
              <a:rPr lang="en-GB" sz="2400" b="1"/>
              <a:t>Aim:</a:t>
            </a:r>
          </a:p>
          <a:p>
            <a:pPr marL="374650" indent="-374650" eaLnBrk="0" hangingPunct="0">
              <a:spcBef>
                <a:spcPct val="20000"/>
              </a:spcBef>
              <a:buClr>
                <a:srgbClr val="FF9900"/>
              </a:buClr>
              <a:buSzPct val="150000"/>
              <a:buFont typeface="Arial" charset="0"/>
              <a:buChar char="•"/>
            </a:pPr>
            <a:r>
              <a:rPr lang="en-GB" sz="2400"/>
              <a:t>To develop an understanding of the issues related to learning and gaining qualifications while working and/or earning </a:t>
            </a:r>
            <a:endParaRPr lang="en-GB" sz="1200"/>
          </a:p>
          <a:p>
            <a:pPr marL="374650" indent="-374650"/>
            <a:r>
              <a:rPr lang="en-GB" sz="2400" b="1"/>
              <a:t>Objectives</a:t>
            </a:r>
          </a:p>
          <a:p>
            <a:pPr marL="374650" indent="-374650"/>
            <a:r>
              <a:rPr lang="en-GB" sz="2400"/>
              <a:t>By the end of the session </a:t>
            </a:r>
            <a:r>
              <a:rPr lang="en-US" sz="2400"/>
              <a:t>participants</a:t>
            </a:r>
            <a:r>
              <a:rPr lang="en-GB" sz="2400"/>
              <a:t> will be able to:</a:t>
            </a:r>
            <a:endParaRPr lang="en-GB" sz="1200"/>
          </a:p>
          <a:p>
            <a:pPr marL="374650" indent="-374650" eaLnBrk="0" hangingPunct="0">
              <a:spcBef>
                <a:spcPct val="20000"/>
              </a:spcBef>
              <a:buClr>
                <a:srgbClr val="FF9900"/>
              </a:buClr>
              <a:buSzPct val="150000"/>
              <a:buFont typeface="Arial" charset="0"/>
              <a:buChar char="•"/>
            </a:pPr>
            <a:r>
              <a:rPr lang="en-GB" sz="2400"/>
              <a:t>Define work-based learning</a:t>
            </a:r>
          </a:p>
          <a:p>
            <a:pPr marL="374650" indent="-374650" eaLnBrk="0" hangingPunct="0">
              <a:spcBef>
                <a:spcPct val="20000"/>
              </a:spcBef>
              <a:buClr>
                <a:srgbClr val="FF9900"/>
              </a:buClr>
              <a:buSzPct val="150000"/>
              <a:buFont typeface="Arial" charset="0"/>
              <a:buChar char="•"/>
            </a:pPr>
            <a:r>
              <a:rPr lang="en-GB" sz="2400"/>
              <a:t>List the motivating factors for gaining qualifications while working</a:t>
            </a:r>
          </a:p>
          <a:p>
            <a:pPr marL="374650" indent="-374650" eaLnBrk="0" hangingPunct="0">
              <a:spcBef>
                <a:spcPct val="20000"/>
              </a:spcBef>
              <a:buClr>
                <a:srgbClr val="FF9900"/>
              </a:buClr>
              <a:buSzPct val="150000"/>
              <a:buFont typeface="Arial" charset="0"/>
              <a:buChar char="•"/>
            </a:pPr>
            <a:r>
              <a:rPr lang="en-GB" sz="2400"/>
              <a:t>Describe the benefits and costs associated with working towards qualifications while working</a:t>
            </a:r>
          </a:p>
          <a:p>
            <a:pPr marL="374650" indent="-374650" eaLnBrk="0" hangingPunct="0">
              <a:spcBef>
                <a:spcPct val="20000"/>
              </a:spcBef>
              <a:buClr>
                <a:srgbClr val="FF9900"/>
              </a:buClr>
              <a:buSzPct val="150000"/>
              <a:buFont typeface="Arial" charset="0"/>
              <a:buChar char="•"/>
            </a:pPr>
            <a:r>
              <a:rPr lang="en-GB" sz="2400"/>
              <a:t>Outline the support required for learners considering the work-based route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xfrm>
            <a:off x="383931" y="333376"/>
            <a:ext cx="5449766" cy="815975"/>
          </a:xfrm>
        </p:spPr>
        <p:txBody>
          <a:bodyPr/>
          <a:lstStyle/>
          <a:p>
            <a:r>
              <a:rPr lang="en-GB" b="1" smtClean="0">
                <a:solidFill>
                  <a:schemeClr val="tx1"/>
                </a:solidFill>
              </a:rPr>
              <a:t>Introductions</a:t>
            </a:r>
            <a:br>
              <a:rPr lang="en-GB" b="1" smtClean="0">
                <a:solidFill>
                  <a:schemeClr val="tx1"/>
                </a:solidFill>
              </a:rPr>
            </a:br>
            <a:endParaRPr lang="en-GB" b="1" smtClean="0">
              <a:solidFill>
                <a:schemeClr val="tx1"/>
              </a:solidFill>
            </a:endParaRPr>
          </a:p>
        </p:txBody>
      </p:sp>
      <p:sp>
        <p:nvSpPr>
          <p:cNvPr id="4099" name="Rectangle 3"/>
          <p:cNvSpPr>
            <a:spLocks noGrp="1"/>
          </p:cNvSpPr>
          <p:nvPr>
            <p:ph type="body" idx="4294967295"/>
          </p:nvPr>
        </p:nvSpPr>
        <p:spPr>
          <a:xfrm>
            <a:off x="422031" y="1524000"/>
            <a:ext cx="8229600" cy="4386263"/>
          </a:xfrm>
        </p:spPr>
        <p:txBody>
          <a:bodyPr/>
          <a:lstStyle/>
          <a:p>
            <a:pPr indent="-342900">
              <a:lnSpc>
                <a:spcPct val="90000"/>
              </a:lnSpc>
              <a:buFont typeface="Arial" charset="0"/>
              <a:buNone/>
            </a:pPr>
            <a:r>
              <a:rPr lang="en-GB" sz="2800" b="0" smtClean="0"/>
              <a:t>Find a partner who you do not know well.</a:t>
            </a:r>
          </a:p>
          <a:p>
            <a:pPr indent="-342900">
              <a:lnSpc>
                <a:spcPct val="90000"/>
              </a:lnSpc>
              <a:buFont typeface="Arial" charset="0"/>
              <a:buNone/>
            </a:pPr>
            <a:endParaRPr lang="en-GB" sz="1000" b="0" smtClean="0"/>
          </a:p>
          <a:p>
            <a:pPr indent="-342900">
              <a:lnSpc>
                <a:spcPct val="90000"/>
              </a:lnSpc>
              <a:buClr>
                <a:srgbClr val="FF9900"/>
              </a:buClr>
            </a:pPr>
            <a:r>
              <a:rPr lang="en-GB" sz="2800" b="0" smtClean="0"/>
              <a:t>Introduce yourself, your name and job role</a:t>
            </a:r>
          </a:p>
          <a:p>
            <a:pPr indent="-342900">
              <a:lnSpc>
                <a:spcPct val="90000"/>
              </a:lnSpc>
              <a:buClr>
                <a:srgbClr val="FF9900"/>
              </a:buClr>
            </a:pPr>
            <a:endParaRPr lang="en-GB" sz="1200" b="0" smtClean="0"/>
          </a:p>
          <a:p>
            <a:pPr indent="-342900">
              <a:lnSpc>
                <a:spcPct val="90000"/>
              </a:lnSpc>
              <a:buClr>
                <a:srgbClr val="FF9900"/>
              </a:buClr>
            </a:pPr>
            <a:r>
              <a:rPr lang="en-GB" sz="2800" b="0" smtClean="0"/>
              <a:t>Discuss any learning you have done at work</a:t>
            </a:r>
          </a:p>
          <a:p>
            <a:pPr marL="819150" lvl="1" indent="-285750">
              <a:lnSpc>
                <a:spcPct val="90000"/>
              </a:lnSpc>
              <a:buClr>
                <a:srgbClr val="FF9900"/>
              </a:buClr>
            </a:pPr>
            <a:r>
              <a:rPr lang="en-GB" sz="2400" b="1" smtClean="0">
                <a:solidFill>
                  <a:schemeClr val="tx1"/>
                </a:solidFill>
              </a:rPr>
              <a:t>How did you find out about it? </a:t>
            </a:r>
          </a:p>
          <a:p>
            <a:pPr marL="819150" lvl="1" indent="-285750">
              <a:lnSpc>
                <a:spcPct val="90000"/>
              </a:lnSpc>
              <a:buClr>
                <a:srgbClr val="FF9900"/>
              </a:buClr>
            </a:pPr>
            <a:r>
              <a:rPr lang="en-GB" sz="2400" b="1" smtClean="0">
                <a:solidFill>
                  <a:schemeClr val="tx1"/>
                </a:solidFill>
              </a:rPr>
              <a:t>What support did you get?</a:t>
            </a:r>
          </a:p>
          <a:p>
            <a:pPr marL="819150" lvl="1" indent="-285750">
              <a:lnSpc>
                <a:spcPct val="90000"/>
              </a:lnSpc>
              <a:buClr>
                <a:srgbClr val="FF9900"/>
              </a:buClr>
            </a:pPr>
            <a:r>
              <a:rPr lang="en-GB" sz="2400" b="1" smtClean="0">
                <a:solidFill>
                  <a:schemeClr val="tx1"/>
                </a:solidFill>
              </a:rPr>
              <a:t>Was it formal or informal? </a:t>
            </a:r>
          </a:p>
          <a:p>
            <a:pPr marL="819150" lvl="1" indent="-285750">
              <a:lnSpc>
                <a:spcPct val="90000"/>
              </a:lnSpc>
              <a:buClr>
                <a:srgbClr val="FF9900"/>
              </a:buClr>
            </a:pPr>
            <a:r>
              <a:rPr lang="en-GB" sz="2400" b="1" smtClean="0">
                <a:solidFill>
                  <a:schemeClr val="tx1"/>
                </a:solidFill>
              </a:rPr>
              <a:t>Did it lead to a qualification?</a:t>
            </a:r>
          </a:p>
          <a:p>
            <a:pPr indent="-342900">
              <a:lnSpc>
                <a:spcPct val="90000"/>
              </a:lnSpc>
              <a:buClr>
                <a:srgbClr val="FF9900"/>
              </a:buClr>
            </a:pPr>
            <a:endParaRPr lang="en-GB" smtClean="0"/>
          </a:p>
          <a:p>
            <a:pPr indent="-342900">
              <a:lnSpc>
                <a:spcPct val="90000"/>
              </a:lnSpc>
              <a:buClr>
                <a:srgbClr val="FF9900"/>
              </a:buClr>
            </a:pPr>
            <a:r>
              <a:rPr lang="en-GB" sz="2800" b="0" smtClean="0"/>
              <a:t>You have ten minutes for this exercise and will be asked to feed back the main points.</a:t>
            </a:r>
          </a:p>
        </p:txBody>
      </p:sp>
      <p:pic>
        <p:nvPicPr>
          <p:cNvPr id="4100"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5123" name="TextBox 2"/>
          <p:cNvSpPr txBox="1">
            <a:spLocks noChangeArrowheads="1"/>
          </p:cNvSpPr>
          <p:nvPr/>
        </p:nvSpPr>
        <p:spPr bwMode="auto">
          <a:xfrm>
            <a:off x="583224" y="404814"/>
            <a:ext cx="4188069" cy="522287"/>
          </a:xfrm>
          <a:prstGeom prst="rect">
            <a:avLst/>
          </a:prstGeom>
          <a:noFill/>
          <a:ln w="9525">
            <a:noFill/>
            <a:miter lim="800000"/>
            <a:headEnd/>
            <a:tailEnd/>
          </a:ln>
        </p:spPr>
        <p:txBody>
          <a:bodyPr>
            <a:spAutoFit/>
          </a:bodyPr>
          <a:lstStyle/>
          <a:p>
            <a:r>
              <a:rPr lang="en-GB" sz="2800" b="1"/>
              <a:t>What did you find out?</a:t>
            </a:r>
          </a:p>
        </p:txBody>
      </p:sp>
      <p:sp>
        <p:nvSpPr>
          <p:cNvPr id="5124" name="TextBox 4"/>
          <p:cNvSpPr txBox="1">
            <a:spLocks noChangeArrowheads="1"/>
          </p:cNvSpPr>
          <p:nvPr/>
        </p:nvSpPr>
        <p:spPr bwMode="auto">
          <a:xfrm>
            <a:off x="633046" y="1600200"/>
            <a:ext cx="7111512" cy="4401205"/>
          </a:xfrm>
          <a:prstGeom prst="rect">
            <a:avLst/>
          </a:prstGeom>
          <a:noFill/>
          <a:ln w="9525">
            <a:noFill/>
            <a:miter lim="800000"/>
            <a:headEnd/>
            <a:tailEnd/>
          </a:ln>
        </p:spPr>
        <p:txBody>
          <a:bodyPr>
            <a:spAutoFit/>
          </a:bodyPr>
          <a:lstStyle/>
          <a:p>
            <a:r>
              <a:rPr lang="en-GB" sz="2800"/>
              <a:t>What sources were used to find out?</a:t>
            </a:r>
          </a:p>
          <a:p>
            <a:endParaRPr lang="en-GB" sz="2800"/>
          </a:p>
          <a:p>
            <a:r>
              <a:rPr lang="en-GB" sz="2800"/>
              <a:t>What support was or would have been useful?</a:t>
            </a:r>
          </a:p>
          <a:p>
            <a:endParaRPr lang="en-GB" sz="2800"/>
          </a:p>
          <a:p>
            <a:r>
              <a:rPr lang="en-GB" sz="2800"/>
              <a:t>What difference does it make if the learning is explicit and part of a formal system?</a:t>
            </a:r>
          </a:p>
          <a:p>
            <a:endParaRPr lang="en-GB" sz="2800"/>
          </a:p>
          <a:p>
            <a:r>
              <a:rPr lang="en-GB" sz="2800"/>
              <a:t>What difference does it make if learning leads to a qualification?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6147" name="Rectangle 2"/>
          <p:cNvSpPr>
            <a:spLocks noGrp="1"/>
          </p:cNvSpPr>
          <p:nvPr>
            <p:ph type="title" idx="4294967295"/>
          </p:nvPr>
        </p:nvSpPr>
        <p:spPr>
          <a:xfrm>
            <a:off x="351692" y="381000"/>
            <a:ext cx="5416062" cy="762000"/>
          </a:xfrm>
        </p:spPr>
        <p:txBody>
          <a:bodyPr/>
          <a:lstStyle/>
          <a:p>
            <a:r>
              <a:rPr lang="en-GB" b="1" smtClean="0">
                <a:solidFill>
                  <a:schemeClr val="tx1"/>
                </a:solidFill>
              </a:rPr>
              <a:t>Effective practice in career development</a:t>
            </a:r>
            <a:r>
              <a:rPr lang="en-GB" sz="2400" b="1" smtClean="0">
                <a:solidFill>
                  <a:srgbClr val="471A19"/>
                </a:solidFill>
              </a:rPr>
              <a:t/>
            </a:r>
            <a:br>
              <a:rPr lang="en-GB" sz="2400" b="1" smtClean="0">
                <a:solidFill>
                  <a:srgbClr val="471A19"/>
                </a:solidFill>
              </a:rPr>
            </a:br>
            <a:endParaRPr lang="en-GB" sz="2400" b="1" smtClean="0">
              <a:solidFill>
                <a:srgbClr val="471A19"/>
              </a:solidFill>
            </a:endParaRPr>
          </a:p>
        </p:txBody>
      </p:sp>
      <p:sp>
        <p:nvSpPr>
          <p:cNvPr id="6148" name="Rectangle 3"/>
          <p:cNvSpPr>
            <a:spLocks noGrp="1"/>
          </p:cNvSpPr>
          <p:nvPr>
            <p:ph type="body" idx="4294967295"/>
          </p:nvPr>
        </p:nvSpPr>
        <p:spPr>
          <a:xfrm>
            <a:off x="422031" y="1600200"/>
            <a:ext cx="8229600" cy="4419600"/>
          </a:xfrm>
        </p:spPr>
        <p:txBody>
          <a:bodyPr/>
          <a:lstStyle/>
          <a:p>
            <a:pPr marL="374650" indent="-374650">
              <a:lnSpc>
                <a:spcPct val="90000"/>
              </a:lnSpc>
              <a:buFont typeface="Arial" charset="0"/>
              <a:buNone/>
            </a:pPr>
            <a:endParaRPr lang="en-GB" smtClean="0"/>
          </a:p>
          <a:p>
            <a:pPr marL="374650" indent="-374650">
              <a:lnSpc>
                <a:spcPct val="90000"/>
              </a:lnSpc>
              <a:buFont typeface="Arial" charset="0"/>
              <a:buNone/>
            </a:pPr>
            <a:r>
              <a:rPr lang="en-GB" b="0" smtClean="0"/>
              <a:t>“....</a:t>
            </a:r>
            <a:r>
              <a:rPr lang="en-GB" sz="2800" b="0" smtClean="0"/>
              <a:t>helps learners to reach their potential by ensuring placement on correct programmes, addressing barriers, supporting them on programmes to reach their learning goals and increase their employability, and facilitating next steps and progression.”</a:t>
            </a:r>
          </a:p>
          <a:p>
            <a:pPr marL="374650" indent="-374650" algn="r">
              <a:lnSpc>
                <a:spcPct val="90000"/>
              </a:lnSpc>
              <a:buFont typeface="Arial" charset="0"/>
              <a:buNone/>
            </a:pPr>
            <a:r>
              <a:rPr lang="en-GB" b="0" i="1" smtClean="0"/>
              <a:t>Career Learning for the 21</a:t>
            </a:r>
            <a:r>
              <a:rPr lang="en-GB" b="0" i="1" baseline="30000" smtClean="0"/>
              <a:t>st</a:t>
            </a:r>
            <a:r>
              <a:rPr lang="en-GB" b="0" i="1" smtClean="0"/>
              <a:t> Century, LSIS 2010</a:t>
            </a:r>
          </a:p>
          <a:p>
            <a:pPr marL="374650" indent="-374650">
              <a:lnSpc>
                <a:spcPct val="90000"/>
              </a:lnSpc>
              <a:buFont typeface="Arial" charset="0"/>
              <a:buNone/>
            </a:pPr>
            <a:endParaRPr lang="en-GB" b="0" smtClean="0"/>
          </a:p>
          <a:p>
            <a:pPr marL="374650" indent="-374650">
              <a:lnSpc>
                <a:spcPct val="90000"/>
              </a:lnSpc>
              <a:buFont typeface="Arial" charset="0"/>
              <a:buNone/>
            </a:pPr>
            <a:r>
              <a:rPr lang="en-GB" sz="2800" b="0" smtClean="0"/>
              <a:t>Do we always encourage young people and adults to consider work-based routes to learning?</a:t>
            </a:r>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562708" y="1423988"/>
            <a:ext cx="7776797" cy="5909310"/>
          </a:xfrm>
          <a:prstGeom prst="rect">
            <a:avLst/>
          </a:prstGeom>
          <a:noFill/>
          <a:ln w="9525">
            <a:noFill/>
            <a:miter lim="800000"/>
            <a:headEnd/>
            <a:tailEnd/>
          </a:ln>
        </p:spPr>
        <p:txBody>
          <a:bodyPr>
            <a:spAutoFit/>
          </a:bodyPr>
          <a:lstStyle/>
          <a:p>
            <a:r>
              <a:rPr lang="en-GB" sz="2400"/>
              <a:t>Work Based Learning (WBL) allows you to achieve valuable qualifications at the same time as gaining relevant, practical experience in real work situations.</a:t>
            </a:r>
          </a:p>
          <a:p>
            <a:pPr algn="r"/>
            <a:r>
              <a:rPr lang="en-GB" u="sng"/>
              <a:t>http://www.tvwbl.net/whatiswbl.htm</a:t>
            </a:r>
          </a:p>
          <a:p>
            <a:r>
              <a:rPr lang="en-GB" sz="900"/>
              <a:t/>
            </a:r>
            <a:br>
              <a:rPr lang="en-GB" sz="900"/>
            </a:br>
            <a:r>
              <a:rPr lang="en-GB" sz="2400"/>
              <a:t>Learning delivered by a university, college or other training provider in the workplace, normally under the supervision of a person from the same company as well as a professional teacher from outside the company. </a:t>
            </a:r>
          </a:p>
          <a:p>
            <a:pPr algn="r"/>
            <a:r>
              <a:rPr lang="en-GB" u="sng"/>
              <a:t>http://www.sfc.ac.uk/housekeeping/glossary/glossary.aspx</a:t>
            </a:r>
          </a:p>
          <a:p>
            <a:endParaRPr lang="en-GB" sz="900"/>
          </a:p>
          <a:p>
            <a:r>
              <a:rPr lang="en-GB" sz="2400"/>
              <a:t>Work Based Learning generally describes learning while a person is employed. The learning is usually based on the needs of the individual's career and employer, and can lead to nationally recognised qualifications</a:t>
            </a:r>
          </a:p>
          <a:p>
            <a:pPr algn="r"/>
            <a:r>
              <a:rPr lang="en-GB" u="sng"/>
              <a:t>http://www.thedataservice.org.uk/datadictionary/businessdefinitions/WBL.htm</a:t>
            </a:r>
            <a:endParaRPr lang="en-GB"/>
          </a:p>
        </p:txBody>
      </p:sp>
      <p:sp>
        <p:nvSpPr>
          <p:cNvPr id="7171" name="Rectangle 2"/>
          <p:cNvSpPr>
            <a:spLocks noChangeArrowheads="1"/>
          </p:cNvSpPr>
          <p:nvPr/>
        </p:nvSpPr>
        <p:spPr bwMode="auto">
          <a:xfrm>
            <a:off x="583224" y="404814"/>
            <a:ext cx="5583115" cy="522287"/>
          </a:xfrm>
          <a:prstGeom prst="rect">
            <a:avLst/>
          </a:prstGeom>
          <a:noFill/>
          <a:ln w="9525">
            <a:noFill/>
            <a:miter lim="800000"/>
            <a:headEnd/>
            <a:tailEnd/>
          </a:ln>
        </p:spPr>
        <p:txBody>
          <a:bodyPr>
            <a:spAutoFit/>
          </a:bodyPr>
          <a:lstStyle/>
          <a:p>
            <a:r>
              <a:rPr lang="en-GB" sz="2800" b="1"/>
              <a:t>What is work-based learning?</a:t>
            </a:r>
            <a:endParaRPr lang="en-GB" sz="2800"/>
          </a:p>
        </p:txBody>
      </p:sp>
      <p:pic>
        <p:nvPicPr>
          <p:cNvPr id="7172"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524608" y="381001"/>
            <a:ext cx="4891454" cy="517525"/>
          </a:xfrm>
        </p:spPr>
        <p:txBody>
          <a:bodyPr/>
          <a:lstStyle/>
          <a:p>
            <a:r>
              <a:rPr lang="en-GB" b="1" smtClean="0">
                <a:solidFill>
                  <a:schemeClr val="tx1"/>
                </a:solidFill>
              </a:rPr>
              <a:t>Work-based learning themes</a:t>
            </a:r>
          </a:p>
        </p:txBody>
      </p:sp>
      <p:sp>
        <p:nvSpPr>
          <p:cNvPr id="8195" name="Rectangle 3"/>
          <p:cNvSpPr>
            <a:spLocks noGrp="1"/>
          </p:cNvSpPr>
          <p:nvPr>
            <p:ph type="body" idx="4294967295"/>
          </p:nvPr>
        </p:nvSpPr>
        <p:spPr>
          <a:xfrm>
            <a:off x="383931" y="1447801"/>
            <a:ext cx="8502162" cy="4608513"/>
          </a:xfrm>
        </p:spPr>
        <p:txBody>
          <a:bodyPr/>
          <a:lstStyle/>
          <a:p>
            <a:pPr marL="374650" indent="-374650">
              <a:lnSpc>
                <a:spcPct val="90000"/>
              </a:lnSpc>
              <a:spcBef>
                <a:spcPct val="0"/>
              </a:spcBef>
              <a:spcAft>
                <a:spcPts val="1000"/>
              </a:spcAft>
              <a:buClr>
                <a:srgbClr val="FF9900"/>
              </a:buClr>
            </a:pPr>
            <a:r>
              <a:rPr lang="en-GB" sz="3200" b="0" smtClean="0"/>
              <a:t>Learning which takes as its starting point the learner and their activities at work in their company or organisation</a:t>
            </a:r>
            <a:endParaRPr lang="en-GB" sz="1200" b="0" smtClean="0"/>
          </a:p>
          <a:p>
            <a:pPr marL="374650" indent="-374650">
              <a:lnSpc>
                <a:spcPct val="90000"/>
              </a:lnSpc>
              <a:spcBef>
                <a:spcPct val="0"/>
              </a:spcBef>
              <a:spcAft>
                <a:spcPts val="1000"/>
              </a:spcAft>
              <a:buClr>
                <a:srgbClr val="FF9900"/>
              </a:buClr>
            </a:pPr>
            <a:r>
              <a:rPr lang="en-GB" sz="3200" b="0" smtClean="0"/>
              <a:t>Uses the workplace as a learning environment</a:t>
            </a:r>
            <a:endParaRPr lang="en-GB" sz="1200" b="0" smtClean="0"/>
          </a:p>
          <a:p>
            <a:pPr marL="374650" indent="-374650">
              <a:lnSpc>
                <a:spcPct val="90000"/>
              </a:lnSpc>
              <a:spcBef>
                <a:spcPct val="0"/>
              </a:spcBef>
              <a:spcAft>
                <a:spcPts val="1000"/>
              </a:spcAft>
              <a:buClr>
                <a:srgbClr val="FF9900"/>
              </a:buClr>
            </a:pPr>
            <a:r>
              <a:rPr lang="en-GB" sz="3200" b="0" smtClean="0"/>
              <a:t>Learners are able to take their work activities and use them as a starting point for their studies</a:t>
            </a:r>
          </a:p>
          <a:p>
            <a:pPr marL="374650" indent="-374650">
              <a:lnSpc>
                <a:spcPct val="90000"/>
              </a:lnSpc>
              <a:spcBef>
                <a:spcPct val="0"/>
              </a:spcBef>
              <a:spcAft>
                <a:spcPts val="1000"/>
              </a:spcAft>
              <a:buClr>
                <a:srgbClr val="FF9900"/>
              </a:buClr>
            </a:pPr>
            <a:r>
              <a:rPr lang="en-GB" sz="3200" b="0" smtClean="0"/>
              <a:t>Normally associated with qualifications</a:t>
            </a:r>
          </a:p>
          <a:p>
            <a:pPr marL="374650" indent="-374650">
              <a:lnSpc>
                <a:spcPct val="90000"/>
              </a:lnSpc>
              <a:spcBef>
                <a:spcPct val="0"/>
              </a:spcBef>
              <a:spcAft>
                <a:spcPts val="1000"/>
              </a:spcAft>
              <a:buClr>
                <a:srgbClr val="FF9900"/>
              </a:buClr>
            </a:pPr>
            <a:r>
              <a:rPr lang="en-GB" sz="3200" b="0" smtClean="0"/>
              <a:t>Refers to structured, purposeful learning with a specific goal.</a:t>
            </a:r>
            <a:endParaRPr lang="en-GB" b="0" smtClean="0"/>
          </a:p>
        </p:txBody>
      </p:sp>
      <p:pic>
        <p:nvPicPr>
          <p:cNvPr id="8196"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252047" y="549275"/>
            <a:ext cx="6047643" cy="954107"/>
          </a:xfrm>
          <a:prstGeom prst="rect">
            <a:avLst/>
          </a:prstGeom>
          <a:noFill/>
          <a:ln w="9525">
            <a:noFill/>
            <a:miter lim="800000"/>
            <a:headEnd/>
            <a:tailEnd/>
          </a:ln>
        </p:spPr>
        <p:txBody>
          <a:bodyPr>
            <a:spAutoFit/>
          </a:bodyPr>
          <a:lstStyle/>
          <a:p>
            <a:r>
              <a:rPr lang="en-GB" sz="2800" b="1"/>
              <a:t>Why consider work-based learning?</a:t>
            </a:r>
            <a:endParaRPr lang="en-GB" b="1"/>
          </a:p>
        </p:txBody>
      </p:sp>
      <p:pic>
        <p:nvPicPr>
          <p:cNvPr id="9219"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9220" name="TextBox 3"/>
          <p:cNvSpPr txBox="1">
            <a:spLocks noChangeArrowheads="1"/>
          </p:cNvSpPr>
          <p:nvPr/>
        </p:nvSpPr>
        <p:spPr bwMode="auto">
          <a:xfrm>
            <a:off x="211015" y="1600201"/>
            <a:ext cx="8639908" cy="5047536"/>
          </a:xfrm>
          <a:prstGeom prst="rect">
            <a:avLst/>
          </a:prstGeom>
          <a:noFill/>
          <a:ln w="9525">
            <a:noFill/>
            <a:miter lim="800000"/>
            <a:headEnd/>
            <a:tailEnd/>
          </a:ln>
        </p:spPr>
        <p:txBody>
          <a:bodyPr>
            <a:spAutoFit/>
          </a:bodyPr>
          <a:lstStyle/>
          <a:p>
            <a:r>
              <a:rPr lang="en-GB" sz="2400"/>
              <a:t>Children currently studying for their GCSEs are unaware of options open to them within the education system after their exams – 74% aren’t able to name NVQ’s, 81% are unable to name BTECs, and 93% are unable to name Apprenticeships as post GCSE options.</a:t>
            </a:r>
          </a:p>
          <a:p>
            <a:endParaRPr lang="en-GB" sz="1200"/>
          </a:p>
          <a:p>
            <a:r>
              <a:rPr lang="en-GB" sz="2400"/>
              <a:t>.... businesses feeling that schools are steering young people away from pursuing careers in certain industries </a:t>
            </a:r>
            <a:endParaRPr lang="en-GB" sz="2000"/>
          </a:p>
          <a:p>
            <a:pPr algn="r"/>
            <a:r>
              <a:rPr lang="en-GB" sz="2000"/>
              <a:t> </a:t>
            </a:r>
            <a:r>
              <a:rPr lang="en-GB" sz="1400" b="1" i="1"/>
              <a:t>SKILLS FOR BUSINESS: MORE TO LEARN? </a:t>
            </a:r>
            <a:r>
              <a:rPr lang="en-GB" sz="1400" b="1"/>
              <a:t>October 2011 British Chambers of Commerce</a:t>
            </a:r>
          </a:p>
          <a:p>
            <a:endParaRPr lang="en-GB" sz="1200"/>
          </a:p>
          <a:p>
            <a:r>
              <a:rPr lang="en-GB" sz="2400"/>
              <a:t>In general, there  is not enough awareness of the post-GCSE landscape – 25% of respondents can only name one post-GCSE qualification available to pupils , and a further 25% can only name two. </a:t>
            </a:r>
          </a:p>
          <a:p>
            <a:pPr algn="r"/>
            <a:r>
              <a:rPr lang="en-GB" sz="1400" b="1" i="1"/>
              <a:t>Colleges week research </a:t>
            </a:r>
            <a:r>
              <a:rPr lang="en-GB" sz="1400" b="1"/>
              <a:t>September 2011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351692" y="1600201"/>
            <a:ext cx="8241323" cy="4893647"/>
          </a:xfrm>
          <a:prstGeom prst="rect">
            <a:avLst/>
          </a:prstGeom>
          <a:noFill/>
          <a:ln w="9525">
            <a:noFill/>
            <a:miter lim="800000"/>
            <a:headEnd/>
            <a:tailEnd/>
          </a:ln>
        </p:spPr>
        <p:txBody>
          <a:bodyPr>
            <a:spAutoFit/>
          </a:bodyPr>
          <a:lstStyle/>
          <a:p>
            <a:r>
              <a:rPr lang="en-GB" sz="2400"/>
              <a:t>Nearly half of organisations told researchers they were already struggling to find staff with skills in science, technology, engineering and maths (STEM), while even more companies expect to experience shortages of employees with STEM skills in the next three years</a:t>
            </a:r>
          </a:p>
          <a:p>
            <a:pPr algn="r"/>
            <a:r>
              <a:rPr lang="en-GB"/>
              <a:t>http://www.guardian.co.uk/education/2010/may/18/skills-shortage-worsens</a:t>
            </a:r>
          </a:p>
          <a:p>
            <a:endParaRPr lang="en-GB"/>
          </a:p>
          <a:p>
            <a:r>
              <a:rPr lang="en-GB" sz="2400"/>
              <a:t>Business Secretary Vince Cable said: "The Government understands we need to tackle the skills shortages that are holding companies back..  we will support employers that take collective action to overcome these barriers, helping to rebalance and grow our economy.”</a:t>
            </a:r>
          </a:p>
          <a:p>
            <a:pPr algn="r"/>
            <a:r>
              <a:rPr lang="en-GB"/>
              <a:t>http://www.birminghampost.net/birmingham-business/birmingham-business-news/manufacturing-and-skills-business/2011/11/23</a:t>
            </a:r>
            <a:endParaRPr lang="en-GB" i="1"/>
          </a:p>
        </p:txBody>
      </p:sp>
      <p:pic>
        <p:nvPicPr>
          <p:cNvPr id="10243" name="Picture 1" descr="LSIS-180-x-299_email use"/>
          <p:cNvPicPr>
            <a:picLocks noChangeAspect="1" noChangeArrowheads="1"/>
          </p:cNvPicPr>
          <p:nvPr/>
        </p:nvPicPr>
        <p:blipFill>
          <a:blip r:embed="rId2" cstate="print"/>
          <a:srcRect/>
          <a:stretch>
            <a:fillRect/>
          </a:stretch>
        </p:blipFill>
        <p:spPr bwMode="auto">
          <a:xfrm>
            <a:off x="6113585" y="0"/>
            <a:ext cx="3030415" cy="1511300"/>
          </a:xfrm>
          <a:prstGeom prst="rect">
            <a:avLst/>
          </a:prstGeom>
          <a:noFill/>
          <a:ln w="9525">
            <a:noFill/>
            <a:miter lim="800000"/>
            <a:headEnd/>
            <a:tailEnd/>
          </a:ln>
        </p:spPr>
      </p:pic>
      <p:sp>
        <p:nvSpPr>
          <p:cNvPr id="10244" name="TextBox 3"/>
          <p:cNvSpPr txBox="1">
            <a:spLocks noChangeArrowheads="1"/>
          </p:cNvSpPr>
          <p:nvPr/>
        </p:nvSpPr>
        <p:spPr bwMode="auto">
          <a:xfrm>
            <a:off x="351692" y="533401"/>
            <a:ext cx="4919297" cy="519113"/>
          </a:xfrm>
          <a:prstGeom prst="rect">
            <a:avLst/>
          </a:prstGeom>
          <a:noFill/>
          <a:ln w="9525">
            <a:noFill/>
            <a:miter lim="800000"/>
            <a:headEnd/>
            <a:tailEnd/>
          </a:ln>
        </p:spPr>
        <p:txBody>
          <a:bodyPr>
            <a:spAutoFit/>
          </a:bodyPr>
          <a:lstStyle/>
          <a:p>
            <a:r>
              <a:rPr lang="en-GB" sz="2800" b="1"/>
              <a:t>More reasons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 name="TYP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2987</TotalTime>
  <Words>1092</Words>
  <Application>Microsoft Office PowerPoint</Application>
  <PresentationFormat>On-screen Show (4:3)</PresentationFormat>
  <Paragraphs>157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Earning, learning and gaining qualifications When the student is ready, the master appears.  Buddhist Proverb  Presented by – Date –  </vt:lpstr>
      <vt:lpstr>Slide 2</vt:lpstr>
      <vt:lpstr>Introductions </vt:lpstr>
      <vt:lpstr>Slide 4</vt:lpstr>
      <vt:lpstr>Effective practice in career development </vt:lpstr>
      <vt:lpstr>Slide 6</vt:lpstr>
      <vt:lpstr>Work-based learning themes</vt:lpstr>
      <vt:lpstr>Slide 8</vt:lpstr>
      <vt:lpstr>Slide 9</vt:lpstr>
      <vt:lpstr>Slide 10</vt:lpstr>
      <vt:lpstr>Options for learning and earning</vt:lpstr>
      <vt:lpstr>Slide 12</vt:lpstr>
      <vt:lpstr>Slide 13</vt:lpstr>
      <vt:lpstr>Slide 14</vt:lpstr>
      <vt:lpstr>Slide 15</vt:lpstr>
      <vt:lpstr>Knowledge and skills </vt:lpstr>
      <vt:lpstr>Sources of information and advice for learning at work</vt:lpstr>
      <vt:lpstr> </vt:lpstr>
      <vt:lpstr>Slide 19</vt:lpstr>
    </vt:vector>
  </TitlesOfParts>
  <Company>Howardsgate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TimothyBaugh</dc:creator>
  <cp:lastModifiedBy>ehouse</cp:lastModifiedBy>
  <cp:revision>229</cp:revision>
  <dcterms:created xsi:type="dcterms:W3CDTF">2008-11-26T12:07:32Z</dcterms:created>
  <dcterms:modified xsi:type="dcterms:W3CDTF">2012-05-25T12:58:49Z</dcterms:modified>
</cp:coreProperties>
</file>