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9" r:id="rId2"/>
    <p:sldId id="270" r:id="rId3"/>
    <p:sldId id="272" r:id="rId4"/>
    <p:sldId id="273" r:id="rId5"/>
    <p:sldId id="277" r:id="rId6"/>
    <p:sldId id="274" r:id="rId7"/>
    <p:sldId id="275" r:id="rId8"/>
    <p:sldId id="276" r:id="rId9"/>
    <p:sldId id="271"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868" y="-510"/>
      </p:cViewPr>
      <p:guideLst>
        <p:guide orient="horz" pos="2880"/>
        <p:guide pos="2160"/>
      </p:guideLst>
    </p:cSldViewPr>
  </p:slideViewPr>
  <p:notesTextViewPr>
    <p:cViewPr>
      <p:scale>
        <a:sx n="1" d="1"/>
        <a:sy n="1" d="1"/>
      </p:scale>
      <p:origin x="0" y="0"/>
    </p:cViewPr>
  </p:notesTextViewPr>
  <p:sorterViewPr>
    <p:cViewPr>
      <p:scale>
        <a:sx n="200" d="100"/>
        <a:sy n="200" d="100"/>
      </p:scale>
      <p:origin x="0" y="1140"/>
    </p:cViewPr>
  </p:sorter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03/06/2015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a:t>
            </a:fld>
            <a:endParaRPr lang="en-GB" dirty="0"/>
          </a:p>
        </p:txBody>
      </p:sp>
    </p:spTree>
    <p:extLst>
      <p:ext uri="{BB962C8B-B14F-4D97-AF65-F5344CB8AC3E}">
        <p14:creationId xmlns:p14="http://schemas.microsoft.com/office/powerpoint/2010/main" val="1018566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a:t>
            </a:fld>
            <a:endParaRPr lang="en-GB" dirty="0"/>
          </a:p>
        </p:txBody>
      </p:sp>
    </p:spTree>
    <p:extLst>
      <p:ext uri="{BB962C8B-B14F-4D97-AF65-F5344CB8AC3E}">
        <p14:creationId xmlns:p14="http://schemas.microsoft.com/office/powerpoint/2010/main" val="864432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86443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86443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864432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864432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7</a:t>
            </a:fld>
            <a:endParaRPr lang="en-GB" dirty="0"/>
          </a:p>
        </p:txBody>
      </p:sp>
    </p:spTree>
    <p:extLst>
      <p:ext uri="{BB962C8B-B14F-4D97-AF65-F5344CB8AC3E}">
        <p14:creationId xmlns:p14="http://schemas.microsoft.com/office/powerpoint/2010/main" val="864432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8</a:t>
            </a:fld>
            <a:endParaRPr lang="en-GB" dirty="0"/>
          </a:p>
        </p:txBody>
      </p:sp>
    </p:spTree>
    <p:extLst>
      <p:ext uri="{BB962C8B-B14F-4D97-AF65-F5344CB8AC3E}">
        <p14:creationId xmlns:p14="http://schemas.microsoft.com/office/powerpoint/2010/main" val="8644321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20"/>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03/06/2015</a:t>
            </a:fld>
            <a:endParaRPr lang="en-GB" dirty="0"/>
          </a:p>
        </p:txBody>
      </p:sp>
      <p:sp>
        <p:nvSpPr>
          <p:cNvPr id="18" name="Footer Placeholder 17"/>
          <p:cNvSpPr>
            <a:spLocks noGrp="1"/>
          </p:cNvSpPr>
          <p:nvPr>
            <p:ph type="ftr" sz="quarter" idx="11"/>
          </p:nvPr>
        </p:nvSpPr>
        <p:spPr>
          <a:xfrm>
            <a:off x="2114551"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9"/>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2"/>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1"/>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2"/>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2"/>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2"/>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03/06/2015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6"/>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1"/>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8" y="1339560"/>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1" y="1331757"/>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3"/>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Assignment</a:t>
            </a:r>
          </a:p>
          <a:p>
            <a:pPr marL="0" indent="0" algn="ctr">
              <a:buFont typeface="Wingdings 2"/>
              <a:buNone/>
            </a:pPr>
            <a:r>
              <a:rPr lang="en-US" sz="4500" b="1" dirty="0" smtClean="0">
                <a:ln w="11430"/>
                <a:solidFill>
                  <a:srgbClr val="422683"/>
                </a:solidFill>
                <a:latin typeface="Arial Black" panose="020B0A04020102020204" pitchFamily="34" charset="0"/>
              </a:rPr>
              <a:t>A Career in </a:t>
            </a:r>
            <a:r>
              <a:rPr lang="en-US" sz="4500" b="1" dirty="0" smtClean="0">
                <a:ln w="11430"/>
                <a:solidFill>
                  <a:srgbClr val="422683"/>
                </a:solidFill>
                <a:latin typeface="Arial Black" panose="020B0A04020102020204" pitchFamily="34" charset="0"/>
              </a:rPr>
              <a:t>Hairdressing</a:t>
            </a:r>
          </a:p>
          <a:p>
            <a:pPr marL="0" indent="0" algn="ctr">
              <a:buFont typeface="Wingdings 2"/>
              <a:buNone/>
            </a:pPr>
            <a:r>
              <a:rPr lang="en-US" sz="1800" b="1" dirty="0" smtClean="0">
                <a:ln w="11430"/>
                <a:solidFill>
                  <a:schemeClr val="tx1">
                    <a:lumMod val="50000"/>
                    <a:lumOff val="50000"/>
                  </a:schemeClr>
                </a:solidFill>
                <a:latin typeface="Arial Black" panose="020B0A04020102020204" pitchFamily="34" charset="0"/>
                <a:cs typeface="Arial" panose="020B0604020202020204" pitchFamily="34" charset="0"/>
              </a:rPr>
              <a:t>Milton Keynes College</a:t>
            </a:r>
          </a:p>
          <a:p>
            <a:pPr marL="0" indent="0" algn="ctr">
              <a:buFont typeface="Wingdings 2"/>
              <a:buNone/>
            </a:pPr>
            <a:r>
              <a:rPr lang="en-US" sz="2000" dirty="0" smtClean="0">
                <a:ln w="11430"/>
                <a:solidFill>
                  <a:schemeClr val="tx1">
                    <a:lumMod val="50000"/>
                    <a:lumOff val="50000"/>
                  </a:schemeClr>
                </a:solidFill>
                <a:latin typeface="Arial" panose="020B0604020202020204" pitchFamily="34" charset="0"/>
                <a:cs typeface="Arial" panose="020B0604020202020204" pitchFamily="34" charset="0"/>
              </a:rPr>
              <a:t>Christine McMillan - </a:t>
            </a:r>
            <a:r>
              <a:rPr lang="en-US" sz="2000" dirty="0" err="1" smtClean="0">
                <a:ln w="11430"/>
                <a:solidFill>
                  <a:schemeClr val="tx1">
                    <a:lumMod val="50000"/>
                    <a:lumOff val="50000"/>
                  </a:schemeClr>
                </a:solidFill>
                <a:latin typeface="Arial" panose="020B0604020202020204" pitchFamily="34" charset="0"/>
                <a:cs typeface="Arial" panose="020B0604020202020204" pitchFamily="34" charset="0"/>
              </a:rPr>
              <a:t>Bodell</a:t>
            </a: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GB" sz="1800" b="1" dirty="0">
              <a:solidFill>
                <a:schemeClr val="bg1">
                  <a:lumMod val="50000"/>
                </a:schemeClr>
              </a:solidFill>
            </a:endParaRPr>
          </a:p>
        </p:txBody>
      </p:sp>
      <p:sp>
        <p:nvSpPr>
          <p:cNvPr id="7" name="TextBox 6"/>
          <p:cNvSpPr txBox="1"/>
          <p:nvPr/>
        </p:nvSpPr>
        <p:spPr>
          <a:xfrm>
            <a:off x="194005" y="7236296"/>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Students Name: …………………………………………………………………..</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330473596"/>
              </p:ext>
            </p:extLst>
          </p:nvPr>
        </p:nvGraphicFramePr>
        <p:xfrm>
          <a:off x="620688" y="2037930"/>
          <a:ext cx="5242264" cy="5110244"/>
        </p:xfrm>
        <a:graphic>
          <a:graphicData uri="http://schemas.openxmlformats.org/drawingml/2006/table">
            <a:tbl>
              <a:tblPr firstRow="1" bandRow="1"/>
              <a:tblGrid>
                <a:gridCol w="5242264"/>
              </a:tblGrid>
              <a:tr h="335280">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74320">
                <a:tc>
                  <a:txBody>
                    <a:bodyPr/>
                    <a:lstStyle/>
                    <a:p>
                      <a:pPr algn="l"/>
                      <a:r>
                        <a:rPr lang="en-GB" sz="1400" dirty="0" smtClean="0">
                          <a:solidFill>
                            <a:schemeClr val="tx1"/>
                          </a:solidFill>
                          <a:latin typeface="Arial" panose="020B0604020202020204" pitchFamily="34" charset="0"/>
                          <a:cs typeface="Arial" panose="020B0604020202020204" pitchFamily="34" charset="0"/>
                        </a:rPr>
                        <a:t>Assignment</a:t>
                      </a:r>
                      <a:r>
                        <a:rPr lang="en-GB" sz="1400" baseline="0" dirty="0" smtClean="0">
                          <a:solidFill>
                            <a:schemeClr val="tx1"/>
                          </a:solidFill>
                          <a:latin typeface="Arial" panose="020B0604020202020204" pitchFamily="34" charset="0"/>
                          <a:cs typeface="Arial" panose="020B0604020202020204" pitchFamily="34" charset="0"/>
                        </a:rPr>
                        <a:t> – A Career in Hairdressing</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280">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1005840">
                <a:tc>
                  <a:txBody>
                    <a:bodyPr/>
                    <a:lstStyle/>
                    <a:p>
                      <a:pPr marL="171450" lvl="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To extend personal and thinking skills for learners</a:t>
                      </a:r>
                    </a:p>
                    <a:p>
                      <a:pPr marL="171450" lvl="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To broaden the learners</a:t>
                      </a:r>
                      <a:r>
                        <a:rPr kumimoji="0" lang="en-GB" sz="1400" kern="1200" baseline="0" dirty="0" smtClean="0">
                          <a:solidFill>
                            <a:schemeClr val="tx1"/>
                          </a:solidFill>
                          <a:effectLst/>
                          <a:latin typeface="Arial" panose="020B0604020202020204" pitchFamily="34" charset="0"/>
                          <a:ea typeface="+mn-ea"/>
                          <a:cs typeface="Arial" panose="020B0604020202020204" pitchFamily="34" charset="0"/>
                        </a:rPr>
                        <a:t> knowledge of  the various career paths within Hairdressing</a:t>
                      </a:r>
                      <a:endParaRPr kumimoji="0" lang="en-GB" sz="1400" kern="120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280">
                <a:tc>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74320">
                <a:tc>
                  <a:txBody>
                    <a:bodyPr/>
                    <a:lstStyle/>
                    <a:p>
                      <a:pPr algn="l"/>
                      <a:r>
                        <a:rPr lang="en-GB" sz="1400" dirty="0" smtClean="0">
                          <a:solidFill>
                            <a:schemeClr val="tx1"/>
                          </a:solidFill>
                          <a:latin typeface="Arial" panose="020B0604020202020204" pitchFamily="34" charset="0"/>
                          <a:cs typeface="Arial" panose="020B0604020202020204" pitchFamily="34" charset="0"/>
                        </a:rPr>
                        <a:t>Level</a:t>
                      </a:r>
                      <a:r>
                        <a:rPr lang="en-GB" sz="1400" baseline="0" dirty="0" smtClean="0">
                          <a:solidFill>
                            <a:schemeClr val="tx1"/>
                          </a:solidFill>
                          <a:latin typeface="Arial" panose="020B0604020202020204" pitchFamily="34" charset="0"/>
                          <a:cs typeface="Arial" panose="020B0604020202020204" pitchFamily="34" charset="0"/>
                        </a:rPr>
                        <a:t> 3</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280">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7">
                <a:tc>
                  <a:txBody>
                    <a:bodyPr/>
                    <a:lstStyle/>
                    <a:p>
                      <a:pPr algn="l"/>
                      <a:r>
                        <a:rPr lang="en-GB" sz="1400" dirty="0" smtClean="0">
                          <a:solidFill>
                            <a:schemeClr val="tx1"/>
                          </a:solidFill>
                          <a:latin typeface="Arial" panose="020B0604020202020204" pitchFamily="34" charset="0"/>
                          <a:cs typeface="Arial" panose="020B0604020202020204" pitchFamily="34" charset="0"/>
                        </a:rPr>
                        <a:t>PowerPoint slide (ALL</a:t>
                      </a:r>
                      <a:r>
                        <a:rPr lang="en-GB" sz="1400" baseline="0" dirty="0" smtClean="0">
                          <a:solidFill>
                            <a:schemeClr val="tx1"/>
                          </a:solidFill>
                          <a:latin typeface="Arial" panose="020B0604020202020204" pitchFamily="34" charset="0"/>
                          <a:cs typeface="Arial" panose="020B0604020202020204" pitchFamily="34" charset="0"/>
                        </a:rPr>
                        <a:t> </a:t>
                      </a:r>
                      <a:r>
                        <a:rPr lang="en-GB" sz="1400" dirty="0" smtClean="0">
                          <a:solidFill>
                            <a:schemeClr val="tx1"/>
                          </a:solidFill>
                          <a:latin typeface="Arial" panose="020B0604020202020204" pitchFamily="34" charset="0"/>
                          <a:cs typeface="Arial" panose="020B0604020202020204" pitchFamily="34" charset="0"/>
                        </a:rPr>
                        <a:t>hand-out)</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280">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Laptop &amp; Projector </a:t>
                      </a: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Hand-out</a:t>
                      </a: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Note pads and Pens/Pencils</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5280">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74320">
                <a:tc>
                  <a:txBody>
                    <a:bodyPr/>
                    <a:lstStyle/>
                    <a:p>
                      <a:pPr algn="l"/>
                      <a:r>
                        <a:rPr lang="en-GB" sz="1400" b="0" dirty="0" smtClean="0">
                          <a:solidFill>
                            <a:schemeClr val="tx1"/>
                          </a:solidFill>
                          <a:latin typeface="Arial" panose="020B0604020202020204" pitchFamily="34" charset="0"/>
                          <a:cs typeface="Arial" panose="020B0604020202020204" pitchFamily="34" charset="0"/>
                        </a:rPr>
                        <a:t>&gt;1 Hour </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sp>
        <p:nvSpPr>
          <p:cNvPr id="2" name="TextBox 1"/>
          <p:cNvSpPr txBox="1"/>
          <p:nvPr/>
        </p:nvSpPr>
        <p:spPr>
          <a:xfrm>
            <a:off x="188641" y="2005841"/>
            <a:ext cx="5832647" cy="3001334"/>
          </a:xfrm>
          <a:prstGeom prst="rect">
            <a:avLst/>
          </a:prstGeom>
          <a:noFill/>
        </p:spPr>
        <p:txBody>
          <a:bodyPr wrap="square" rtlCol="0">
            <a:spAutoFit/>
          </a:bodyPr>
          <a:lstStyle/>
          <a:p>
            <a:pPr>
              <a:lnSpc>
                <a:spcPct val="150000"/>
              </a:lnSpc>
            </a:pPr>
            <a:r>
              <a:rPr lang="en-GB" sz="1600" dirty="0" smtClean="0">
                <a:latin typeface="Arial" panose="020B0604020202020204" pitchFamily="34" charset="0"/>
                <a:cs typeface="Arial" panose="020B0604020202020204" pitchFamily="34" charset="0"/>
              </a:rPr>
              <a:t>In </a:t>
            </a:r>
            <a:r>
              <a:rPr lang="en-GB" sz="1600" dirty="0">
                <a:latin typeface="Arial" panose="020B0604020202020204" pitchFamily="34" charset="0"/>
                <a:cs typeface="Arial" panose="020B0604020202020204" pitchFamily="34" charset="0"/>
              </a:rPr>
              <a:t>hairdressing there are different pathways for workers in the different aspects of Health, Hair and Beauty.  Salons have had to move into different areas to make money.  This is called</a:t>
            </a:r>
            <a:r>
              <a:rPr lang="en-GB" sz="1600" b="1" dirty="0">
                <a:latin typeface="Arial" panose="020B0604020202020204" pitchFamily="34" charset="0"/>
                <a:cs typeface="Arial" panose="020B0604020202020204" pitchFamily="34" charset="0"/>
              </a:rPr>
              <a:t> Diversification.  </a:t>
            </a:r>
            <a:r>
              <a:rPr lang="en-GB" sz="1600" dirty="0">
                <a:latin typeface="Arial" panose="020B0604020202020204" pitchFamily="34" charset="0"/>
                <a:cs typeface="Arial" panose="020B0604020202020204" pitchFamily="34" charset="0"/>
              </a:rPr>
              <a:t>Hairdressing is one of those jobs that are very prone to changes in fashion.  Some hairdressing salons follow fashion change very carefully: some salons don’t change much and are seen as old fashion.</a:t>
            </a:r>
          </a:p>
          <a:p>
            <a:pPr>
              <a:lnSpc>
                <a:spcPct val="150000"/>
              </a:lnSpc>
            </a:pPr>
            <a:endParaRPr lang="en-GB" sz="1600" dirty="0">
              <a:latin typeface="Arial" panose="020B0604020202020204" pitchFamily="34" charset="0"/>
              <a:cs typeface="Arial" panose="020B0604020202020204" pitchFamily="34" charset="0"/>
            </a:endParaRPr>
          </a:p>
        </p:txBody>
      </p:sp>
      <p:sp>
        <p:nvSpPr>
          <p:cNvPr id="3" name="TextBox 2"/>
          <p:cNvSpPr txBox="1"/>
          <p:nvPr/>
        </p:nvSpPr>
        <p:spPr>
          <a:xfrm>
            <a:off x="2106992" y="179512"/>
            <a:ext cx="2690160" cy="1077218"/>
          </a:xfrm>
          <a:prstGeom prst="rect">
            <a:avLst/>
          </a:prstGeom>
          <a:noFill/>
        </p:spPr>
        <p:txBody>
          <a:bodyPr wrap="none" rtlCol="0">
            <a:spAutoFit/>
          </a:bodyPr>
          <a:lstStyle/>
          <a:p>
            <a:pPr algn="ctr"/>
            <a:r>
              <a:rPr lang="en-GB" sz="3200" b="1" dirty="0" smtClean="0">
                <a:solidFill>
                  <a:srgbClr val="422683"/>
                </a:solidFill>
                <a:latin typeface="Arial" panose="020B0604020202020204" pitchFamily="34" charset="0"/>
                <a:cs typeface="Arial" panose="020B0604020202020204" pitchFamily="34" charset="0"/>
              </a:rPr>
              <a:t>A Career in </a:t>
            </a:r>
          </a:p>
          <a:p>
            <a:pPr algn="ctr"/>
            <a:r>
              <a:rPr lang="en-GB" sz="3200" b="1" dirty="0" smtClean="0">
                <a:solidFill>
                  <a:srgbClr val="422683"/>
                </a:solidFill>
                <a:latin typeface="Arial" panose="020B0604020202020204" pitchFamily="34" charset="0"/>
                <a:cs typeface="Arial" panose="020B0604020202020204" pitchFamily="34" charset="0"/>
              </a:rPr>
              <a:t>Hairdressing</a:t>
            </a:r>
            <a:endParaRPr lang="en-GB" sz="3200" b="1" dirty="0">
              <a:solidFill>
                <a:srgbClr val="422683"/>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259469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sp>
        <p:nvSpPr>
          <p:cNvPr id="2" name="TextBox 1"/>
          <p:cNvSpPr txBox="1"/>
          <p:nvPr/>
        </p:nvSpPr>
        <p:spPr>
          <a:xfrm>
            <a:off x="188641" y="1890563"/>
            <a:ext cx="5832647" cy="7001917"/>
          </a:xfrm>
          <a:prstGeom prst="rect">
            <a:avLst/>
          </a:prstGeom>
          <a:noFill/>
        </p:spPr>
        <p:txBody>
          <a:bodyPr wrap="square" rtlCol="0">
            <a:spAutoFit/>
          </a:bodyPr>
          <a:lstStyle/>
          <a:p>
            <a:pPr>
              <a:lnSpc>
                <a:spcPct val="150000"/>
              </a:lnSpc>
            </a:pPr>
            <a:r>
              <a:rPr lang="en-GB" sz="1600" b="1" dirty="0" smtClean="0">
                <a:latin typeface="Arial" panose="020B0604020202020204" pitchFamily="34" charset="0"/>
                <a:cs typeface="Arial" panose="020B0604020202020204" pitchFamily="34" charset="0"/>
              </a:rPr>
              <a:t>Task 1a</a:t>
            </a:r>
          </a:p>
          <a:p>
            <a:r>
              <a:rPr lang="en-GB" sz="1400" dirty="0" smtClean="0">
                <a:latin typeface="Arial" panose="020B0604020202020204" pitchFamily="34" charset="0"/>
                <a:cs typeface="Arial" panose="020B0604020202020204" pitchFamily="34" charset="0"/>
              </a:rPr>
              <a:t>Research </a:t>
            </a:r>
            <a:r>
              <a:rPr lang="en-GB" sz="1400" dirty="0">
                <a:latin typeface="Arial" panose="020B0604020202020204" pitchFamily="34" charset="0"/>
                <a:cs typeface="Arial" panose="020B0604020202020204" pitchFamily="34" charset="0"/>
              </a:rPr>
              <a:t>and give a description of each of the types of workplaces listed below.  With this information, you will be able to design a career path, which you may wish to take, considering the training you may need to undertake to get there. Your findings and conclusions are to be word processed into a 500 word report.  </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You will need to research the topics by any of the following methods e.g. Internet, text books, magazines, journals and collecting information brochures.  Internet research needs to be printed out with full web addresses and books, magazines etc to be fully referenced. Two of the research documents must be over 500 words. </a:t>
            </a:r>
          </a:p>
          <a:p>
            <a:r>
              <a:rPr lang="en-GB" sz="1600" dirty="0">
                <a:latin typeface="Arial" panose="020B0604020202020204" pitchFamily="34" charset="0"/>
                <a:cs typeface="Arial" panose="020B0604020202020204" pitchFamily="34" charset="0"/>
              </a:rPr>
              <a:t> </a:t>
            </a:r>
          </a:p>
          <a:p>
            <a:pPr marL="742950" lvl="1" indent="-285750">
              <a:lnSpc>
                <a:spcPct val="150000"/>
              </a:lnSpc>
              <a:buFont typeface="Arial" panose="020B0604020202020204" pitchFamily="34" charset="0"/>
              <a:buChar char="•"/>
            </a:pPr>
            <a:r>
              <a:rPr lang="en-GB" sz="1400" dirty="0">
                <a:latin typeface="Arial" panose="020B0604020202020204" pitchFamily="34" charset="0"/>
                <a:cs typeface="Arial" panose="020B0604020202020204" pitchFamily="34" charset="0"/>
              </a:rPr>
              <a:t>Department Store</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Health </a:t>
            </a:r>
            <a:r>
              <a:rPr lang="en-GB" sz="1400" dirty="0">
                <a:latin typeface="Arial" panose="020B0604020202020204" pitchFamily="34" charset="0"/>
                <a:cs typeface="Arial" panose="020B0604020202020204" pitchFamily="34" charset="0"/>
              </a:rPr>
              <a:t>Farm</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Cosmetic </a:t>
            </a:r>
            <a:r>
              <a:rPr lang="en-GB" sz="1400" dirty="0">
                <a:latin typeface="Arial" panose="020B0604020202020204" pitchFamily="34" charset="0"/>
                <a:cs typeface="Arial" panose="020B0604020202020204" pitchFamily="34" charset="0"/>
              </a:rPr>
              <a:t>Company/Colour Specialists</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Hotel</a:t>
            </a:r>
            <a:endParaRPr lang="en-GB" sz="1400" dirty="0">
              <a:latin typeface="Arial" panose="020B0604020202020204" pitchFamily="34" charset="0"/>
              <a:cs typeface="Arial" panose="020B0604020202020204" pitchFamily="34" charset="0"/>
            </a:endParaRP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Cruise </a:t>
            </a:r>
            <a:r>
              <a:rPr lang="en-GB" sz="1400" dirty="0">
                <a:latin typeface="Arial" panose="020B0604020202020204" pitchFamily="34" charset="0"/>
                <a:cs typeface="Arial" panose="020B0604020202020204" pitchFamily="34" charset="0"/>
              </a:rPr>
              <a:t>Ship</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Health </a:t>
            </a:r>
            <a:r>
              <a:rPr lang="en-GB" sz="1400" dirty="0">
                <a:latin typeface="Arial" panose="020B0604020202020204" pitchFamily="34" charset="0"/>
                <a:cs typeface="Arial" panose="020B0604020202020204" pitchFamily="34" charset="0"/>
              </a:rPr>
              <a:t>&amp; Fitness Club</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Stage</a:t>
            </a:r>
            <a:r>
              <a:rPr lang="en-GB" sz="1400" dirty="0">
                <a:latin typeface="Arial" panose="020B0604020202020204" pitchFamily="34" charset="0"/>
                <a:cs typeface="Arial" panose="020B0604020202020204" pitchFamily="34" charset="0"/>
              </a:rPr>
              <a:t>, Film &amp; Television Studio</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Freelance</a:t>
            </a:r>
            <a:endParaRPr lang="en-GB" sz="1400" dirty="0">
              <a:latin typeface="Arial" panose="020B0604020202020204" pitchFamily="34" charset="0"/>
              <a:cs typeface="Arial" panose="020B0604020202020204" pitchFamily="34" charset="0"/>
            </a:endParaRP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Hair </a:t>
            </a:r>
            <a:r>
              <a:rPr lang="en-GB" sz="1400" dirty="0">
                <a:latin typeface="Arial" panose="020B0604020202020204" pitchFamily="34" charset="0"/>
                <a:cs typeface="Arial" panose="020B0604020202020204" pitchFamily="34" charset="0"/>
              </a:rPr>
              <a:t>Salon ( Large chain of franchises)</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Training </a:t>
            </a:r>
            <a:r>
              <a:rPr lang="en-GB" sz="1400" dirty="0">
                <a:latin typeface="Arial" panose="020B0604020202020204" pitchFamily="34" charset="0"/>
                <a:cs typeface="Arial" panose="020B0604020202020204" pitchFamily="34" charset="0"/>
              </a:rPr>
              <a:t>Centre or Academy</a:t>
            </a:r>
          </a:p>
          <a:p>
            <a:pPr marL="742950" lvl="1" indent="-285750">
              <a:lnSpc>
                <a:spcPct val="150000"/>
              </a:lnSpc>
              <a:buFont typeface="Arial" panose="020B0604020202020204" pitchFamily="34" charset="0"/>
              <a:buChar char="•"/>
            </a:pPr>
            <a:r>
              <a:rPr lang="en-GB" sz="1400" dirty="0" smtClean="0">
                <a:latin typeface="Arial" panose="020B0604020202020204" pitchFamily="34" charset="0"/>
                <a:cs typeface="Arial" panose="020B0604020202020204" pitchFamily="34" charset="0"/>
              </a:rPr>
              <a:t>Your </a:t>
            </a:r>
            <a:r>
              <a:rPr lang="en-GB" sz="1400" dirty="0">
                <a:latin typeface="Arial" panose="020B0604020202020204" pitchFamily="34" charset="0"/>
                <a:cs typeface="Arial" panose="020B0604020202020204" pitchFamily="34" charset="0"/>
              </a:rPr>
              <a:t>own </a:t>
            </a:r>
            <a:r>
              <a:rPr lang="en-GB" sz="1400" dirty="0" smtClean="0">
                <a:latin typeface="Arial" panose="020B0604020202020204" pitchFamily="34" charset="0"/>
                <a:cs typeface="Arial" panose="020B0604020202020204" pitchFamily="34" charset="0"/>
              </a:rPr>
              <a:t>Salon</a:t>
            </a:r>
          </a:p>
          <a:p>
            <a:pPr>
              <a:lnSpc>
                <a:spcPct val="150000"/>
              </a:lnSpc>
            </a:pPr>
            <a:endParaRPr lang="en-GB" sz="1600" dirty="0">
              <a:latin typeface="Arial" panose="020B0604020202020204" pitchFamily="34" charset="0"/>
              <a:cs typeface="Arial" panose="020B0604020202020204" pitchFamily="34" charset="0"/>
            </a:endParaRPr>
          </a:p>
        </p:txBody>
      </p:sp>
      <p:sp>
        <p:nvSpPr>
          <p:cNvPr id="3" name="TextBox 2"/>
          <p:cNvSpPr txBox="1"/>
          <p:nvPr/>
        </p:nvSpPr>
        <p:spPr>
          <a:xfrm>
            <a:off x="2106992" y="179512"/>
            <a:ext cx="2690160" cy="1077218"/>
          </a:xfrm>
          <a:prstGeom prst="rect">
            <a:avLst/>
          </a:prstGeom>
          <a:noFill/>
        </p:spPr>
        <p:txBody>
          <a:bodyPr wrap="none" rtlCol="0">
            <a:spAutoFit/>
          </a:bodyPr>
          <a:lstStyle/>
          <a:p>
            <a:pPr algn="ctr"/>
            <a:r>
              <a:rPr lang="en-GB" sz="3200" b="1" dirty="0" smtClean="0">
                <a:solidFill>
                  <a:srgbClr val="422683"/>
                </a:solidFill>
                <a:latin typeface="Arial" panose="020B0604020202020204" pitchFamily="34" charset="0"/>
                <a:cs typeface="Arial" panose="020B0604020202020204" pitchFamily="34" charset="0"/>
              </a:rPr>
              <a:t>A Career in </a:t>
            </a:r>
          </a:p>
          <a:p>
            <a:pPr algn="ctr"/>
            <a:r>
              <a:rPr lang="en-GB" sz="3200" b="1" dirty="0" smtClean="0">
                <a:solidFill>
                  <a:srgbClr val="422683"/>
                </a:solidFill>
                <a:latin typeface="Arial" panose="020B0604020202020204" pitchFamily="34" charset="0"/>
                <a:cs typeface="Arial" panose="020B0604020202020204" pitchFamily="34" charset="0"/>
              </a:rPr>
              <a:t>Hairdressing</a:t>
            </a:r>
            <a:endParaRPr lang="en-GB" sz="3200" b="1" dirty="0">
              <a:solidFill>
                <a:srgbClr val="422683"/>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1090839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sp>
        <p:nvSpPr>
          <p:cNvPr id="2" name="TextBox 1"/>
          <p:cNvSpPr txBox="1"/>
          <p:nvPr/>
        </p:nvSpPr>
        <p:spPr>
          <a:xfrm>
            <a:off x="188641" y="2286683"/>
            <a:ext cx="5832647" cy="2077492"/>
          </a:xfrm>
          <a:prstGeom prst="rect">
            <a:avLst/>
          </a:prstGeom>
          <a:noFill/>
        </p:spPr>
        <p:txBody>
          <a:bodyPr wrap="square" rtlCol="0">
            <a:spAutoFit/>
          </a:bodyPr>
          <a:lstStyle/>
          <a:p>
            <a:pPr>
              <a:lnSpc>
                <a:spcPct val="150000"/>
              </a:lnSpc>
            </a:pPr>
            <a:r>
              <a:rPr lang="en-GB" sz="1400" dirty="0" smtClean="0">
                <a:latin typeface="Arial" panose="020B0604020202020204" pitchFamily="34" charset="0"/>
                <a:cs typeface="Arial" panose="020B0604020202020204" pitchFamily="34" charset="0"/>
              </a:rPr>
              <a:t>The information that you have found out will be shared with your peer group in group discussions.  You will be expected to participate fully in these discussions as well as peer ass4essing some of your colleagues.  Discussion notes will also be required, which you will be able to generate from your research</a:t>
            </a:r>
            <a:endParaRPr lang="en-GB" sz="1400" dirty="0">
              <a:latin typeface="Arial" panose="020B0604020202020204" pitchFamily="34" charset="0"/>
              <a:cs typeface="Arial" panose="020B0604020202020204" pitchFamily="34" charset="0"/>
            </a:endParaRPr>
          </a:p>
          <a:p>
            <a:pPr>
              <a:lnSpc>
                <a:spcPct val="150000"/>
              </a:lnSpc>
            </a:pPr>
            <a:endParaRPr lang="en-GB" sz="1600" dirty="0">
              <a:latin typeface="Arial" panose="020B0604020202020204" pitchFamily="34" charset="0"/>
              <a:cs typeface="Arial" panose="020B0604020202020204" pitchFamily="34" charset="0"/>
            </a:endParaRPr>
          </a:p>
        </p:txBody>
      </p:sp>
      <p:sp>
        <p:nvSpPr>
          <p:cNvPr id="3" name="TextBox 2"/>
          <p:cNvSpPr txBox="1"/>
          <p:nvPr/>
        </p:nvSpPr>
        <p:spPr>
          <a:xfrm>
            <a:off x="2106992" y="179512"/>
            <a:ext cx="2690160" cy="1077218"/>
          </a:xfrm>
          <a:prstGeom prst="rect">
            <a:avLst/>
          </a:prstGeom>
          <a:noFill/>
        </p:spPr>
        <p:txBody>
          <a:bodyPr wrap="none" rtlCol="0">
            <a:spAutoFit/>
          </a:bodyPr>
          <a:lstStyle/>
          <a:p>
            <a:pPr algn="ctr"/>
            <a:r>
              <a:rPr lang="en-GB" sz="3200" b="1" dirty="0" smtClean="0">
                <a:solidFill>
                  <a:srgbClr val="422683"/>
                </a:solidFill>
                <a:latin typeface="Arial" panose="020B0604020202020204" pitchFamily="34" charset="0"/>
                <a:cs typeface="Arial" panose="020B0604020202020204" pitchFamily="34" charset="0"/>
              </a:rPr>
              <a:t>A Career in </a:t>
            </a:r>
          </a:p>
          <a:p>
            <a:pPr algn="ctr"/>
            <a:r>
              <a:rPr lang="en-GB" sz="3200" b="1" dirty="0" smtClean="0">
                <a:solidFill>
                  <a:srgbClr val="422683"/>
                </a:solidFill>
                <a:latin typeface="Arial" panose="020B0604020202020204" pitchFamily="34" charset="0"/>
                <a:cs typeface="Arial" panose="020B0604020202020204" pitchFamily="34" charset="0"/>
              </a:rPr>
              <a:t>Hairdressing</a:t>
            </a:r>
            <a:endParaRPr lang="en-GB" sz="3200" b="1" dirty="0">
              <a:solidFill>
                <a:srgbClr val="422683"/>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206489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sp>
        <p:nvSpPr>
          <p:cNvPr id="2" name="TextBox 1"/>
          <p:cNvSpPr txBox="1"/>
          <p:nvPr/>
        </p:nvSpPr>
        <p:spPr>
          <a:xfrm>
            <a:off x="188641" y="1862693"/>
            <a:ext cx="5832647" cy="4293483"/>
          </a:xfrm>
          <a:prstGeom prst="rect">
            <a:avLst/>
          </a:prstGeom>
          <a:noFill/>
        </p:spPr>
        <p:txBody>
          <a:bodyPr wrap="square" rtlCol="0">
            <a:spAutoFit/>
          </a:bodyPr>
          <a:lstStyle/>
          <a:p>
            <a:pPr>
              <a:lnSpc>
                <a:spcPct val="150000"/>
              </a:lnSpc>
            </a:pPr>
            <a:r>
              <a:rPr lang="en-GB" sz="1400" b="1" dirty="0" smtClean="0">
                <a:latin typeface="Arial" panose="020B0604020202020204" pitchFamily="34" charset="0"/>
                <a:cs typeface="Arial" panose="020B0604020202020204" pitchFamily="34" charset="0"/>
              </a:rPr>
              <a:t>Task 1b</a:t>
            </a:r>
          </a:p>
          <a:p>
            <a:pPr>
              <a:lnSpc>
                <a:spcPct val="150000"/>
              </a:lnSpc>
            </a:pPr>
            <a:endParaRPr lang="en-GB" sz="1400" b="1" dirty="0" smtClean="0">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Design your personal price guide of services in a form of a leaflet, incorporating text and images, which you would offer including an additional service which you have not trained for.  Describe briefly about each service which you have chosen to include in your </a:t>
            </a:r>
            <a:r>
              <a:rPr lang="en-GB" sz="1400" dirty="0" smtClean="0">
                <a:latin typeface="Arial" panose="020B0604020202020204" pitchFamily="34" charset="0"/>
                <a:cs typeface="Arial" panose="020B0604020202020204" pitchFamily="34" charset="0"/>
              </a:rPr>
              <a:t>leaflet (</a:t>
            </a:r>
            <a:r>
              <a:rPr lang="en-GB" sz="1400" b="1" dirty="0" smtClean="0">
                <a:latin typeface="Arial" panose="020B0604020202020204" pitchFamily="34" charset="0"/>
                <a:cs typeface="Arial" panose="020B0604020202020204" pitchFamily="34" charset="0"/>
              </a:rPr>
              <a:t>text </a:t>
            </a:r>
            <a:r>
              <a:rPr lang="en-GB" sz="1400" b="1" dirty="0">
                <a:latin typeface="Arial" panose="020B0604020202020204" pitchFamily="34" charset="0"/>
                <a:cs typeface="Arial" panose="020B0604020202020204" pitchFamily="34" charset="0"/>
              </a:rPr>
              <a:t>and images</a:t>
            </a:r>
            <a:r>
              <a:rPr lang="en-GB" sz="1400" b="1" dirty="0" smtClean="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 </a:t>
            </a:r>
          </a:p>
          <a:p>
            <a:pPr>
              <a:lnSpc>
                <a:spcPct val="150000"/>
              </a:lnSpc>
            </a:pPr>
            <a:r>
              <a:rPr lang="en-GB" sz="1400" dirty="0">
                <a:latin typeface="Arial" panose="020B0604020202020204" pitchFamily="34" charset="0"/>
                <a:cs typeface="Arial" panose="020B0604020202020204" pitchFamily="34" charset="0"/>
              </a:rPr>
              <a:t>Two draft leaflets are required to show </a:t>
            </a:r>
            <a:r>
              <a:rPr lang="en-GB" sz="1400" dirty="0" smtClean="0">
                <a:latin typeface="Arial" panose="020B0604020202020204" pitchFamily="34" charset="0"/>
                <a:cs typeface="Arial" panose="020B0604020202020204" pitchFamily="34" charset="0"/>
              </a:rPr>
              <a:t>development</a:t>
            </a:r>
            <a:endParaRPr lang="en-GB" sz="1400" dirty="0">
              <a:latin typeface="Arial" panose="020B0604020202020204" pitchFamily="34" charset="0"/>
              <a:cs typeface="Arial" panose="020B0604020202020204" pitchFamily="34" charset="0"/>
            </a:endParaRPr>
          </a:p>
          <a:p>
            <a:pPr>
              <a:lnSpc>
                <a:spcPct val="150000"/>
              </a:lnSpc>
            </a:pPr>
            <a:r>
              <a:rPr lang="en-GB" sz="1400" dirty="0">
                <a:latin typeface="Arial" panose="020B0604020202020204" pitchFamily="34" charset="0"/>
                <a:cs typeface="Arial" panose="020B0604020202020204" pitchFamily="34" charset="0"/>
              </a:rPr>
              <a:t> </a:t>
            </a:r>
          </a:p>
          <a:p>
            <a:pPr>
              <a:lnSpc>
                <a:spcPct val="150000"/>
              </a:lnSpc>
            </a:pPr>
            <a:r>
              <a:rPr lang="en-GB" sz="1400" dirty="0">
                <a:latin typeface="Arial" panose="020B0604020202020204" pitchFamily="34" charset="0"/>
                <a:cs typeface="Arial" panose="020B0604020202020204" pitchFamily="34" charset="0"/>
              </a:rPr>
              <a:t>Research a minimum of four local hair salons to compare price guides and two from the Internet and use this information to create your leaflet.</a:t>
            </a:r>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a:lnSpc>
                <a:spcPct val="150000"/>
              </a:lnSpc>
            </a:pPr>
            <a:endParaRPr lang="en-GB" sz="1400" b="1" dirty="0" smtClean="0">
              <a:latin typeface="Arial" panose="020B0604020202020204" pitchFamily="34" charset="0"/>
              <a:cs typeface="Arial" panose="020B0604020202020204" pitchFamily="34" charset="0"/>
            </a:endParaRPr>
          </a:p>
        </p:txBody>
      </p:sp>
      <p:sp>
        <p:nvSpPr>
          <p:cNvPr id="3" name="TextBox 2"/>
          <p:cNvSpPr txBox="1"/>
          <p:nvPr/>
        </p:nvSpPr>
        <p:spPr>
          <a:xfrm>
            <a:off x="2106992" y="179512"/>
            <a:ext cx="2690160" cy="1077218"/>
          </a:xfrm>
          <a:prstGeom prst="rect">
            <a:avLst/>
          </a:prstGeom>
          <a:noFill/>
        </p:spPr>
        <p:txBody>
          <a:bodyPr wrap="none" rtlCol="0">
            <a:spAutoFit/>
          </a:bodyPr>
          <a:lstStyle/>
          <a:p>
            <a:pPr algn="ctr"/>
            <a:r>
              <a:rPr lang="en-GB" sz="3200" b="1" dirty="0" smtClean="0">
                <a:solidFill>
                  <a:srgbClr val="422683"/>
                </a:solidFill>
                <a:latin typeface="Arial" panose="020B0604020202020204" pitchFamily="34" charset="0"/>
                <a:cs typeface="Arial" panose="020B0604020202020204" pitchFamily="34" charset="0"/>
              </a:rPr>
              <a:t>A Career in </a:t>
            </a:r>
          </a:p>
          <a:p>
            <a:pPr algn="ctr"/>
            <a:r>
              <a:rPr lang="en-GB" sz="3200" b="1" dirty="0" smtClean="0">
                <a:solidFill>
                  <a:srgbClr val="422683"/>
                </a:solidFill>
                <a:latin typeface="Arial" panose="020B0604020202020204" pitchFamily="34" charset="0"/>
                <a:cs typeface="Arial" panose="020B0604020202020204" pitchFamily="34" charset="0"/>
              </a:rPr>
              <a:t>Hairdressing</a:t>
            </a:r>
            <a:endParaRPr lang="en-GB" sz="3200" b="1" dirty="0">
              <a:solidFill>
                <a:srgbClr val="422683"/>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664892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sp>
        <p:nvSpPr>
          <p:cNvPr id="2" name="TextBox 1"/>
          <p:cNvSpPr txBox="1"/>
          <p:nvPr/>
        </p:nvSpPr>
        <p:spPr>
          <a:xfrm>
            <a:off x="188641" y="2011352"/>
            <a:ext cx="5832647" cy="6017032"/>
          </a:xfrm>
          <a:prstGeom prst="rect">
            <a:avLst/>
          </a:prstGeom>
          <a:noFill/>
        </p:spPr>
        <p:txBody>
          <a:bodyPr wrap="square" rtlCol="0">
            <a:spAutoFit/>
          </a:bodyPr>
          <a:lstStyle/>
          <a:p>
            <a:pPr>
              <a:lnSpc>
                <a:spcPct val="150000"/>
              </a:lnSpc>
            </a:pPr>
            <a:r>
              <a:rPr lang="en-GB" sz="1400" b="1" dirty="0" smtClean="0">
                <a:latin typeface="Arial" panose="020B0604020202020204" pitchFamily="34" charset="0"/>
                <a:cs typeface="Arial" panose="020B0604020202020204" pitchFamily="34" charset="0"/>
              </a:rPr>
              <a:t>Task 2 - Short Talk</a:t>
            </a:r>
          </a:p>
          <a:p>
            <a:pPr>
              <a:lnSpc>
                <a:spcPct val="150000"/>
              </a:lnSpc>
            </a:pPr>
            <a:endParaRPr lang="en-GB" sz="1400" b="1" dirty="0" smtClean="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You will select a particular decade (1920s to current), this will be allocated in a tutorial session (term 2), and to collect information and pictures about changing </a:t>
            </a:r>
            <a:r>
              <a:rPr lang="en-GB" sz="1400" dirty="0" smtClean="0">
                <a:latin typeface="Arial" panose="020B0604020202020204" pitchFamily="34" charset="0"/>
                <a:cs typeface="Arial" panose="020B0604020202020204" pitchFamily="34" charset="0"/>
              </a:rPr>
              <a:t>fashions.</a:t>
            </a:r>
          </a:p>
          <a:p>
            <a:pPr lvl="0"/>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Research past fashions in hairdressing and clothes.  Talk to relatives, friends and colleagues in the hairdressing industry. </a:t>
            </a:r>
            <a:endParaRPr lang="en-GB" sz="1400" dirty="0" smtClean="0">
              <a:latin typeface="Arial" panose="020B0604020202020204" pitchFamily="34" charset="0"/>
              <a:cs typeface="Arial" panose="020B0604020202020204" pitchFamily="34" charset="0"/>
            </a:endParaRPr>
          </a:p>
          <a:p>
            <a:pPr lvl="0"/>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Find books, magazines, journals from the LRC and use search engines on the Internet/Intranet, to help with the research</a:t>
            </a:r>
            <a:r>
              <a:rPr lang="en-GB" sz="1400" dirty="0" smtClean="0">
                <a:latin typeface="Arial" panose="020B0604020202020204" pitchFamily="34" charset="0"/>
                <a:cs typeface="Arial" panose="020B0604020202020204" pitchFamily="34" charset="0"/>
              </a:rPr>
              <a:t>.</a:t>
            </a:r>
          </a:p>
          <a:p>
            <a:pPr lvl="0"/>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You will need to consider if some fashions have been used again and changed</a:t>
            </a:r>
            <a:r>
              <a:rPr lang="en-GB" sz="1400" dirty="0" smtClean="0">
                <a:latin typeface="Arial" panose="020B0604020202020204" pitchFamily="34" charset="0"/>
                <a:cs typeface="Arial" panose="020B0604020202020204" pitchFamily="34" charset="0"/>
              </a:rPr>
              <a:t>?</a:t>
            </a:r>
          </a:p>
          <a:p>
            <a:pPr lvl="0"/>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What is the forecast for emerging trends within the industry for the year 2008.</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Your short talk will take the form of a PowerPoint presentation and a Move Board.  </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You </a:t>
            </a:r>
            <a:r>
              <a:rPr lang="en-GB" sz="1400" dirty="0">
                <a:latin typeface="Arial" panose="020B0604020202020204" pitchFamily="34" charset="0"/>
                <a:cs typeface="Arial" panose="020B0604020202020204" pitchFamily="34" charset="0"/>
              </a:rPr>
              <a:t>will receive support and guidance in producing a PowerPoint presentation in your </a:t>
            </a:r>
            <a:r>
              <a:rPr lang="en-GB" sz="1400" dirty="0" smtClean="0">
                <a:latin typeface="Arial" panose="020B0604020202020204" pitchFamily="34" charset="0"/>
                <a:cs typeface="Arial" panose="020B0604020202020204" pitchFamily="34" charset="0"/>
              </a:rPr>
              <a:t>sessions </a:t>
            </a:r>
            <a:r>
              <a:rPr lang="en-GB" sz="1400" dirty="0">
                <a:latin typeface="Arial" panose="020B0604020202020204" pitchFamily="34" charset="0"/>
                <a:cs typeface="Arial" panose="020B0604020202020204" pitchFamily="34" charset="0"/>
              </a:rPr>
              <a:t>and the Move Board will be created in a tutorial session.</a:t>
            </a:r>
          </a:p>
          <a:p>
            <a:pPr>
              <a:lnSpc>
                <a:spcPct val="150000"/>
              </a:lnSpc>
            </a:pPr>
            <a:endParaRPr lang="en-GB" sz="1400" b="1" dirty="0" smtClean="0">
              <a:latin typeface="Arial" panose="020B0604020202020204" pitchFamily="34" charset="0"/>
              <a:cs typeface="Arial" panose="020B0604020202020204" pitchFamily="34" charset="0"/>
            </a:endParaRPr>
          </a:p>
        </p:txBody>
      </p:sp>
      <p:sp>
        <p:nvSpPr>
          <p:cNvPr id="3" name="TextBox 2"/>
          <p:cNvSpPr txBox="1"/>
          <p:nvPr/>
        </p:nvSpPr>
        <p:spPr>
          <a:xfrm>
            <a:off x="2106992" y="179512"/>
            <a:ext cx="2690160" cy="1077218"/>
          </a:xfrm>
          <a:prstGeom prst="rect">
            <a:avLst/>
          </a:prstGeom>
          <a:noFill/>
        </p:spPr>
        <p:txBody>
          <a:bodyPr wrap="none" rtlCol="0">
            <a:spAutoFit/>
          </a:bodyPr>
          <a:lstStyle/>
          <a:p>
            <a:pPr algn="ctr"/>
            <a:r>
              <a:rPr lang="en-GB" sz="3200" b="1" dirty="0" smtClean="0">
                <a:solidFill>
                  <a:srgbClr val="422683"/>
                </a:solidFill>
                <a:latin typeface="Arial" panose="020B0604020202020204" pitchFamily="34" charset="0"/>
                <a:cs typeface="Arial" panose="020B0604020202020204" pitchFamily="34" charset="0"/>
              </a:rPr>
              <a:t>A Career in </a:t>
            </a:r>
          </a:p>
          <a:p>
            <a:pPr algn="ctr"/>
            <a:r>
              <a:rPr lang="en-GB" sz="3200" b="1" dirty="0" smtClean="0">
                <a:solidFill>
                  <a:srgbClr val="422683"/>
                </a:solidFill>
                <a:latin typeface="Arial" panose="020B0604020202020204" pitchFamily="34" charset="0"/>
                <a:cs typeface="Arial" panose="020B0604020202020204" pitchFamily="34" charset="0"/>
              </a:rPr>
              <a:t>Hairdressing</a:t>
            </a:r>
            <a:endParaRPr lang="en-GB" sz="3200" b="1" dirty="0">
              <a:solidFill>
                <a:srgbClr val="422683"/>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88381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4" y="126696"/>
            <a:ext cx="801214" cy="6915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sp>
        <p:nvSpPr>
          <p:cNvPr id="2" name="TextBox 1"/>
          <p:cNvSpPr txBox="1"/>
          <p:nvPr/>
        </p:nvSpPr>
        <p:spPr>
          <a:xfrm>
            <a:off x="188641" y="2253803"/>
            <a:ext cx="5832647" cy="2462213"/>
          </a:xfrm>
          <a:prstGeom prst="rect">
            <a:avLst/>
          </a:prstGeom>
          <a:noFill/>
        </p:spPr>
        <p:txBody>
          <a:bodyPr wrap="square" rtlCol="0">
            <a:spAutoFit/>
          </a:bodyPr>
          <a:lstStyle/>
          <a:p>
            <a:pPr>
              <a:lnSpc>
                <a:spcPct val="150000"/>
              </a:lnSpc>
            </a:pPr>
            <a:r>
              <a:rPr lang="en-GB" sz="1400" b="1" dirty="0" smtClean="0">
                <a:latin typeface="Arial" panose="020B0604020202020204" pitchFamily="34" charset="0"/>
                <a:cs typeface="Arial" panose="020B0604020202020204" pitchFamily="34" charset="0"/>
              </a:rPr>
              <a:t>Task 3</a:t>
            </a:r>
          </a:p>
          <a:p>
            <a:pPr>
              <a:lnSpc>
                <a:spcPct val="150000"/>
              </a:lnSpc>
            </a:pPr>
            <a:endParaRPr lang="en-GB" sz="1400" b="1" dirty="0" smtClean="0">
              <a:latin typeface="Arial" panose="020B0604020202020204" pitchFamily="34" charset="0"/>
              <a:cs typeface="Arial" panose="020B0604020202020204" pitchFamily="34" charset="0"/>
            </a:endParaRPr>
          </a:p>
          <a:p>
            <a:pPr lvl="0"/>
            <a:r>
              <a:rPr lang="en-GB" sz="1400" dirty="0" smtClean="0">
                <a:latin typeface="Arial" panose="020B0604020202020204" pitchFamily="34" charset="0"/>
                <a:cs typeface="Arial" panose="020B0604020202020204" pitchFamily="34" charset="0"/>
              </a:rPr>
              <a:t>List the skills you can provide to an employer on the basis of an interview. </a:t>
            </a:r>
          </a:p>
          <a:p>
            <a:pPr lvl="0"/>
            <a:endParaRPr lang="en-GB" sz="1400" b="1" dirty="0">
              <a:latin typeface="Arial" panose="020B0604020202020204" pitchFamily="34" charset="0"/>
              <a:cs typeface="Arial" panose="020B0604020202020204" pitchFamily="34" charset="0"/>
            </a:endParaRPr>
          </a:p>
          <a:p>
            <a:pPr lvl="0"/>
            <a:endParaRPr lang="en-GB" sz="1400" b="1" dirty="0" smtClean="0">
              <a:latin typeface="Arial" panose="020B0604020202020204" pitchFamily="34" charset="0"/>
              <a:cs typeface="Arial" panose="020B0604020202020204" pitchFamily="34" charset="0"/>
            </a:endParaRPr>
          </a:p>
          <a:p>
            <a:pPr lvl="0"/>
            <a:endParaRPr lang="en-GB" sz="1400" b="1" dirty="0">
              <a:latin typeface="Arial" panose="020B0604020202020204" pitchFamily="34" charset="0"/>
              <a:cs typeface="Arial" panose="020B0604020202020204" pitchFamily="34" charset="0"/>
            </a:endParaRPr>
          </a:p>
          <a:p>
            <a:pPr lvl="0"/>
            <a:r>
              <a:rPr lang="en-GB" sz="1400" b="1" dirty="0" smtClean="0">
                <a:latin typeface="Arial" panose="020B0604020202020204" pitchFamily="34" charset="0"/>
                <a:cs typeface="Arial" panose="020B0604020202020204" pitchFamily="34" charset="0"/>
              </a:rPr>
              <a:t>Task 4</a:t>
            </a:r>
          </a:p>
          <a:p>
            <a:pPr lvl="0"/>
            <a:endParaRPr lang="en-GB" sz="1400" b="1" dirty="0">
              <a:latin typeface="Arial" panose="020B0604020202020204" pitchFamily="34" charset="0"/>
              <a:cs typeface="Arial" panose="020B0604020202020204" pitchFamily="34" charset="0"/>
            </a:endParaRPr>
          </a:p>
          <a:p>
            <a:pPr lvl="0"/>
            <a:r>
              <a:rPr lang="en-GB" sz="1400" dirty="0" smtClean="0">
                <a:latin typeface="Arial" panose="020B0604020202020204" pitchFamily="34" charset="0"/>
                <a:cs typeface="Arial" panose="020B0604020202020204" pitchFamily="34" charset="0"/>
              </a:rPr>
              <a:t>Produce a Curriculum Vitae that you would submit with a job application</a:t>
            </a:r>
          </a:p>
        </p:txBody>
      </p:sp>
      <p:sp>
        <p:nvSpPr>
          <p:cNvPr id="3" name="TextBox 2"/>
          <p:cNvSpPr txBox="1"/>
          <p:nvPr/>
        </p:nvSpPr>
        <p:spPr>
          <a:xfrm>
            <a:off x="2106992" y="179512"/>
            <a:ext cx="2690160" cy="1077218"/>
          </a:xfrm>
          <a:prstGeom prst="rect">
            <a:avLst/>
          </a:prstGeom>
          <a:noFill/>
        </p:spPr>
        <p:txBody>
          <a:bodyPr wrap="none" rtlCol="0">
            <a:spAutoFit/>
          </a:bodyPr>
          <a:lstStyle/>
          <a:p>
            <a:pPr algn="ctr"/>
            <a:r>
              <a:rPr lang="en-GB" sz="3200" b="1" dirty="0" smtClean="0">
                <a:solidFill>
                  <a:srgbClr val="422683"/>
                </a:solidFill>
                <a:latin typeface="Arial" panose="020B0604020202020204" pitchFamily="34" charset="0"/>
                <a:cs typeface="Arial" panose="020B0604020202020204" pitchFamily="34" charset="0"/>
              </a:rPr>
              <a:t>A Career in </a:t>
            </a:r>
          </a:p>
          <a:p>
            <a:pPr algn="ctr"/>
            <a:r>
              <a:rPr lang="en-GB" sz="3200" b="1" dirty="0" smtClean="0">
                <a:solidFill>
                  <a:srgbClr val="422683"/>
                </a:solidFill>
                <a:latin typeface="Arial" panose="020B0604020202020204" pitchFamily="34" charset="0"/>
                <a:cs typeface="Arial" panose="020B0604020202020204" pitchFamily="34" charset="0"/>
              </a:rPr>
              <a:t>Hairdressing</a:t>
            </a:r>
            <a:endParaRPr lang="en-GB" sz="3200" b="1" dirty="0">
              <a:solidFill>
                <a:srgbClr val="422683"/>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222434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3"/>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5157193" y="35496"/>
            <a:ext cx="1381760" cy="4953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4" y="8440572"/>
            <a:ext cx="1091803" cy="595924"/>
          </a:xfrm>
          <a:prstGeom prst="rect">
            <a:avLst/>
          </a:prstGeom>
        </p:spPr>
      </p:pic>
    </p:spTree>
    <p:extLst>
      <p:ext uri="{BB962C8B-B14F-4D97-AF65-F5344CB8AC3E}">
        <p14:creationId xmlns:p14="http://schemas.microsoft.com/office/powerpoint/2010/main" val="24581413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619</TotalTime>
  <Words>491</Words>
  <Application>Microsoft Office PowerPoint</Application>
  <PresentationFormat>On-screen Show (4:3)</PresentationFormat>
  <Paragraphs>102</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87</cp:revision>
  <dcterms:created xsi:type="dcterms:W3CDTF">2015-01-26T16:10:38Z</dcterms:created>
  <dcterms:modified xsi:type="dcterms:W3CDTF">2015-06-03T14:13:10Z</dcterms:modified>
</cp:coreProperties>
</file>