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79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2" r:id="rId13"/>
    <p:sldId id="266" r:id="rId14"/>
    <p:sldId id="267" r:id="rId15"/>
    <p:sldId id="268" r:id="rId16"/>
    <p:sldId id="269" r:id="rId17"/>
    <p:sldId id="270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42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6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57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9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8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77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47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42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4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89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1B57C-EB0F-4B42-8C96-806B863E2ACA}" type="datetimeFigureOut">
              <a:rPr lang="en-GB" smtClean="0"/>
              <a:t>14/07/2015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C37-0536-4EFC-A0ED-8E0221D62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91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http://www.a3243g.com/a3243g_images/mitochondria.gif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jpg"/><Relationship Id="rId7" Type="http://schemas.openxmlformats.org/officeDocument/2006/relationships/image" Target="../media/image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Human Cell Biology </a:t>
            </a:r>
            <a:endParaRPr lang="en-GB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 the structure of eukaryotic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cells</a:t>
            </a:r>
          </a:p>
          <a:p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Rachel Black</a:t>
            </a:r>
          </a:p>
          <a:p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Chesterfield College 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01-02_AnimalCell(NL-Large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84" y="4869160"/>
            <a:ext cx="2699792" cy="1872208"/>
          </a:xfrm>
          <a:prstGeom prst="rect">
            <a:avLst/>
          </a:prstGeom>
          <a:noFill/>
          <a:extLst/>
        </p:spPr>
      </p:pic>
      <p:pic>
        <p:nvPicPr>
          <p:cNvPr id="6" name="Picture 5" descr="http://www.a3243g.com/a3243g_images/mitochondria.gif"/>
          <p:cNvPicPr/>
          <p:nvPr/>
        </p:nvPicPr>
        <p:blipFill>
          <a:blip r:embed="rId3" r:link="rId4" cstate="print"/>
          <a:srcRect b="5734"/>
          <a:stretch>
            <a:fillRect/>
          </a:stretch>
        </p:blipFill>
        <p:spPr bwMode="auto">
          <a:xfrm>
            <a:off x="1691680" y="348660"/>
            <a:ext cx="1368152" cy="1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blindness.org/blog/wordpress/wp-content/uploads/EyeCure-RIP-co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8661"/>
            <a:ext cx="1113360" cy="11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lackr\AppData\Local\Microsoft\Windows\Temporary Internet Files\Content.IE5\ZYDD9Q1D\MP90039023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6772"/>
            <a:ext cx="1544703" cy="11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67164" y="1268760"/>
            <a:ext cx="82813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Tissues – What are the 4 tissue types?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://4.bp.blogspot.com/_guSOnFRs_Ks/TMKEqUXmaCI/AAAAAAAAAQU/4UcUX72S5H0/s1600/connective+tiss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16774"/>
            <a:ext cx="1901244" cy="15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67164" y="213285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Muscular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7164" y="3140968"/>
            <a:ext cx="18725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Nervous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164" y="410641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Connective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7164" y="5085184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Epithelial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123728" y="5589240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Tissues can be divided into further categories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55396" y="2132856"/>
            <a:ext cx="108050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2555396" y="2528900"/>
            <a:ext cx="108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83768" y="2708920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66910" y="1876582"/>
            <a:ext cx="109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Smooth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6910" y="2356666"/>
            <a:ext cx="109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00090" y="2884294"/>
            <a:ext cx="109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Skeletal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16016" y="254133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2132856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Why is the heart muscle different?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heart beats approx 70bpm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clench and unclench your fist that many times in a minute? What happens to your hand?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Levels of </a:t>
            </a:r>
            <a:b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Organisation</a:t>
            </a:r>
            <a:endParaRPr lang="en-GB" sz="4000" b="1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67164" y="1268760"/>
            <a:ext cx="82813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Tissues – What are the 4 tissue types?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://4.bp.blogspot.com/_guSOnFRs_Ks/TMKEqUXmaCI/AAAAAAAAAQU/4UcUX72S5H0/s1600/connective+tiss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28223"/>
            <a:ext cx="1901244" cy="15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67164" y="213285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Muscular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7164" y="3140968"/>
            <a:ext cx="18725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Nervous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164" y="410641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Connective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7164" y="5085184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Epithelial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987824" y="5863350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Tissues can be divided into further categories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55396" y="2132856"/>
            <a:ext cx="108050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2555396" y="2528900"/>
            <a:ext cx="108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83768" y="2708920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66910" y="1876582"/>
            <a:ext cx="109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Smooth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766910" y="2356666"/>
            <a:ext cx="109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Cardiac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800090" y="2884294"/>
            <a:ext cx="109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Skeletal  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39752" y="537321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05929" y="5188550"/>
            <a:ext cx="109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 Skin  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27784" y="4365104"/>
            <a:ext cx="7781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26944" y="4180438"/>
            <a:ext cx="198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 Blood, cartilage 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95736" y="3501008"/>
            <a:ext cx="108012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52200" y="3424354"/>
            <a:ext cx="162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 Neurones  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32" name="Picture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Levels of </a:t>
            </a:r>
            <a:b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Organisation</a:t>
            </a:r>
            <a:endParaRPr lang="en-GB" sz="4000" b="1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1196752"/>
            <a:ext cx="1378496" cy="8206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422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endParaRPr lang="en-GB" sz="2400" dirty="0">
              <a:solidFill>
                <a:srgbClr val="4226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19944" y="1844824"/>
            <a:ext cx="288032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276872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422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4226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4226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19944" y="2923665"/>
            <a:ext cx="288032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429000"/>
            <a:ext cx="1442120" cy="66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422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4226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26522" y="4054655"/>
            <a:ext cx="288032" cy="45446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0603" y="4581129"/>
            <a:ext cx="13784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422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endParaRPr lang="en-GB" sz="2000" dirty="0">
              <a:solidFill>
                <a:srgbClr val="4226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28328" y="5157192"/>
            <a:ext cx="288032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7152" y="5661248"/>
            <a:ext cx="1378496" cy="82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422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en-GB" sz="2400" dirty="0">
              <a:solidFill>
                <a:srgbClr val="4226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www.sciencecontrol.com/wp-content/uploads/2011/07/Labeled-Animal-Cell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75610"/>
            <a:ext cx="4680520" cy="41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483768" y="5784817"/>
            <a:ext cx="6120680" cy="57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This is the level that we will be exploring </a:t>
            </a:r>
            <a:endParaRPr lang="en-GB" sz="2000" dirty="0"/>
          </a:p>
        </p:txBody>
      </p:sp>
      <p:cxnSp>
        <p:nvCxnSpPr>
          <p:cNvPr id="11" name="Straight Arrow Connector 10"/>
          <p:cNvCxnSpPr>
            <a:endCxn id="17" idx="1"/>
          </p:cNvCxnSpPr>
          <p:nvPr/>
        </p:nvCxnSpPr>
        <p:spPr>
          <a:xfrm>
            <a:off x="1475656" y="6071590"/>
            <a:ext cx="10081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Levels of </a:t>
            </a:r>
            <a:b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Organisation</a:t>
            </a:r>
            <a:endParaRPr lang="en-GB" sz="4000" b="1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Cells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627" y="2060848"/>
            <a:ext cx="7338733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cell?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cells do?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name some types of cell?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inside a cell?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your ideas in small groups and record your ideas.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ts4.mm.bing.net/th?id=HN.607997898505719638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50030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848" y="1196752"/>
            <a:ext cx="8229600" cy="79208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different classifications of cells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70" y="206084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Eukaryotic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09251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Prokaryotic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01203" y="26729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44208" y="267728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59" y="343190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 cells e.g. Animal cells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343190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Simpler cells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e.g. Bacteria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ts2.mm.bing.net/th?id=HN.60799727143321893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285999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thumb/9/99/Prokaryote_cell_diagram.svg/800px-Prokaryote_cell_diagra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5104"/>
            <a:ext cx="3302887" cy="18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Cells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Eukaryotic Cells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792088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going to focus on human cells which are eukaryotes.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67544" y="227840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contents of a cell are contained by a membrane.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72735" y="3070494"/>
            <a:ext cx="72676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membrane bound cell there are many smaller structures called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organelles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www.sciencecontrol.com/wp-content/uploads/2011/07/Labeled-Animal-Cell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58" y="3797277"/>
            <a:ext cx="2744317" cy="24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517925" y="4221088"/>
            <a:ext cx="465237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different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organelles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have different functions, which allow the cell, tissue and organs to perform their specific roles. 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Organelles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391" y="1340768"/>
            <a:ext cx="724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Lets explore what the different organelles are, what they look like and what they do.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91" y="3501008"/>
            <a:ext cx="32244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nucleus,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membrane,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endoplasmic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reticulum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ribosomes,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mitochondria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Golgi body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lysosomes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391" y="2442919"/>
            <a:ext cx="724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different types of organelle, the main ones we will focus on are: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3501008"/>
            <a:ext cx="3224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already know about these organelles?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7977" y="438037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Nucleus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18458"/>
            <a:ext cx="3238952" cy="331516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220072" y="1874907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220072" y="3891131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6937" y="1556792"/>
            <a:ext cx="165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Cell Membrane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(Plasma Membrane)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476" y="1070734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Cell Membrane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(Plasma Membrane)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Boundary between cells.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 movement of substances in and out of cell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4221088"/>
            <a:ext cx="194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‘brain’ of the cell.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 cell activity.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81341" y="5103555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8024" y="5823635"/>
            <a:ext cx="2627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Cytosol – solution inside the cell that bathes the organelles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Organelles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Nucleus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447005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Nucleus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5730"/>
            <a:ext cx="3238952" cy="3315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2064009" cy="2291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27984" y="1916832"/>
            <a:ext cx="3240360" cy="3024336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195736" y="3068960"/>
            <a:ext cx="1150720" cy="108012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>
            <a:stCxn id="4" idx="3"/>
            <a:endCxn id="6" idx="2"/>
          </p:cNvCxnSpPr>
          <p:nvPr/>
        </p:nvCxnSpPr>
        <p:spPr>
          <a:xfrm flipV="1">
            <a:off x="3346456" y="3429000"/>
            <a:ext cx="1081528" cy="18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843808" y="3789040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00192" y="98025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Cell Membrane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(Plasma Membrane) 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732240" y="1772816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36096" y="3980807"/>
            <a:ext cx="5999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99992" y="5420967"/>
            <a:ext cx="190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Nuclear envelope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98578" y="1488086"/>
            <a:ext cx="145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Nucleolus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16216" y="506702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Nucleoplasm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72000" y="1888196"/>
            <a:ext cx="1464052" cy="153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228184" y="3717032"/>
            <a:ext cx="936104" cy="1349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22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4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Endoplasmic </a:t>
            </a:r>
            <a:b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reticulum (ER)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141277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Rough ER – covered with ribosomes.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proteins are assembled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581128"/>
            <a:ext cx="20882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Smooth ER  - no ribosomes.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steroids and lipids (fats) are assembled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013176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Ribosomes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Site of protein synthesis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vehicle for proteins.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3203426" cy="3278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572000" y="1700808"/>
            <a:ext cx="10801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283968" y="4581128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99592" y="3861048"/>
            <a:ext cx="2825849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50316"/>
              </p:ext>
            </p:extLst>
          </p:nvPr>
        </p:nvGraphicFramePr>
        <p:xfrm>
          <a:off x="1763688" y="791067"/>
          <a:ext cx="5242264" cy="4909829"/>
        </p:xfrm>
        <a:graphic>
          <a:graphicData uri="http://schemas.openxmlformats.org/drawingml/2006/table">
            <a:tbl>
              <a:tblPr firstRow="1" bandRow="1"/>
              <a:tblGrid>
                <a:gridCol w="5242264"/>
              </a:tblGrid>
              <a:tr h="274637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268913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Structure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97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Aims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662806"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Ø"/>
                      </a:pPr>
                      <a:r>
                        <a:rPr kumimoji="0"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Detailed information into a structure and function of Organelles</a:t>
                      </a:r>
                      <a:endParaRPr kumimoji="0" lang="en-GB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9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268913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97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63070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PowerPoint slides,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be worked in small groups, group research tasks, investigations, creation of labelled diagrams. 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97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810097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Laptop/Projector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Pens/Pencils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paper for students to make notes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Hand-Outs</a:t>
                      </a:r>
                      <a:endParaRPr lang="en-GB" sz="12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97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268913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 Minutes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2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Mitochondria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132856"/>
            <a:ext cx="3224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Mitochondria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‘Power pack’ of the cell.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Site of cellular respiration.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 ATP (Energy)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3672408" cy="37588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27784" y="2276872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75926" y="3933056"/>
            <a:ext cx="124009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Golgi Body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161" y="1814592"/>
            <a:ext cx="32244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Golgi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Substances, such as protein, are modified in the Golgi body to make them useful and are transported in lysosomes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1175947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AKA the Golgi apparatus or Golgi complex 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90" y="1844824"/>
            <a:ext cx="3851498" cy="3942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365104"/>
            <a:ext cx="32403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Lysosomes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Bud off from the Golgi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Contain digestive enzymes that can break down large molecules.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19942" y="3068960"/>
            <a:ext cx="174414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99792" y="3717032"/>
            <a:ext cx="23762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Identify the </a:t>
            </a:r>
            <a:b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Organelle 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68" y="1771418"/>
            <a:ext cx="3238952" cy="33151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94" y="1771650"/>
            <a:ext cx="3238500" cy="33147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94" y="1771650"/>
            <a:ext cx="3238500" cy="33147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94" y="1771650"/>
            <a:ext cx="3238500" cy="3314700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3851920" y="1240548"/>
            <a:ext cx="1548172" cy="1629449"/>
            <a:chOff x="4355976" y="1240548"/>
            <a:chExt cx="1548172" cy="1629449"/>
          </a:xfrm>
        </p:grpSpPr>
        <p:sp>
          <p:nvSpPr>
            <p:cNvPr id="42" name="TextBox 41"/>
            <p:cNvSpPr txBox="1"/>
            <p:nvPr/>
          </p:nvSpPr>
          <p:spPr>
            <a:xfrm>
              <a:off x="4680012" y="12405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Golgi Body</a:t>
              </a:r>
              <a:endParaRPr lang="en-GB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4355976" y="1609880"/>
              <a:ext cx="1120525" cy="1260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82328" y="3443555"/>
            <a:ext cx="2626816" cy="1259533"/>
            <a:chOff x="1259632" y="3327013"/>
            <a:chExt cx="2626816" cy="1259533"/>
          </a:xfrm>
        </p:grpSpPr>
        <p:sp>
          <p:nvSpPr>
            <p:cNvPr id="45" name="TextBox 44"/>
            <p:cNvSpPr txBox="1"/>
            <p:nvPr/>
          </p:nvSpPr>
          <p:spPr>
            <a:xfrm>
              <a:off x="1259632" y="421721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Lysosome</a:t>
              </a:r>
              <a:endParaRPr lang="en-GB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2339752" y="3327013"/>
              <a:ext cx="1546696" cy="10748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364088" y="1669668"/>
            <a:ext cx="2520280" cy="1200329"/>
            <a:chOff x="5868144" y="1669668"/>
            <a:chExt cx="2520280" cy="1200329"/>
          </a:xfrm>
        </p:grpSpPr>
        <p:sp>
          <p:nvSpPr>
            <p:cNvPr id="15" name="TextBox 14"/>
            <p:cNvSpPr txBox="1"/>
            <p:nvPr/>
          </p:nvSpPr>
          <p:spPr>
            <a:xfrm>
              <a:off x="6660232" y="1669668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Cell Membrane</a:t>
              </a:r>
            </a:p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(Plasma Membrane)  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5868144" y="2204864"/>
              <a:ext cx="64807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220072" y="3501008"/>
            <a:ext cx="2585392" cy="605681"/>
            <a:chOff x="5724128" y="3501008"/>
            <a:chExt cx="2585392" cy="605681"/>
          </a:xfrm>
        </p:grpSpPr>
        <p:sp>
          <p:nvSpPr>
            <p:cNvPr id="14" name="TextBox 13"/>
            <p:cNvSpPr txBox="1"/>
            <p:nvPr/>
          </p:nvSpPr>
          <p:spPr>
            <a:xfrm>
              <a:off x="7013376" y="3645024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Nucleus </a:t>
              </a:r>
            </a:p>
          </p:txBody>
        </p:sp>
        <p:cxnSp>
          <p:nvCxnSpPr>
            <p:cNvPr id="51" name="Straight Arrow Connector 50"/>
            <p:cNvCxnSpPr>
              <a:stCxn id="14" idx="1"/>
            </p:cNvCxnSpPr>
            <p:nvPr/>
          </p:nvCxnSpPr>
          <p:spPr>
            <a:xfrm flipH="1" flipV="1">
              <a:off x="5724128" y="3501008"/>
              <a:ext cx="1289248" cy="3748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572000" y="3645024"/>
            <a:ext cx="3096344" cy="1408009"/>
            <a:chOff x="5076056" y="3645024"/>
            <a:chExt cx="3096344" cy="1408009"/>
          </a:xfrm>
        </p:grpSpPr>
        <p:sp>
          <p:nvSpPr>
            <p:cNvPr id="26" name="TextBox 25"/>
            <p:cNvSpPr txBox="1"/>
            <p:nvPr/>
          </p:nvSpPr>
          <p:spPr>
            <a:xfrm>
              <a:off x="6732240" y="468370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Rough ER</a:t>
              </a:r>
              <a:endParaRPr lang="en-GB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5076056" y="3645024"/>
              <a:ext cx="1584176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83968" y="4586546"/>
            <a:ext cx="1728192" cy="1444034"/>
            <a:chOff x="4788024" y="4586546"/>
            <a:chExt cx="1728192" cy="1444034"/>
          </a:xfrm>
        </p:grpSpPr>
        <p:sp>
          <p:nvSpPr>
            <p:cNvPr id="25" name="TextBox 24"/>
            <p:cNvSpPr txBox="1"/>
            <p:nvPr/>
          </p:nvSpPr>
          <p:spPr>
            <a:xfrm>
              <a:off x="5076056" y="566124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Smooth ER</a:t>
              </a:r>
              <a:endParaRPr lang="en-GB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4788024" y="4586546"/>
              <a:ext cx="504056" cy="10747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62312" y="3875856"/>
            <a:ext cx="1440160" cy="2023797"/>
            <a:chOff x="3166368" y="3875856"/>
            <a:chExt cx="1440160" cy="2023797"/>
          </a:xfrm>
        </p:grpSpPr>
        <p:sp>
          <p:nvSpPr>
            <p:cNvPr id="27" name="TextBox 26"/>
            <p:cNvSpPr txBox="1"/>
            <p:nvPr/>
          </p:nvSpPr>
          <p:spPr>
            <a:xfrm>
              <a:off x="3166368" y="553032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Ribosomes</a:t>
              </a:r>
              <a:endParaRPr lang="en-GB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3707904" y="3875856"/>
              <a:ext cx="898624" cy="16544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79512" y="2348880"/>
            <a:ext cx="3096344" cy="1339552"/>
            <a:chOff x="683568" y="2348880"/>
            <a:chExt cx="3096344" cy="1339552"/>
          </a:xfrm>
        </p:grpSpPr>
        <p:sp>
          <p:nvSpPr>
            <p:cNvPr id="38" name="TextBox 37"/>
            <p:cNvSpPr txBox="1"/>
            <p:nvPr/>
          </p:nvSpPr>
          <p:spPr>
            <a:xfrm>
              <a:off x="683568" y="278092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Mitochondria</a:t>
              </a:r>
              <a:endParaRPr lang="en-GB" dirty="0"/>
            </a:p>
          </p:txBody>
        </p:sp>
        <p:cxnSp>
          <p:nvCxnSpPr>
            <p:cNvPr id="66" name="Straight Arrow Connector 65"/>
            <p:cNvCxnSpPr>
              <a:stCxn id="38" idx="3"/>
            </p:cNvCxnSpPr>
            <p:nvPr/>
          </p:nvCxnSpPr>
          <p:spPr>
            <a:xfrm flipV="1">
              <a:off x="2267744" y="2348880"/>
              <a:ext cx="1512168" cy="6167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38" idx="3"/>
            </p:cNvCxnSpPr>
            <p:nvPr/>
          </p:nvCxnSpPr>
          <p:spPr>
            <a:xfrm>
              <a:off x="2267744" y="2965594"/>
              <a:ext cx="1152128" cy="722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1962448" y="4437112"/>
            <a:ext cx="1097384" cy="1093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98352" y="547658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Cytosol</a:t>
            </a:r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37" name="Picture 3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Identify the </a:t>
            </a:r>
            <a:b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Organelle 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95536" y="1556792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in small groups to identify the organelles from the electron micrograph.</a:t>
            </a: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Closely!  </a:t>
            </a:r>
          </a:p>
          <a:p>
            <a:pPr algn="l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shapes the organelles are.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01-02_AnimalCell(NL-Large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384376" cy="2376264"/>
          </a:xfrm>
          <a:prstGeom prst="rect">
            <a:avLst/>
          </a:prstGeom>
          <a:noFill/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691806_aw_0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4726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60" y="1772816"/>
            <a:ext cx="3472080" cy="2996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How you will learn…..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7560840" cy="4525963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Taught lessons aim to give you a foundation knowledge of the subject, to signpost you in the right direction.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study is essential to gain merit &amp; distinctions.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Class work will consist of: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Group research tasks and presentations (this will help prepare you for assessed presentations and higher education) – BYOD if possible. 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investigations 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Creation of labelled diagrams (helps organise ideas and consolidate learning) 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range of other learning methods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Human Cell Biology 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02" y="1340768"/>
            <a:ext cx="7309442" cy="4525963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Lesson Objectives:</a:t>
            </a: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Describe the structure of eukaryotic cells and identify the nucleus, cell membrane, endoplasmic reticulum, ribosomes, mitochondria, Golgi body and lysosomes from electron micrographs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Estimate the size of cells and organelles from microscope study or photographs.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Levels of </a:t>
            </a:r>
            <a:b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Organisation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 Black" panose="020B0A04020102020204" pitchFamily="34" charset="0"/>
              </a:rPr>
              <a:t>Starting with the body, what comes next? 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pic>
        <p:nvPicPr>
          <p:cNvPr id="3080" name="Picture 8" descr="http://images.smh.com.au/2012/07/19/3467710/art-body-builder-620x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378496" cy="8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Body</a:t>
            </a:r>
            <a:endParaRPr lang="en-GB" sz="2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55576" y="2276872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996952"/>
            <a:ext cx="3672408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422683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What systems can you name?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pictureofhumanbody.com/images/Human-Body-Art-Phot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29" y="1916832"/>
            <a:ext cx="3493935" cy="31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Levels of </a:t>
            </a:r>
            <a:b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Organisation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1772816"/>
            <a:ext cx="1767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378496" cy="82068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Body</a:t>
            </a:r>
            <a:endParaRPr lang="en-GB" sz="2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55576" y="2276872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924944"/>
            <a:ext cx="19442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22683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63960" y="3645024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509120"/>
            <a:ext cx="3314328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422683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What organs can you name?</a:t>
            </a:r>
            <a:endParaRPr lang="en-GB" sz="2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http://4.bp.blogspot.com/-zOfMWsBmgE8/UE-CsPiZaSI/AAAAAAAADE8/mhW0BTdhDOM/s1600/human+body+organs+he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6480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Levels of </a:t>
            </a:r>
            <a:b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Organisation</a:t>
            </a:r>
            <a:endParaRPr lang="en-GB" sz="40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378496" cy="82068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Body</a:t>
            </a:r>
            <a:endParaRPr lang="en-GB" sz="18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55576" y="2060848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924944"/>
            <a:ext cx="19442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rgbClr val="422683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63960" y="3429000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4149080"/>
            <a:ext cx="144212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63960" y="4869160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5589240"/>
            <a:ext cx="1378496" cy="82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Tissues</a:t>
            </a:r>
            <a:endParaRPr lang="en-GB" sz="1600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blog.timesunion.com/opinion/files/2010/10/1008_WVimmun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01684"/>
            <a:ext cx="2016224" cy="16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_guSOnFRs_Ks/TMKEqUXmaCI/AAAAAAAAAQU/4UcUX72S5H0/s1600/connective+tiss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60929"/>
            <a:ext cx="2305419" cy="18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lackr\AppData\Local\Microsoft\Windows\Temporary Internet Files\Content.IE5\G7UJSPO6\MC9003835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13" y="2504263"/>
            <a:ext cx="793234" cy="17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Levels of </a:t>
            </a:r>
            <a:b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Organisation</a:t>
            </a:r>
            <a:endParaRPr lang="en-GB" sz="4000" b="1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67164" y="1268760"/>
            <a:ext cx="82813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Tissues – What are the 4 tissue types?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://4.bp.blogspot.com/_guSOnFRs_Ks/TMKEqUXmaCI/AAAAAAAAAQU/4UcUX72S5H0/s1600/connective+tiss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66" y="4076607"/>
            <a:ext cx="1901244" cy="15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67164" y="213285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Muscular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7164" y="3140968"/>
            <a:ext cx="18725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Nervous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164" y="410641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Connective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7164" y="5085184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Epithelial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07704" y="5591310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Tissues can be divided into further categories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55396" y="2132856"/>
            <a:ext cx="108050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66910" y="1876582"/>
            <a:ext cx="109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Smooth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16016" y="206124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92080" y="187818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largest involuntary smooth muscle in women? 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97647" y="2446687"/>
            <a:ext cx="109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Uterus 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162582" y="29523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largest involuntary smooth muscle in Men? 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40966" y="3555014"/>
            <a:ext cx="180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Digestive tract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" y="188640"/>
            <a:ext cx="895488" cy="7728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" y="6021288"/>
            <a:ext cx="1091803" cy="5959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flipH="1">
            <a:off x="7884368" y="0"/>
            <a:ext cx="1296144" cy="6858000"/>
          </a:xfrm>
          <a:prstGeom prst="rect">
            <a:avLst/>
          </a:prstGeom>
          <a:solidFill>
            <a:srgbClr val="7030A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363"/>
            <a:ext cx="1224136" cy="438799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Levels of </a:t>
            </a:r>
            <a:b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</a:br>
            <a:r>
              <a:rPr lang="en-GB" sz="4000" b="1" dirty="0" smtClean="0">
                <a:solidFill>
                  <a:srgbClr val="422683"/>
                </a:solidFill>
                <a:latin typeface="Arial Black" panose="020B0A04020102020204" pitchFamily="34" charset="0"/>
              </a:rPr>
              <a:t>Organisation</a:t>
            </a:r>
            <a:endParaRPr lang="en-GB" sz="4000" b="1" dirty="0">
              <a:solidFill>
                <a:srgbClr val="42268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2" grpId="0"/>
      <p:bldP spid="39" grpId="0"/>
      <p:bldP spid="40" grpId="0"/>
      <p:bldP spid="43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783</Words>
  <Application>Microsoft Office PowerPoint</Application>
  <PresentationFormat>On-screen Show (4:3)</PresentationFormat>
  <Paragraphs>188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Human Cell Biology </vt:lpstr>
      <vt:lpstr>PowerPoint Presentation</vt:lpstr>
      <vt:lpstr>How you will learn…..</vt:lpstr>
      <vt:lpstr>Human Cell Biology </vt:lpstr>
      <vt:lpstr>Levels of  Organisation</vt:lpstr>
      <vt:lpstr>Levels of  Organisation</vt:lpstr>
      <vt:lpstr>Levels of  Organisation</vt:lpstr>
      <vt:lpstr>Levels of  Organisation</vt:lpstr>
      <vt:lpstr>Levels of  Organisation</vt:lpstr>
      <vt:lpstr>Levels of  Organisation</vt:lpstr>
      <vt:lpstr>Levels of  Organisation</vt:lpstr>
      <vt:lpstr>Levels of  Organisation</vt:lpstr>
      <vt:lpstr>Cells</vt:lpstr>
      <vt:lpstr>Cells</vt:lpstr>
      <vt:lpstr>Eukaryotic Cells</vt:lpstr>
      <vt:lpstr>Organelles</vt:lpstr>
      <vt:lpstr>Organelles</vt:lpstr>
      <vt:lpstr>Nucleus</vt:lpstr>
      <vt:lpstr>Endoplasmic  reticulum (ER)</vt:lpstr>
      <vt:lpstr>Mitochondria</vt:lpstr>
      <vt:lpstr>Golgi Body</vt:lpstr>
      <vt:lpstr>Identify the  Organelle </vt:lpstr>
      <vt:lpstr>Identify the  Organelle </vt:lpstr>
      <vt:lpstr>PowerPoint Presentation</vt:lpstr>
      <vt:lpstr>PowerPoint Presentation</vt:lpstr>
    </vt:vector>
  </TitlesOfParts>
  <Company>Chesterfield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Rachel</dc:creator>
  <cp:lastModifiedBy>QA Resources</cp:lastModifiedBy>
  <cp:revision>53</cp:revision>
  <dcterms:created xsi:type="dcterms:W3CDTF">2014-07-07T11:38:27Z</dcterms:created>
  <dcterms:modified xsi:type="dcterms:W3CDTF">2015-07-14T08:17:19Z</dcterms:modified>
</cp:coreProperties>
</file>