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9" r:id="rId2"/>
    <p:sldId id="270" r:id="rId3"/>
    <p:sldId id="272" r:id="rId4"/>
    <p:sldId id="280" r:id="rId5"/>
    <p:sldId id="281" r:id="rId6"/>
    <p:sldId id="271" r:id="rId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683"/>
    <a:srgbClr val="FFFFE7"/>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3588" y="-70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76EBE-0210-4A69-8975-1F6A1B4CCE19}" type="datetimeFigureOut">
              <a:rPr lang="en-GB" smtClean="0"/>
              <a:t>04/06/2015</a:t>
            </a:fld>
            <a:endParaRPr lang="en-GB"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96011C-7CB4-407C-A3B2-7CC4DD3841E2}" type="slidenum">
              <a:rPr lang="en-GB" smtClean="0"/>
              <a:t>‹#›</a:t>
            </a:fld>
            <a:endParaRPr lang="en-GB" dirty="0"/>
          </a:p>
        </p:txBody>
      </p:sp>
    </p:spTree>
    <p:extLst>
      <p:ext uri="{BB962C8B-B14F-4D97-AF65-F5344CB8AC3E}">
        <p14:creationId xmlns:p14="http://schemas.microsoft.com/office/powerpoint/2010/main" val="1928889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a:t>
            </a:fld>
            <a:endParaRPr lang="en-GB" dirty="0"/>
          </a:p>
        </p:txBody>
      </p:sp>
    </p:spTree>
    <p:extLst>
      <p:ext uri="{BB962C8B-B14F-4D97-AF65-F5344CB8AC3E}">
        <p14:creationId xmlns:p14="http://schemas.microsoft.com/office/powerpoint/2010/main" val="1340814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Hidden</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2</a:t>
            </a:fld>
            <a:endParaRPr lang="en-GB" dirty="0"/>
          </a:p>
        </p:txBody>
      </p:sp>
    </p:spTree>
    <p:extLst>
      <p:ext uri="{BB962C8B-B14F-4D97-AF65-F5344CB8AC3E}">
        <p14:creationId xmlns:p14="http://schemas.microsoft.com/office/powerpoint/2010/main" val="368240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3</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4</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5</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6</a:t>
            </a:fld>
            <a:endParaRPr lang="en-GB" dirty="0"/>
          </a:p>
        </p:txBody>
      </p:sp>
    </p:spTree>
    <p:extLst>
      <p:ext uri="{BB962C8B-B14F-4D97-AF65-F5344CB8AC3E}">
        <p14:creationId xmlns:p14="http://schemas.microsoft.com/office/powerpoint/2010/main" val="2779580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000250" y="0"/>
            <a:ext cx="4857750" cy="9144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2571750" y="4572000"/>
            <a:ext cx="9144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2525151" y="711200"/>
            <a:ext cx="3829050" cy="3824224"/>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2515831" y="4719819"/>
            <a:ext cx="3836084" cy="1468331"/>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4403418" y="8743928"/>
            <a:ext cx="1501848" cy="302536"/>
          </a:xfrm>
        </p:spPr>
        <p:txBody>
          <a:bodyPr/>
          <a:lstStyle>
            <a:lvl1pPr>
              <a:defRPr lang="en-US" smtClean="0">
                <a:solidFill>
                  <a:srgbClr val="FFFFFF"/>
                </a:solidFill>
              </a:defRPr>
            </a:lvl1pPr>
            <a:extLst/>
          </a:lstStyle>
          <a:p>
            <a:fld id="{2B6CF2D9-D0FF-4B00-B02F-DB608A803C01}" type="datetimeFigureOut">
              <a:rPr lang="en-GB" smtClean="0"/>
              <a:t>04/06/2015</a:t>
            </a:fld>
            <a:endParaRPr lang="en-GB" dirty="0"/>
          </a:p>
        </p:txBody>
      </p:sp>
      <p:sp>
        <p:nvSpPr>
          <p:cNvPr id="18" name="Footer Placeholder 17"/>
          <p:cNvSpPr>
            <a:spLocks noGrp="1"/>
          </p:cNvSpPr>
          <p:nvPr>
            <p:ph type="ftr" sz="quarter" idx="11"/>
          </p:nvPr>
        </p:nvSpPr>
        <p:spPr>
          <a:xfrm>
            <a:off x="2114550" y="8743928"/>
            <a:ext cx="2195792" cy="3048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5910663" y="8741664"/>
            <a:ext cx="441252" cy="304800"/>
          </a:xfrm>
        </p:spPr>
        <p:txBody>
          <a:bodyPr/>
          <a:lstStyle>
            <a:lvl1pPr>
              <a:defRPr lang="en-US" smtClean="0">
                <a:solidFill>
                  <a:srgbClr val="FFFFFF"/>
                </a:solidFill>
              </a:defRPr>
            </a:lvl1pPr>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04/06/2015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366608"/>
            <a:ext cx="1143000" cy="7802033"/>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90"/>
            <a:ext cx="45148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182112" y="8743928"/>
            <a:ext cx="1501848" cy="302536"/>
          </a:xfrm>
        </p:spPr>
        <p:txBody>
          <a:bodyPr/>
          <a:lstStyle>
            <a:extLst/>
          </a:lstStyle>
          <a:p>
            <a:fld id="{2B6CF2D9-D0FF-4B00-B02F-DB608A803C01}" type="datetimeFigureOut">
              <a:rPr lang="en-GB" smtClean="0"/>
              <a:t>04/06/2015</a:t>
            </a:fld>
            <a:endParaRPr lang="en-GB" dirty="0"/>
          </a:p>
        </p:txBody>
      </p:sp>
      <p:sp>
        <p:nvSpPr>
          <p:cNvPr id="5" name="Footer Placeholder 4"/>
          <p:cNvSpPr>
            <a:spLocks noGrp="1"/>
          </p:cNvSpPr>
          <p:nvPr>
            <p:ph type="ftr" sz="quarter" idx="11"/>
          </p:nvPr>
        </p:nvSpPr>
        <p:spPr>
          <a:xfrm>
            <a:off x="342900" y="8741664"/>
            <a:ext cx="2743200" cy="304800"/>
          </a:xfrm>
        </p:spPr>
        <p:txBody>
          <a:bodyPr/>
          <a:lstStyle>
            <a:extLst/>
          </a:lstStyle>
          <a:p>
            <a:endParaRPr lang="en-GB" dirty="0"/>
          </a:p>
        </p:txBody>
      </p:sp>
      <p:sp>
        <p:nvSpPr>
          <p:cNvPr id="6" name="Slide Number Placeholder 5"/>
          <p:cNvSpPr>
            <a:spLocks noGrp="1"/>
          </p:cNvSpPr>
          <p:nvPr>
            <p:ph type="sldNum" sz="quarter" idx="12"/>
          </p:nvPr>
        </p:nvSpPr>
        <p:spPr>
          <a:xfrm>
            <a:off x="4690872" y="8737600"/>
            <a:ext cx="441252" cy="304800"/>
          </a:xfrm>
        </p:spPr>
        <p:txBody>
          <a:bodyPr/>
          <a:lstStyle>
            <a:lvl1pPr>
              <a:defRPr>
                <a:solidFill>
                  <a:schemeClr val="tx2"/>
                </a:solidFill>
              </a:defRPr>
            </a:lvl1pPr>
            <a:extLst/>
          </a:lstStyle>
          <a:p>
            <a:fld id="{BA96E225-99A7-442B-B8A7-51395A0FCE2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04/06/2015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3762450"/>
            <a:ext cx="4691616" cy="1816100"/>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0100" y="2540001"/>
            <a:ext cx="4691616" cy="991343"/>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543179" y="8742413"/>
            <a:ext cx="1501848" cy="302536"/>
          </a:xfrm>
        </p:spPr>
        <p:txBody>
          <a:bodyPr bIns="0" anchor="b"/>
          <a:lstStyle>
            <a:lvl1pPr>
              <a:defRPr>
                <a:solidFill>
                  <a:schemeClr val="tx2"/>
                </a:solidFill>
              </a:defRPr>
            </a:lvl1pPr>
            <a:extLst/>
          </a:lstStyle>
          <a:p>
            <a:fld id="{2B6CF2D9-D0FF-4B00-B02F-DB608A803C01}" type="datetimeFigureOut">
              <a:rPr lang="en-GB" smtClean="0"/>
              <a:t>04/06/2015</a:t>
            </a:fld>
            <a:endParaRPr lang="en-GB" dirty="0"/>
          </a:p>
        </p:txBody>
      </p:sp>
      <p:sp>
        <p:nvSpPr>
          <p:cNvPr id="5" name="Footer Placeholder 4"/>
          <p:cNvSpPr>
            <a:spLocks noGrp="1"/>
          </p:cNvSpPr>
          <p:nvPr>
            <p:ph type="ftr" sz="quarter" idx="11"/>
          </p:nvPr>
        </p:nvSpPr>
        <p:spPr>
          <a:xfrm>
            <a:off x="1301519" y="8742413"/>
            <a:ext cx="2171700" cy="3048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5050464" y="8740149"/>
            <a:ext cx="441252" cy="304800"/>
          </a:xfrm>
        </p:spPr>
        <p:txBody>
          <a:bodyPr/>
          <a:lstStyle>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134106"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04/06/2015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823200"/>
            <a:ext cx="2640330" cy="6096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134106" y="7823200"/>
            <a:ext cx="2640330" cy="6096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134106"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CF2D9-D0FF-4B00-B02F-DB608A803C01}" type="datetimeFigureOut">
              <a:rPr lang="en-GB" smtClean="0"/>
              <a:t>04/06/2015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CF2D9-D0FF-4B00-B02F-DB608A803C01}" type="datetimeFigureOut">
              <a:rPr lang="en-GB" smtClean="0"/>
              <a:t>04/06/2015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B6CF2D9-D0FF-4B00-B02F-DB608A803C01}" type="datetimeFigureOut">
              <a:rPr lang="en-GB" smtClean="0"/>
              <a:t>04/06/2015</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4423410" cy="156464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996555"/>
            <a:ext cx="4423410" cy="803349"/>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0"/>
            <a:ext cx="5429250" cy="582900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04/06/2015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448477" y="1339558"/>
            <a:ext cx="3239645" cy="5750097"/>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447530" y="1331756"/>
            <a:ext cx="3239645" cy="575009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4041824" y="1524000"/>
            <a:ext cx="2571750" cy="27432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4041824" y="4378179"/>
            <a:ext cx="2571750" cy="256032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04/06/2015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
        <p:nvSpPr>
          <p:cNvPr id="10" name="Picture Placeholder 9"/>
          <p:cNvSpPr>
            <a:spLocks noGrp="1"/>
          </p:cNvSpPr>
          <p:nvPr>
            <p:ph type="pic" idx="1"/>
          </p:nvPr>
        </p:nvSpPr>
        <p:spPr>
          <a:xfrm>
            <a:off x="497762" y="1388003"/>
            <a:ext cx="3154680" cy="560832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6115050" y="0"/>
            <a:ext cx="742950" cy="9144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342900" y="426720"/>
            <a:ext cx="5429250" cy="1524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342900" y="2145888"/>
            <a:ext cx="5429250" cy="646176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3184452" y="8743928"/>
            <a:ext cx="1501848" cy="302536"/>
          </a:xfrm>
          <a:prstGeom prst="rect">
            <a:avLst/>
          </a:prstGeom>
        </p:spPr>
        <p:txBody>
          <a:bodyPr vert="horz" tIns="0" bIns="0" anchor="b"/>
          <a:lstStyle>
            <a:lvl1pPr algn="l" eaLnBrk="1" latinLnBrk="0" hangingPunct="1">
              <a:defRPr kumimoji="0" sz="1000">
                <a:solidFill>
                  <a:schemeClr val="tx2"/>
                </a:solidFill>
              </a:defRPr>
            </a:lvl1pPr>
            <a:extLst/>
          </a:lstStyle>
          <a:p>
            <a:fld id="{2B6CF2D9-D0FF-4B00-B02F-DB608A803C01}" type="datetimeFigureOut">
              <a:rPr lang="en-GB" smtClean="0"/>
              <a:t>04/06/2015</a:t>
            </a:fld>
            <a:endParaRPr lang="en-GB" dirty="0"/>
          </a:p>
        </p:txBody>
      </p:sp>
      <p:sp>
        <p:nvSpPr>
          <p:cNvPr id="4" name="Footer Placeholder 3"/>
          <p:cNvSpPr>
            <a:spLocks noGrp="1"/>
          </p:cNvSpPr>
          <p:nvPr>
            <p:ph type="ftr" sz="quarter" idx="3"/>
          </p:nvPr>
        </p:nvSpPr>
        <p:spPr>
          <a:xfrm>
            <a:off x="342900" y="8743928"/>
            <a:ext cx="2743200" cy="3048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4688586" y="8741664"/>
            <a:ext cx="441252" cy="3048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96E225-99A7-442B-B8A7-51395A0FCE2B}"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8.png"/><Relationship Id="rId12" Type="http://schemas.microsoft.com/office/2007/relationships/hdphoto" Target="../media/hdphoto3.wdp"/><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0.png"/><Relationship Id="rId5" Type="http://schemas.openxmlformats.org/officeDocument/2006/relationships/image" Target="../media/image5.jpeg"/><Relationship Id="rId10" Type="http://schemas.microsoft.com/office/2007/relationships/hdphoto" Target="../media/hdphoto2.wdp"/><Relationship Id="rId4" Type="http://schemas.openxmlformats.org/officeDocument/2006/relationships/image" Target="../media/image3.jpg"/><Relationship Id="rId9" Type="http://schemas.openxmlformats.org/officeDocument/2006/relationships/image" Target="../media/image9.png"/><Relationship Id="rId14" Type="http://schemas.microsoft.com/office/2007/relationships/hdphoto" Target="../media/hdphoto4.wdp"/></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jpe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sp>
        <p:nvSpPr>
          <p:cNvPr id="10" name="Content Placeholder 2"/>
          <p:cNvSpPr txBox="1">
            <a:spLocks/>
          </p:cNvSpPr>
          <p:nvPr/>
        </p:nvSpPr>
        <p:spPr>
          <a:xfrm>
            <a:off x="620688" y="2555776"/>
            <a:ext cx="5508612" cy="4224469"/>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500" b="1" dirty="0" smtClean="0">
                <a:ln w="11430"/>
                <a:solidFill>
                  <a:srgbClr val="422683"/>
                </a:solidFill>
                <a:latin typeface="Arial Black" panose="020B0A04020102020204" pitchFamily="34" charset="0"/>
              </a:rPr>
              <a:t>Cutting Assignment </a:t>
            </a:r>
            <a:endParaRPr lang="en-US" sz="4500" b="1" dirty="0" smtClean="0">
              <a:ln w="11430"/>
              <a:solidFill>
                <a:srgbClr val="422683"/>
              </a:solidFill>
              <a:latin typeface="Arial Black" panose="020B0A04020102020204" pitchFamily="34" charset="0"/>
            </a:endParaRPr>
          </a:p>
          <a:p>
            <a:pPr marL="0" indent="0" algn="ctr">
              <a:buFont typeface="Wingdings 2"/>
              <a:buNone/>
            </a:pPr>
            <a:r>
              <a:rPr lang="en-US" sz="1600" b="1" dirty="0" smtClean="0">
                <a:ln w="11430"/>
                <a:solidFill>
                  <a:schemeClr val="tx1">
                    <a:lumMod val="50000"/>
                    <a:lumOff val="50000"/>
                  </a:schemeClr>
                </a:solidFill>
                <a:latin typeface="Arial Black" panose="020B0A04020102020204" pitchFamily="34" charset="0"/>
              </a:rPr>
              <a:t>Milton Keynes College</a:t>
            </a:r>
          </a:p>
          <a:p>
            <a:pPr marL="0" indent="0" algn="ctr">
              <a:buFont typeface="Wingdings 2"/>
              <a:buNone/>
            </a:pPr>
            <a:r>
              <a:rPr lang="en-US" sz="1600" b="1" dirty="0" smtClean="0">
                <a:ln w="11430"/>
                <a:solidFill>
                  <a:schemeClr val="tx1">
                    <a:lumMod val="50000"/>
                    <a:lumOff val="50000"/>
                  </a:schemeClr>
                </a:solidFill>
                <a:latin typeface="Arial Black" panose="020B0A04020102020204" pitchFamily="34" charset="0"/>
              </a:rPr>
              <a:t>Christine McMillan - </a:t>
            </a:r>
            <a:r>
              <a:rPr lang="en-US" sz="1600" b="1" dirty="0" err="1" smtClean="0">
                <a:ln w="11430"/>
                <a:solidFill>
                  <a:schemeClr val="tx1">
                    <a:lumMod val="50000"/>
                    <a:lumOff val="50000"/>
                  </a:schemeClr>
                </a:solidFill>
                <a:latin typeface="Arial Black" panose="020B0A04020102020204" pitchFamily="34" charset="0"/>
              </a:rPr>
              <a:t>Bodell</a:t>
            </a:r>
            <a:endParaRPr lang="en-US" sz="1600" b="1" dirty="0" smtClean="0">
              <a:ln w="11430"/>
              <a:solidFill>
                <a:schemeClr val="tx1">
                  <a:lumMod val="50000"/>
                  <a:lumOff val="50000"/>
                </a:schemeClr>
              </a:solidFill>
              <a:latin typeface="Arial Black" panose="020B0A0402010202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sp>
        <p:nvSpPr>
          <p:cNvPr id="7" name="TextBox 6"/>
          <p:cNvSpPr txBox="1"/>
          <p:nvPr/>
        </p:nvSpPr>
        <p:spPr>
          <a:xfrm>
            <a:off x="194004" y="6876256"/>
            <a:ext cx="5683268" cy="276999"/>
          </a:xfrm>
          <a:prstGeom prst="rect">
            <a:avLst/>
          </a:prstGeom>
          <a:noFill/>
        </p:spPr>
        <p:txBody>
          <a:bodyPr wrap="square" rtlCol="0">
            <a:spAutoFit/>
          </a:bodyPr>
          <a:lstStyle/>
          <a:p>
            <a:pPr>
              <a:buClr>
                <a:srgbClr val="7030A0"/>
              </a:buClr>
            </a:pPr>
            <a:r>
              <a:rPr lang="en-GB" sz="1200" b="1" dirty="0" smtClean="0">
                <a:latin typeface="Arial" panose="020B0604020202020204" pitchFamily="34" charset="0"/>
                <a:cs typeface="Arial" panose="020B0604020202020204" pitchFamily="34" charset="0"/>
              </a:rPr>
              <a:t>Date assignment is given   …………………………………………………………..</a:t>
            </a: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8920" y="4860032"/>
            <a:ext cx="1368152" cy="1578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194004" y="7380312"/>
            <a:ext cx="5683268" cy="276999"/>
          </a:xfrm>
          <a:prstGeom prst="rect">
            <a:avLst/>
          </a:prstGeom>
          <a:noFill/>
        </p:spPr>
        <p:txBody>
          <a:bodyPr wrap="square" rtlCol="0">
            <a:spAutoFit/>
          </a:bodyPr>
          <a:lstStyle/>
          <a:p>
            <a:pPr>
              <a:buClr>
                <a:srgbClr val="7030A0"/>
              </a:buClr>
            </a:pPr>
            <a:r>
              <a:rPr lang="en-GB" sz="1200" b="1" dirty="0" smtClean="0">
                <a:latin typeface="Arial" panose="020B0604020202020204" pitchFamily="34" charset="0"/>
                <a:cs typeface="Arial" panose="020B0604020202020204" pitchFamily="34" charset="0"/>
              </a:rPr>
              <a:t>Date assignment is handed in   …………………………………………………..</a:t>
            </a:r>
          </a:p>
        </p:txBody>
      </p:sp>
      <p:sp>
        <p:nvSpPr>
          <p:cNvPr id="13" name="TextBox 12"/>
          <p:cNvSpPr txBox="1"/>
          <p:nvPr/>
        </p:nvSpPr>
        <p:spPr>
          <a:xfrm>
            <a:off x="194815" y="7895401"/>
            <a:ext cx="5683268" cy="276999"/>
          </a:xfrm>
          <a:prstGeom prst="rect">
            <a:avLst/>
          </a:prstGeom>
          <a:noFill/>
        </p:spPr>
        <p:txBody>
          <a:bodyPr wrap="square" rtlCol="0">
            <a:spAutoFit/>
          </a:bodyPr>
          <a:lstStyle/>
          <a:p>
            <a:pPr>
              <a:buClr>
                <a:srgbClr val="7030A0"/>
              </a:buClr>
            </a:pPr>
            <a:r>
              <a:rPr lang="en-GB" sz="1200" b="1" dirty="0" smtClean="0">
                <a:latin typeface="Arial" panose="020B0604020202020204" pitchFamily="34" charset="0"/>
                <a:cs typeface="Arial" panose="020B0604020202020204" pitchFamily="34" charset="0"/>
              </a:rPr>
              <a:t>Candidate signature    …………………………………………………..</a:t>
            </a:r>
          </a:p>
        </p:txBody>
      </p:sp>
      <p:pic>
        <p:nvPicPr>
          <p:cNvPr id="14" name="Picture 13"/>
          <p:cNvPicPr/>
          <p:nvPr/>
        </p:nvPicPr>
        <p:blipFill>
          <a:blip r:embed="rId6" cstate="print">
            <a:extLst>
              <a:ext uri="{28A0092B-C50C-407E-A947-70E740481C1C}">
                <a14:useLocalDpi xmlns:a14="http://schemas.microsoft.com/office/drawing/2010/main" val="0"/>
              </a:ext>
            </a:extLst>
          </a:blip>
          <a:stretch>
            <a:fillRect/>
          </a:stretch>
        </p:blipFill>
        <p:spPr>
          <a:xfrm>
            <a:off x="5431616" y="116260"/>
            <a:ext cx="1381760" cy="495300"/>
          </a:xfrm>
          <a:prstGeom prst="rect">
            <a:avLst/>
          </a:prstGeom>
        </p:spPr>
      </p:pic>
    </p:spTree>
    <p:extLst>
      <p:ext uri="{BB962C8B-B14F-4D97-AF65-F5344CB8AC3E}">
        <p14:creationId xmlns:p14="http://schemas.microsoft.com/office/powerpoint/2010/main" val="2333705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wheel(1)">
                                      <p:cBhvr>
                                        <p:cTn id="11" dur="2000"/>
                                        <p:tgtEl>
                                          <p:spTgt spid="2050"/>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582574101"/>
              </p:ext>
            </p:extLst>
          </p:nvPr>
        </p:nvGraphicFramePr>
        <p:xfrm>
          <a:off x="620688" y="2037928"/>
          <a:ext cx="5242264" cy="4896477"/>
        </p:xfrm>
        <a:graphic>
          <a:graphicData uri="http://schemas.openxmlformats.org/drawingml/2006/table">
            <a:tbl>
              <a:tblPr firstRow="1" bandRow="1"/>
              <a:tblGrid>
                <a:gridCol w="5242264"/>
              </a:tblGrid>
              <a:tr h="274637">
                <a:tc>
                  <a:txBody>
                    <a:bodyPr/>
                    <a:lstStyle/>
                    <a:p>
                      <a:pPr algn="l"/>
                      <a:r>
                        <a:rPr lang="en-GB" sz="1600" b="1" dirty="0" smtClean="0">
                          <a:solidFill>
                            <a:schemeClr val="bg1"/>
                          </a:solidFill>
                          <a:latin typeface="Arial" panose="020B0604020202020204" pitchFamily="34" charset="0"/>
                          <a:cs typeface="Arial" panose="020B0604020202020204" pitchFamily="34" charset="0"/>
                        </a:rPr>
                        <a:t>Topic</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200" dirty="0" smtClean="0">
                          <a:solidFill>
                            <a:schemeClr val="tx1"/>
                          </a:solidFill>
                          <a:latin typeface="Arial" panose="020B0604020202020204" pitchFamily="34" charset="0"/>
                          <a:cs typeface="Arial" panose="020B0604020202020204" pitchFamily="34" charset="0"/>
                        </a:rPr>
                        <a:t>Technology – Hairdressing – Cutting Assignment</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Aims</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662806">
                <a:tc>
                  <a:txBody>
                    <a:bodyPr/>
                    <a:lstStyle/>
                    <a:p>
                      <a:pPr marL="171450" lvl="0" indent="-171450">
                        <a:buFont typeface="Wingdings" panose="05000000000000000000" pitchFamily="2" charset="2"/>
                        <a:buChar char="Ø"/>
                      </a:pPr>
                      <a:r>
                        <a:rPr kumimoji="0" lang="en-GB" sz="1200" kern="1200" dirty="0" smtClean="0">
                          <a:solidFill>
                            <a:schemeClr val="tx1"/>
                          </a:solidFill>
                          <a:effectLst/>
                          <a:latin typeface="Arial" panose="020B0604020202020204" pitchFamily="34" charset="0"/>
                          <a:ea typeface="+mn-ea"/>
                          <a:cs typeface="Arial" panose="020B0604020202020204" pitchFamily="34" charset="0"/>
                        </a:rPr>
                        <a:t>To facilitate learning for cutting</a:t>
                      </a:r>
                      <a:r>
                        <a:rPr kumimoji="0" lang="en-GB" sz="1200" kern="1200" baseline="0" dirty="0" smtClean="0">
                          <a:solidFill>
                            <a:schemeClr val="tx1"/>
                          </a:solidFill>
                          <a:effectLst/>
                          <a:latin typeface="Arial" panose="020B0604020202020204" pitchFamily="34" charset="0"/>
                          <a:ea typeface="+mn-ea"/>
                          <a:cs typeface="Arial" panose="020B0604020202020204" pitchFamily="34" charset="0"/>
                        </a:rPr>
                        <a:t> hair </a:t>
                      </a:r>
                    </a:p>
                    <a:p>
                      <a:pPr marL="171450" lvl="0" indent="-171450">
                        <a:buFont typeface="Wingdings" panose="05000000000000000000" pitchFamily="2" charset="2"/>
                        <a:buChar char="Ø"/>
                      </a:pPr>
                      <a:r>
                        <a:rPr kumimoji="0" lang="en-GB" sz="1200" kern="1200" baseline="0" dirty="0" smtClean="0">
                          <a:solidFill>
                            <a:schemeClr val="tx1"/>
                          </a:solidFill>
                          <a:effectLst/>
                          <a:latin typeface="Arial" panose="020B0604020202020204" pitchFamily="34" charset="0"/>
                          <a:ea typeface="+mn-ea"/>
                          <a:cs typeface="Arial" panose="020B0604020202020204" pitchFamily="34" charset="0"/>
                        </a:rPr>
                        <a:t>To facilitate using cutting equipment safely and hygienically</a:t>
                      </a:r>
                    </a:p>
                    <a:p>
                      <a:pPr marL="171450" lvl="0" indent="-171450">
                        <a:buFont typeface="Wingdings" panose="05000000000000000000" pitchFamily="2" charset="2"/>
                        <a:buChar char="Ø"/>
                      </a:pPr>
                      <a:r>
                        <a:rPr kumimoji="0" lang="en-GB" sz="1200" kern="1200" baseline="0" dirty="0" smtClean="0">
                          <a:solidFill>
                            <a:schemeClr val="tx1"/>
                          </a:solidFill>
                          <a:effectLst/>
                          <a:latin typeface="Arial" panose="020B0604020202020204" pitchFamily="34" charset="0"/>
                          <a:ea typeface="+mn-ea"/>
                          <a:cs typeface="Arial" panose="020B0604020202020204" pitchFamily="34" charset="0"/>
                        </a:rPr>
                        <a:t>Essential course work to enable to the learner to complete hairdressing qualification </a:t>
                      </a:r>
                      <a:endParaRPr kumimoji="0" lang="en-GB" sz="1200" kern="1200" dirty="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200" b="1" dirty="0" smtClean="0">
                          <a:solidFill>
                            <a:schemeClr val="bg1"/>
                          </a:solidFill>
                          <a:latin typeface="Arial" panose="020B0604020202020204" pitchFamily="34" charset="0"/>
                          <a:cs typeface="Arial" panose="020B0604020202020204" pitchFamily="34" charset="0"/>
                        </a:rPr>
                        <a:t>Level</a:t>
                      </a:r>
                      <a:endParaRPr lang="en-GB" sz="12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200" dirty="0" smtClean="0">
                          <a:solidFill>
                            <a:schemeClr val="tx1"/>
                          </a:solidFill>
                          <a:latin typeface="Arial" panose="020B0604020202020204" pitchFamily="34" charset="0"/>
                          <a:cs typeface="Arial" panose="020B0604020202020204" pitchFamily="34" charset="0"/>
                        </a:rPr>
                        <a:t>Level 3</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Method</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68226">
                <a:tc>
                  <a:txBody>
                    <a:bodyPr/>
                    <a:lstStyle/>
                    <a:p>
                      <a:pPr algn="l"/>
                      <a:r>
                        <a:rPr lang="en-GB" sz="1200" dirty="0" smtClean="0">
                          <a:solidFill>
                            <a:schemeClr val="tx1"/>
                          </a:solidFill>
                          <a:latin typeface="Arial" panose="020B0604020202020204" pitchFamily="34" charset="0"/>
                          <a:cs typeface="Arial" panose="020B0604020202020204" pitchFamily="34" charset="0"/>
                        </a:rPr>
                        <a:t>PowerPoint slides , all hand-outs.  Tasks with assignments</a:t>
                      </a:r>
                      <a:r>
                        <a:rPr lang="en-GB" sz="1200" baseline="0" dirty="0" smtClean="0">
                          <a:solidFill>
                            <a:schemeClr val="tx1"/>
                          </a:solidFill>
                          <a:latin typeface="Arial" panose="020B0604020202020204" pitchFamily="34" charset="0"/>
                          <a:cs typeface="Arial" panose="020B0604020202020204" pitchFamily="34" charset="0"/>
                        </a:rPr>
                        <a:t> to complete.  Answers and questions rounds,  </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Equipment </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810097">
                <a:tc>
                  <a:txBody>
                    <a:bodyPr/>
                    <a:lstStyle/>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Laptop</a:t>
                      </a:r>
                    </a:p>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Projector</a:t>
                      </a:r>
                    </a:p>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Hand-Outs</a:t>
                      </a:r>
                    </a:p>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Pens</a:t>
                      </a:r>
                      <a:r>
                        <a:rPr lang="en-GB" sz="1200" b="0" baseline="0" dirty="0" smtClean="0">
                          <a:solidFill>
                            <a:schemeClr val="tx1"/>
                          </a:solidFill>
                          <a:latin typeface="Arial" panose="020B0604020202020204" pitchFamily="34" charset="0"/>
                          <a:cs typeface="Arial" panose="020B0604020202020204" pitchFamily="34" charset="0"/>
                        </a:rPr>
                        <a:t> and Pencils</a:t>
                      </a:r>
                      <a:endParaRPr lang="en-GB"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Duration</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200" b="0" dirty="0" smtClean="0">
                          <a:solidFill>
                            <a:schemeClr val="tx1"/>
                          </a:solidFill>
                          <a:latin typeface="Arial" panose="020B0604020202020204" pitchFamily="34" charset="0"/>
                          <a:cs typeface="Arial" panose="020B0604020202020204" pitchFamily="34" charset="0"/>
                        </a:rPr>
                        <a:t>&gt;</a:t>
                      </a:r>
                      <a:r>
                        <a:rPr lang="en-GB" sz="1200" b="0" baseline="0" dirty="0" smtClean="0">
                          <a:solidFill>
                            <a:schemeClr val="tx1"/>
                          </a:solidFill>
                          <a:latin typeface="Arial" panose="020B0604020202020204" pitchFamily="34" charset="0"/>
                          <a:cs typeface="Arial" panose="020B0604020202020204" pitchFamily="34" charset="0"/>
                        </a:rPr>
                        <a:t> 30 Minutes </a:t>
                      </a:r>
                      <a:endParaRPr lang="en-GB"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2" name="Picture 11"/>
          <p:cNvPicPr/>
          <p:nvPr/>
        </p:nvPicPr>
        <p:blipFill>
          <a:blip r:embed="rId5" cstate="print">
            <a:extLst>
              <a:ext uri="{28A0092B-C50C-407E-A947-70E740481C1C}">
                <a14:useLocalDpi xmlns:a14="http://schemas.microsoft.com/office/drawing/2010/main" val="0"/>
              </a:ext>
            </a:extLst>
          </a:blip>
          <a:stretch>
            <a:fillRect/>
          </a:stretch>
        </p:blipFill>
        <p:spPr>
          <a:xfrm>
            <a:off x="5431616" y="116260"/>
            <a:ext cx="1381760" cy="495300"/>
          </a:xfrm>
          <a:prstGeom prst="rect">
            <a:avLst/>
          </a:prstGeom>
        </p:spPr>
      </p:pic>
    </p:spTree>
    <p:extLst>
      <p:ext uri="{BB962C8B-B14F-4D97-AF65-F5344CB8AC3E}">
        <p14:creationId xmlns:p14="http://schemas.microsoft.com/office/powerpoint/2010/main" val="26082277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431616" y="116260"/>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Basic </a:t>
            </a:r>
          </a:p>
          <a:p>
            <a:pPr marL="0" indent="0" algn="ctr">
              <a:buFont typeface="Wingdings 2"/>
              <a:buNone/>
            </a:pPr>
            <a:r>
              <a:rPr lang="en-US" sz="3600" b="1" dirty="0" smtClean="0">
                <a:ln w="11430"/>
                <a:solidFill>
                  <a:srgbClr val="422683"/>
                </a:solidFill>
                <a:latin typeface="Arial Black" panose="020B0A04020102020204" pitchFamily="34" charset="0"/>
              </a:rPr>
              <a:t>Techniques</a:t>
            </a:r>
          </a:p>
          <a:p>
            <a:pPr marL="0" indent="0" algn="ctr">
              <a:buFont typeface="Wingdings 2"/>
              <a:buNone/>
            </a:pPr>
            <a:endParaRPr lang="en-US" sz="3600" b="1" dirty="0" smtClean="0">
              <a:ln w="11430"/>
              <a:solidFill>
                <a:srgbClr val="422683"/>
              </a:solidFill>
              <a:latin typeface="Arial Black" panose="020B0A04020102020204" pitchFamily="34" charset="0"/>
            </a:endParaRPr>
          </a:p>
        </p:txBody>
      </p:sp>
      <p:sp>
        <p:nvSpPr>
          <p:cNvPr id="4" name="TextBox 3"/>
          <p:cNvSpPr txBox="1"/>
          <p:nvPr/>
        </p:nvSpPr>
        <p:spPr>
          <a:xfrm>
            <a:off x="132217" y="1403648"/>
            <a:ext cx="5961079" cy="7294305"/>
          </a:xfrm>
          <a:prstGeom prst="rect">
            <a:avLst/>
          </a:prstGeom>
          <a:noFill/>
        </p:spPr>
        <p:txBody>
          <a:bodyPr wrap="square" rtlCol="0">
            <a:spAutoFit/>
          </a:bodyPr>
          <a:lstStyle/>
          <a:p>
            <a:r>
              <a:rPr lang="en-GB" sz="1200" b="1" dirty="0" smtClean="0">
                <a:latin typeface="Arial" panose="020B0604020202020204" pitchFamily="34" charset="0"/>
                <a:cs typeface="Arial" panose="020B0604020202020204" pitchFamily="34" charset="0"/>
              </a:rPr>
              <a:t>For the following assignment you are expected to:</a:t>
            </a:r>
          </a:p>
          <a:p>
            <a:endParaRPr lang="en-GB" sz="1200" dirty="0">
              <a:latin typeface="Arial" panose="020B0604020202020204" pitchFamily="34" charset="0"/>
              <a:cs typeface="Arial" panose="020B0604020202020204" pitchFamily="34" charset="0"/>
            </a:endParaRPr>
          </a:p>
          <a:p>
            <a:r>
              <a:rPr lang="en-GB" sz="1200" b="1" u="sng" dirty="0" smtClean="0">
                <a:latin typeface="Arial" panose="020B0604020202020204" pitchFamily="34" charset="0"/>
                <a:cs typeface="Arial" panose="020B0604020202020204" pitchFamily="34" charset="0"/>
              </a:rPr>
              <a:t>Part 1</a:t>
            </a:r>
          </a:p>
          <a:p>
            <a:endParaRPr lang="en-GB" sz="1200" dirty="0">
              <a:latin typeface="Arial" panose="020B0604020202020204" pitchFamily="34" charset="0"/>
              <a:cs typeface="Arial" panose="020B0604020202020204" pitchFamily="34" charset="0"/>
            </a:endParaRPr>
          </a:p>
          <a:p>
            <a:pPr>
              <a:lnSpc>
                <a:spcPct val="200000"/>
              </a:lnSpc>
            </a:pPr>
            <a:r>
              <a:rPr lang="en-GB" sz="1200" dirty="0" smtClean="0">
                <a:latin typeface="Arial" panose="020B0604020202020204" pitchFamily="34" charset="0"/>
                <a:cs typeface="Arial" panose="020B0604020202020204" pitchFamily="34" charset="0"/>
              </a:rPr>
              <a:t>For each of the following provide a photo of your own work:</a:t>
            </a:r>
          </a:p>
          <a:p>
            <a:endParaRPr lang="en-GB" sz="1200" dirty="0">
              <a:latin typeface="Arial" panose="020B0604020202020204" pitchFamily="34" charset="0"/>
              <a:cs typeface="Arial" panose="020B0604020202020204" pitchFamily="34" charset="0"/>
            </a:endParaRPr>
          </a:p>
          <a:p>
            <a:pPr>
              <a:lnSpc>
                <a:spcPct val="150000"/>
              </a:lnSpc>
            </a:pPr>
            <a:r>
              <a:rPr lang="en-GB" sz="1200" dirty="0" smtClean="0">
                <a:latin typeface="Arial" panose="020B0604020202020204" pitchFamily="34" charset="0"/>
                <a:cs typeface="Arial" panose="020B0604020202020204" pitchFamily="34" charset="0"/>
              </a:rPr>
              <a:t>	One length cut with fringe</a:t>
            </a:r>
          </a:p>
          <a:p>
            <a:pPr>
              <a:lnSpc>
                <a:spcPct val="150000"/>
              </a:lnSpc>
            </a:pPr>
            <a:r>
              <a:rPr lang="en-GB" sz="1200" dirty="0" smtClean="0">
                <a:latin typeface="Arial" panose="020B0604020202020204" pitchFamily="34" charset="0"/>
                <a:cs typeface="Arial" panose="020B0604020202020204" pitchFamily="34" charset="0"/>
              </a:rPr>
              <a:t>	Long graduation cut</a:t>
            </a:r>
          </a:p>
          <a:p>
            <a:pPr>
              <a:lnSpc>
                <a:spcPct val="150000"/>
              </a:lnSpc>
            </a:pPr>
            <a:r>
              <a:rPr lang="en-GB" sz="1200" dirty="0" smtClean="0">
                <a:latin typeface="Arial" panose="020B0604020202020204" pitchFamily="34" charset="0"/>
                <a:cs typeface="Arial" panose="020B0604020202020204" pitchFamily="34" charset="0"/>
              </a:rPr>
              <a:t>	Uniform layered cut</a:t>
            </a:r>
          </a:p>
          <a:p>
            <a:pPr>
              <a:lnSpc>
                <a:spcPct val="150000"/>
              </a:lnSpc>
            </a:pPr>
            <a:r>
              <a:rPr lang="en-GB" sz="1200" dirty="0" smtClean="0">
                <a:latin typeface="Arial" panose="020B0604020202020204" pitchFamily="34" charset="0"/>
                <a:cs typeface="Arial" panose="020B0604020202020204" pitchFamily="34" charset="0"/>
              </a:rPr>
              <a:t>	Short graduation cut</a:t>
            </a:r>
          </a:p>
          <a:p>
            <a:endParaRPr lang="en-GB" sz="1200"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For each photo produce a step by step guide on how you would achieve each look.  You should use drawings or diagrams to support your notes.</a:t>
            </a:r>
          </a:p>
          <a:p>
            <a:endParaRPr lang="en-GB" sz="1200"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Include the following:</a:t>
            </a:r>
          </a:p>
          <a:p>
            <a:endParaRPr lang="en-GB" sz="1200" dirty="0">
              <a:latin typeface="Arial" panose="020B0604020202020204" pitchFamily="34" charset="0"/>
              <a:cs typeface="Arial" panose="020B0604020202020204" pitchFamily="34" charset="0"/>
            </a:endParaRPr>
          </a:p>
          <a:p>
            <a:pPr>
              <a:lnSpc>
                <a:spcPct val="150000"/>
              </a:lnSpc>
            </a:pPr>
            <a:r>
              <a:rPr lang="en-GB" sz="1200" dirty="0" smtClean="0">
                <a:latin typeface="Arial" panose="020B0604020202020204" pitchFamily="34" charset="0"/>
                <a:cs typeface="Arial" panose="020B0604020202020204" pitchFamily="34" charset="0"/>
              </a:rPr>
              <a:t>	The angles at which hair is held and cut</a:t>
            </a:r>
          </a:p>
          <a:p>
            <a:pPr>
              <a:lnSpc>
                <a:spcPct val="150000"/>
              </a:lnSpc>
            </a:pPr>
            <a:r>
              <a:rPr lang="en-GB" sz="1200" dirty="0" smtClean="0">
                <a:latin typeface="Arial" panose="020B0604020202020204" pitchFamily="34" charset="0"/>
                <a:cs typeface="Arial" panose="020B0604020202020204" pitchFamily="34" charset="0"/>
              </a:rPr>
              <a:t>	Tools used</a:t>
            </a:r>
          </a:p>
          <a:p>
            <a:pPr>
              <a:lnSpc>
                <a:spcPct val="150000"/>
              </a:lnSpc>
            </a:pPr>
            <a:r>
              <a:rPr lang="en-GB" sz="1200" dirty="0" smtClean="0">
                <a:latin typeface="Arial" panose="020B0604020202020204" pitchFamily="34" charset="0"/>
                <a:cs typeface="Arial" panose="020B0604020202020204" pitchFamily="34" charset="0"/>
              </a:rPr>
              <a:t>	Whether achieved on wet or dry hair</a:t>
            </a:r>
          </a:p>
          <a:p>
            <a:r>
              <a:rPr lang="en-GB" sz="1200" dirty="0" smtClean="0">
                <a:latin typeface="Arial" panose="020B0604020202020204" pitchFamily="34" charset="0"/>
                <a:cs typeface="Arial" panose="020B0604020202020204" pitchFamily="34" charset="0"/>
              </a:rPr>
              <a:t>	What factors need to be considered for each look (e.g. density, growth 	patterns, natural fall of hair, weight distribution)</a:t>
            </a:r>
          </a:p>
          <a:p>
            <a:pPr>
              <a:lnSpc>
                <a:spcPct val="150000"/>
              </a:lnSpc>
            </a:pPr>
            <a:r>
              <a:rPr lang="en-GB" sz="1200" dirty="0" smtClean="0">
                <a:latin typeface="Arial" panose="020B0604020202020204" pitchFamily="34" charset="0"/>
                <a:cs typeface="Arial" panose="020B0604020202020204" pitchFamily="34" charset="0"/>
              </a:rPr>
              <a:t>	How to cross check and balance the cut</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Cutting technique used:  the following techniques must be included and how and why these are used</a:t>
            </a:r>
          </a:p>
          <a:p>
            <a:endParaRPr lang="en-GB" sz="1200" dirty="0">
              <a:latin typeface="Arial" panose="020B0604020202020204" pitchFamily="34" charset="0"/>
              <a:cs typeface="Arial" panose="020B0604020202020204" pitchFamily="34" charset="0"/>
            </a:endParaRPr>
          </a:p>
          <a:p>
            <a:pPr>
              <a:lnSpc>
                <a:spcPct val="150000"/>
              </a:lnSpc>
            </a:pPr>
            <a:r>
              <a:rPr lang="en-GB" sz="1200" dirty="0" smtClean="0">
                <a:latin typeface="Arial" panose="020B0604020202020204" pitchFamily="34" charset="0"/>
                <a:cs typeface="Arial" panose="020B0604020202020204" pitchFamily="34" charset="0"/>
              </a:rPr>
              <a:t>	Club cutting</a:t>
            </a:r>
          </a:p>
          <a:p>
            <a:pPr>
              <a:lnSpc>
                <a:spcPct val="150000"/>
              </a:lnSpc>
            </a:pPr>
            <a:r>
              <a:rPr lang="en-GB" sz="1200" dirty="0" smtClean="0">
                <a:latin typeface="Arial" panose="020B0604020202020204" pitchFamily="34" charset="0"/>
                <a:cs typeface="Arial" panose="020B0604020202020204" pitchFamily="34" charset="0"/>
              </a:rPr>
              <a:t>	Scissor/clipper over comb</a:t>
            </a:r>
          </a:p>
          <a:p>
            <a:pPr>
              <a:lnSpc>
                <a:spcPct val="150000"/>
              </a:lnSpc>
            </a:pPr>
            <a:r>
              <a:rPr lang="en-GB" sz="1200" dirty="0" smtClean="0">
                <a:latin typeface="Arial" panose="020B0604020202020204" pitchFamily="34" charset="0"/>
                <a:cs typeface="Arial" panose="020B0604020202020204" pitchFamily="34" charset="0"/>
              </a:rPr>
              <a:t>	Thinning</a:t>
            </a:r>
          </a:p>
          <a:p>
            <a:pPr>
              <a:lnSpc>
                <a:spcPct val="150000"/>
              </a:lnSpc>
            </a:pPr>
            <a:r>
              <a:rPr lang="en-GB" sz="1200" dirty="0" smtClean="0">
                <a:latin typeface="Arial" panose="020B0604020202020204" pitchFamily="34" charset="0"/>
                <a:cs typeface="Arial" panose="020B0604020202020204" pitchFamily="34" charset="0"/>
              </a:rPr>
              <a:t>	Free hand</a:t>
            </a:r>
          </a:p>
          <a:p>
            <a:endParaRPr lang="en-GB" sz="1200" dirty="0">
              <a:latin typeface="Arial" panose="020B0604020202020204" pitchFamily="34" charset="0"/>
              <a:cs typeface="Arial" panose="020B0604020202020204" pitchFamily="34" charset="0"/>
            </a:endParaRPr>
          </a:p>
        </p:txBody>
      </p:sp>
      <p:pic>
        <p:nvPicPr>
          <p:cNvPr id="1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6706" y="6948264"/>
            <a:ext cx="1880566" cy="1880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5" name="Picture 11"/>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7749" b="89668" l="3667" r="90000"/>
                    </a14:imgEffect>
                  </a14:imgLayer>
                </a14:imgProps>
              </a:ext>
              <a:ext uri="{28A0092B-C50C-407E-A947-70E740481C1C}">
                <a14:useLocalDpi xmlns:a14="http://schemas.microsoft.com/office/drawing/2010/main" val="0"/>
              </a:ext>
            </a:extLst>
          </a:blip>
          <a:srcRect/>
          <a:stretch>
            <a:fillRect/>
          </a:stretch>
        </p:blipFill>
        <p:spPr bwMode="auto">
          <a:xfrm>
            <a:off x="620688" y="2742165"/>
            <a:ext cx="360040" cy="32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11"/>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7749" b="89668" l="3667" r="90000"/>
                    </a14:imgEffect>
                  </a14:imgLayer>
                </a14:imgProps>
              </a:ext>
              <a:ext uri="{28A0092B-C50C-407E-A947-70E740481C1C}">
                <a14:useLocalDpi xmlns:a14="http://schemas.microsoft.com/office/drawing/2010/main" val="0"/>
              </a:ext>
            </a:extLst>
          </a:blip>
          <a:srcRect/>
          <a:stretch>
            <a:fillRect/>
          </a:stretch>
        </p:blipFill>
        <p:spPr bwMode="auto">
          <a:xfrm>
            <a:off x="620688" y="3003511"/>
            <a:ext cx="360040" cy="32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11"/>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7749" b="89668" l="3667" r="90000"/>
                    </a14:imgEffect>
                  </a14:imgLayer>
                </a14:imgProps>
              </a:ext>
              <a:ext uri="{28A0092B-C50C-407E-A947-70E740481C1C}">
                <a14:useLocalDpi xmlns:a14="http://schemas.microsoft.com/office/drawing/2010/main" val="0"/>
              </a:ext>
            </a:extLst>
          </a:blip>
          <a:srcRect/>
          <a:stretch>
            <a:fillRect/>
          </a:stretch>
        </p:blipFill>
        <p:spPr bwMode="auto">
          <a:xfrm>
            <a:off x="620688" y="3254339"/>
            <a:ext cx="360040" cy="32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11"/>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7749" b="89668" l="3667" r="90000"/>
                    </a14:imgEffect>
                  </a14:imgLayer>
                </a14:imgProps>
              </a:ext>
              <a:ext uri="{28A0092B-C50C-407E-A947-70E740481C1C}">
                <a14:useLocalDpi xmlns:a14="http://schemas.microsoft.com/office/drawing/2010/main" val="0"/>
              </a:ext>
            </a:extLst>
          </a:blip>
          <a:srcRect/>
          <a:stretch>
            <a:fillRect/>
          </a:stretch>
        </p:blipFill>
        <p:spPr bwMode="auto">
          <a:xfrm>
            <a:off x="620688" y="3507567"/>
            <a:ext cx="360040" cy="32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11"/>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7749" b="89668" l="3667" r="90000"/>
                    </a14:imgEffect>
                  </a14:imgLayer>
                </a14:imgProps>
              </a:ext>
              <a:ext uri="{28A0092B-C50C-407E-A947-70E740481C1C}">
                <a14:useLocalDpi xmlns:a14="http://schemas.microsoft.com/office/drawing/2010/main" val="0"/>
              </a:ext>
            </a:extLst>
          </a:blip>
          <a:srcRect/>
          <a:stretch>
            <a:fillRect/>
          </a:stretch>
        </p:blipFill>
        <p:spPr bwMode="auto">
          <a:xfrm>
            <a:off x="764704" y="4894836"/>
            <a:ext cx="360040" cy="32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11"/>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7749" b="89668" l="3667" r="90000"/>
                    </a14:imgEffect>
                  </a14:imgLayer>
                </a14:imgProps>
              </a:ext>
              <a:ext uri="{28A0092B-C50C-407E-A947-70E740481C1C}">
                <a14:useLocalDpi xmlns:a14="http://schemas.microsoft.com/office/drawing/2010/main" val="0"/>
              </a:ext>
            </a:extLst>
          </a:blip>
          <a:srcRect/>
          <a:stretch>
            <a:fillRect/>
          </a:stretch>
        </p:blipFill>
        <p:spPr bwMode="auto">
          <a:xfrm>
            <a:off x="764704" y="5162601"/>
            <a:ext cx="360040" cy="32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11"/>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7749" b="89668" l="3667" r="90000"/>
                    </a14:imgEffect>
                  </a14:imgLayer>
                </a14:imgProps>
              </a:ext>
              <a:ext uri="{28A0092B-C50C-407E-A947-70E740481C1C}">
                <a14:useLocalDpi xmlns:a14="http://schemas.microsoft.com/office/drawing/2010/main" val="0"/>
              </a:ext>
            </a:extLst>
          </a:blip>
          <a:srcRect/>
          <a:stretch>
            <a:fillRect/>
          </a:stretch>
        </p:blipFill>
        <p:spPr bwMode="auto">
          <a:xfrm>
            <a:off x="764704" y="5436096"/>
            <a:ext cx="360040" cy="32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11"/>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7749" b="89668" l="3667" r="90000"/>
                    </a14:imgEffect>
                  </a14:imgLayer>
                </a14:imgProps>
              </a:ext>
              <a:ext uri="{28A0092B-C50C-407E-A947-70E740481C1C}">
                <a14:useLocalDpi xmlns:a14="http://schemas.microsoft.com/office/drawing/2010/main" val="0"/>
              </a:ext>
            </a:extLst>
          </a:blip>
          <a:srcRect/>
          <a:stretch>
            <a:fillRect/>
          </a:stretch>
        </p:blipFill>
        <p:spPr bwMode="auto">
          <a:xfrm>
            <a:off x="764704" y="5724128"/>
            <a:ext cx="360040" cy="32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11"/>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7749" b="89668" l="3667" r="90000"/>
                    </a14:imgEffect>
                  </a14:imgLayer>
                </a14:imgProps>
              </a:ext>
              <a:ext uri="{28A0092B-C50C-407E-A947-70E740481C1C}">
                <a14:useLocalDpi xmlns:a14="http://schemas.microsoft.com/office/drawing/2010/main" val="0"/>
              </a:ext>
            </a:extLst>
          </a:blip>
          <a:srcRect/>
          <a:stretch>
            <a:fillRect/>
          </a:stretch>
        </p:blipFill>
        <p:spPr bwMode="auto">
          <a:xfrm>
            <a:off x="764704" y="6084168"/>
            <a:ext cx="360040" cy="32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11"/>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7749" b="89668" l="3667" r="90000"/>
                    </a14:imgEffect>
                  </a14:imgLayer>
                </a14:imgProps>
              </a:ext>
              <a:ext uri="{28A0092B-C50C-407E-A947-70E740481C1C}">
                <a14:useLocalDpi xmlns:a14="http://schemas.microsoft.com/office/drawing/2010/main" val="0"/>
              </a:ext>
            </a:extLst>
          </a:blip>
          <a:srcRect/>
          <a:stretch>
            <a:fillRect/>
          </a:stretch>
        </p:blipFill>
        <p:spPr bwMode="auto">
          <a:xfrm>
            <a:off x="764704" y="7080640"/>
            <a:ext cx="360040" cy="32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11"/>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7749" b="89668" l="3667" r="90000"/>
                    </a14:imgEffect>
                  </a14:imgLayer>
                </a14:imgProps>
              </a:ext>
              <a:ext uri="{28A0092B-C50C-407E-A947-70E740481C1C}">
                <a14:useLocalDpi xmlns:a14="http://schemas.microsoft.com/office/drawing/2010/main" val="0"/>
              </a:ext>
            </a:extLst>
          </a:blip>
          <a:srcRect/>
          <a:stretch>
            <a:fillRect/>
          </a:stretch>
        </p:blipFill>
        <p:spPr bwMode="auto">
          <a:xfrm>
            <a:off x="764704" y="7348405"/>
            <a:ext cx="360040" cy="32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11"/>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7749" b="89668" l="3667" r="90000"/>
                    </a14:imgEffect>
                  </a14:imgLayer>
                </a14:imgProps>
              </a:ext>
              <a:ext uri="{28A0092B-C50C-407E-A947-70E740481C1C}">
                <a14:useLocalDpi xmlns:a14="http://schemas.microsoft.com/office/drawing/2010/main" val="0"/>
              </a:ext>
            </a:extLst>
          </a:blip>
          <a:srcRect/>
          <a:stretch>
            <a:fillRect/>
          </a:stretch>
        </p:blipFill>
        <p:spPr bwMode="auto">
          <a:xfrm>
            <a:off x="764704" y="7621900"/>
            <a:ext cx="360040" cy="32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11"/>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7749" b="89668" l="3667" r="90000"/>
                    </a14:imgEffect>
                  </a14:imgLayer>
                </a14:imgProps>
              </a:ext>
              <a:ext uri="{28A0092B-C50C-407E-A947-70E740481C1C}">
                <a14:useLocalDpi xmlns:a14="http://schemas.microsoft.com/office/drawing/2010/main" val="0"/>
              </a:ext>
            </a:extLst>
          </a:blip>
          <a:srcRect/>
          <a:stretch>
            <a:fillRect/>
          </a:stretch>
        </p:blipFill>
        <p:spPr bwMode="auto">
          <a:xfrm>
            <a:off x="794073" y="7919172"/>
            <a:ext cx="360040" cy="32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6"/>
          <p:cNvPicPr>
            <a:picLocks noChangeAspect="1" noChangeArrowheads="1"/>
          </p:cNvPicPr>
          <p:nvPr/>
        </p:nvPicPr>
        <p:blipFill>
          <a:blip r:embed="rId11">
            <a:extLst>
              <a:ext uri="{BEBA8EAE-BF5A-486C-A8C5-ECC9F3942E4B}">
                <a14:imgProps xmlns:a14="http://schemas.microsoft.com/office/drawing/2010/main">
                  <a14:imgLayer r:embed="rId12">
                    <a14:imgEffect>
                      <a14:backgroundRemoval t="11189" b="97203" l="15385" r="77778"/>
                    </a14:imgEffect>
                  </a14:imgLayer>
                </a14:imgProps>
              </a:ext>
              <a:ext uri="{28A0092B-C50C-407E-A947-70E740481C1C}">
                <a14:useLocalDpi xmlns:a14="http://schemas.microsoft.com/office/drawing/2010/main" val="0"/>
              </a:ext>
            </a:extLst>
          </a:blip>
          <a:srcRect/>
          <a:stretch>
            <a:fillRect/>
          </a:stretch>
        </p:blipFill>
        <p:spPr bwMode="auto">
          <a:xfrm>
            <a:off x="4971404" y="2459459"/>
            <a:ext cx="1114425" cy="136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6" name="Picture 12"/>
          <p:cNvPicPr>
            <a:picLocks noChangeAspect="1" noChangeArrowheads="1"/>
          </p:cNvPicPr>
          <p:nvPr/>
        </p:nvPicPr>
        <p:blipFill>
          <a:blip r:embed="rId13">
            <a:duotone>
              <a:prstClr val="black"/>
              <a:schemeClr val="accent5">
                <a:tint val="45000"/>
                <a:satMod val="400000"/>
              </a:schemeClr>
            </a:duotone>
            <a:extLst>
              <a:ext uri="{BEBA8EAE-BF5A-486C-A8C5-ECC9F3942E4B}">
                <a14:imgProps xmlns:a14="http://schemas.microsoft.com/office/drawing/2010/main">
                  <a14:imgLayer r:embed="rId14">
                    <a14:imgEffect>
                      <a14:backgroundRemoval t="0" b="89437" l="0" r="100000">
                        <a14:backgroundMark x1="8725" y1="3521" x2="8054" y2="16901"/>
                        <a14:backgroundMark x1="91946" y1="5634" x2="93960" y2="10563"/>
                      </a14:backgroundRemoval>
                    </a14:imgEffect>
                  </a14:imgLayer>
                </a14:imgProps>
              </a:ext>
              <a:ext uri="{28A0092B-C50C-407E-A947-70E740481C1C}">
                <a14:useLocalDpi xmlns:a14="http://schemas.microsoft.com/office/drawing/2010/main" val="0"/>
              </a:ext>
            </a:extLst>
          </a:blip>
          <a:srcRect/>
          <a:stretch>
            <a:fillRect/>
          </a:stretch>
        </p:blipFill>
        <p:spPr bwMode="auto">
          <a:xfrm>
            <a:off x="4874034" y="2378855"/>
            <a:ext cx="654582" cy="623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14878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par>
                          <p:cTn id="12" fill="hold">
                            <p:stCondLst>
                              <p:cond delay="2500"/>
                            </p:stCondLst>
                            <p:childTnLst>
                              <p:par>
                                <p:cTn id="13" presetID="6" presetClass="entr" presetSubtype="16" fill="hold" nodeType="afterEffect">
                                  <p:stCondLst>
                                    <p:cond delay="0"/>
                                  </p:stCondLst>
                                  <p:childTnLst>
                                    <p:set>
                                      <p:cBhvr>
                                        <p:cTn id="14" dur="1" fill="hold">
                                          <p:stCondLst>
                                            <p:cond delay="0"/>
                                          </p:stCondLst>
                                        </p:cTn>
                                        <p:tgtEl>
                                          <p:spTgt spid="1035"/>
                                        </p:tgtEl>
                                        <p:attrNameLst>
                                          <p:attrName>style.visibility</p:attrName>
                                        </p:attrNameLst>
                                      </p:cBhvr>
                                      <p:to>
                                        <p:strVal val="visible"/>
                                      </p:to>
                                    </p:set>
                                    <p:animEffect transition="in" filter="circle(in)">
                                      <p:cBhvr>
                                        <p:cTn id="15" dur="500"/>
                                        <p:tgtEl>
                                          <p:spTgt spid="1035"/>
                                        </p:tgtEl>
                                      </p:cBhvr>
                                    </p:animEffect>
                                  </p:childTnLst>
                                </p:cTn>
                              </p:par>
                            </p:childTnLst>
                          </p:cTn>
                        </p:par>
                        <p:par>
                          <p:cTn id="16" fill="hold">
                            <p:stCondLst>
                              <p:cond delay="3000"/>
                            </p:stCondLst>
                            <p:childTnLst>
                              <p:par>
                                <p:cTn id="17" presetID="6" presetClass="entr" presetSubtype="16"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circle(in)">
                                      <p:cBhvr>
                                        <p:cTn id="19" dur="500"/>
                                        <p:tgtEl>
                                          <p:spTgt spid="22"/>
                                        </p:tgtEl>
                                      </p:cBhvr>
                                    </p:animEffect>
                                  </p:childTnLst>
                                </p:cTn>
                              </p:par>
                            </p:childTnLst>
                          </p:cTn>
                        </p:par>
                        <p:par>
                          <p:cTn id="20" fill="hold">
                            <p:stCondLst>
                              <p:cond delay="3500"/>
                            </p:stCondLst>
                            <p:childTnLst>
                              <p:par>
                                <p:cTn id="21" presetID="6" presetClass="entr" presetSubtype="16"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circle(in)">
                                      <p:cBhvr>
                                        <p:cTn id="23" dur="500"/>
                                        <p:tgtEl>
                                          <p:spTgt spid="23"/>
                                        </p:tgtEl>
                                      </p:cBhvr>
                                    </p:animEffect>
                                  </p:childTnLst>
                                </p:cTn>
                              </p:par>
                            </p:childTnLst>
                          </p:cTn>
                        </p:par>
                        <p:par>
                          <p:cTn id="24" fill="hold">
                            <p:stCondLst>
                              <p:cond delay="4000"/>
                            </p:stCondLst>
                            <p:childTnLst>
                              <p:par>
                                <p:cTn id="25" presetID="6" presetClass="entr" presetSubtype="16"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circle(in)">
                                      <p:cBhvr>
                                        <p:cTn id="27" dur="500"/>
                                        <p:tgtEl>
                                          <p:spTgt spid="24"/>
                                        </p:tgtEl>
                                      </p:cBhvr>
                                    </p:animEffect>
                                  </p:childTnLst>
                                </p:cTn>
                              </p:par>
                            </p:childTnLst>
                          </p:cTn>
                        </p:par>
                        <p:par>
                          <p:cTn id="28" fill="hold">
                            <p:stCondLst>
                              <p:cond delay="4500"/>
                            </p:stCondLst>
                            <p:childTnLst>
                              <p:par>
                                <p:cTn id="29" presetID="6" presetClass="entr" presetSubtype="16"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circle(in)">
                                      <p:cBhvr>
                                        <p:cTn id="31" dur="500"/>
                                        <p:tgtEl>
                                          <p:spTgt spid="27"/>
                                        </p:tgtEl>
                                      </p:cBhvr>
                                    </p:animEffect>
                                  </p:childTnLst>
                                </p:cTn>
                              </p:par>
                            </p:childTnLst>
                          </p:cTn>
                        </p:par>
                        <p:par>
                          <p:cTn id="32" fill="hold">
                            <p:stCondLst>
                              <p:cond delay="5000"/>
                            </p:stCondLst>
                            <p:childTnLst>
                              <p:par>
                                <p:cTn id="33" presetID="6" presetClass="entr" presetSubtype="16" fill="hold"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circle(in)">
                                      <p:cBhvr>
                                        <p:cTn id="35" dur="500"/>
                                        <p:tgtEl>
                                          <p:spTgt spid="28"/>
                                        </p:tgtEl>
                                      </p:cBhvr>
                                    </p:animEffect>
                                  </p:childTnLst>
                                </p:cTn>
                              </p:par>
                            </p:childTnLst>
                          </p:cTn>
                        </p:par>
                        <p:par>
                          <p:cTn id="36" fill="hold">
                            <p:stCondLst>
                              <p:cond delay="5500"/>
                            </p:stCondLst>
                            <p:childTnLst>
                              <p:par>
                                <p:cTn id="37" presetID="6" presetClass="entr" presetSubtype="16"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circle(in)">
                                      <p:cBhvr>
                                        <p:cTn id="39" dur="500"/>
                                        <p:tgtEl>
                                          <p:spTgt spid="29"/>
                                        </p:tgtEl>
                                      </p:cBhvr>
                                    </p:animEffect>
                                  </p:childTnLst>
                                </p:cTn>
                              </p:par>
                            </p:childTnLst>
                          </p:cTn>
                        </p:par>
                        <p:par>
                          <p:cTn id="40" fill="hold">
                            <p:stCondLst>
                              <p:cond delay="6000"/>
                            </p:stCondLst>
                            <p:childTnLst>
                              <p:par>
                                <p:cTn id="41" presetID="6" presetClass="entr" presetSubtype="16" fill="hold"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circle(in)">
                                      <p:cBhvr>
                                        <p:cTn id="43" dur="500"/>
                                        <p:tgtEl>
                                          <p:spTgt spid="30"/>
                                        </p:tgtEl>
                                      </p:cBhvr>
                                    </p:animEffect>
                                  </p:childTnLst>
                                </p:cTn>
                              </p:par>
                            </p:childTnLst>
                          </p:cTn>
                        </p:par>
                        <p:par>
                          <p:cTn id="44" fill="hold">
                            <p:stCondLst>
                              <p:cond delay="6500"/>
                            </p:stCondLst>
                            <p:childTnLst>
                              <p:par>
                                <p:cTn id="45" presetID="6" presetClass="entr" presetSubtype="16" fill="hold" nodeType="after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circle(in)">
                                      <p:cBhvr>
                                        <p:cTn id="47" dur="500"/>
                                        <p:tgtEl>
                                          <p:spTgt spid="31"/>
                                        </p:tgtEl>
                                      </p:cBhvr>
                                    </p:animEffect>
                                  </p:childTnLst>
                                </p:cTn>
                              </p:par>
                            </p:childTnLst>
                          </p:cTn>
                        </p:par>
                        <p:par>
                          <p:cTn id="48" fill="hold">
                            <p:stCondLst>
                              <p:cond delay="7000"/>
                            </p:stCondLst>
                            <p:childTnLst>
                              <p:par>
                                <p:cTn id="49" presetID="6" presetClass="entr" presetSubtype="16" fill="hold"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circle(in)">
                                      <p:cBhvr>
                                        <p:cTn id="51" dur="500"/>
                                        <p:tgtEl>
                                          <p:spTgt spid="34"/>
                                        </p:tgtEl>
                                      </p:cBhvr>
                                    </p:animEffect>
                                  </p:childTnLst>
                                </p:cTn>
                              </p:par>
                            </p:childTnLst>
                          </p:cTn>
                        </p:par>
                        <p:par>
                          <p:cTn id="52" fill="hold">
                            <p:stCondLst>
                              <p:cond delay="7500"/>
                            </p:stCondLst>
                            <p:childTnLst>
                              <p:par>
                                <p:cTn id="53" presetID="6" presetClass="entr" presetSubtype="16" fill="hold" nodeType="after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circle(in)">
                                      <p:cBhvr>
                                        <p:cTn id="55" dur="500"/>
                                        <p:tgtEl>
                                          <p:spTgt spid="35"/>
                                        </p:tgtEl>
                                      </p:cBhvr>
                                    </p:animEffect>
                                  </p:childTnLst>
                                </p:cTn>
                              </p:par>
                            </p:childTnLst>
                          </p:cTn>
                        </p:par>
                        <p:par>
                          <p:cTn id="56" fill="hold">
                            <p:stCondLst>
                              <p:cond delay="8000"/>
                            </p:stCondLst>
                            <p:childTnLst>
                              <p:par>
                                <p:cTn id="57" presetID="6" presetClass="entr" presetSubtype="16" fill="hold"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circle(in)">
                                      <p:cBhvr>
                                        <p:cTn id="59" dur="500"/>
                                        <p:tgtEl>
                                          <p:spTgt spid="36"/>
                                        </p:tgtEl>
                                      </p:cBhvr>
                                    </p:animEffect>
                                  </p:childTnLst>
                                </p:cTn>
                              </p:par>
                            </p:childTnLst>
                          </p:cTn>
                        </p:par>
                        <p:par>
                          <p:cTn id="60" fill="hold">
                            <p:stCondLst>
                              <p:cond delay="8500"/>
                            </p:stCondLst>
                            <p:childTnLst>
                              <p:par>
                                <p:cTn id="61" presetID="6" presetClass="entr" presetSubtype="16" fill="hold" nodeType="after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circle(in)">
                                      <p:cBhvr>
                                        <p:cTn id="63" dur="500"/>
                                        <p:tgtEl>
                                          <p:spTgt spid="37"/>
                                        </p:tgtEl>
                                      </p:cBhvr>
                                    </p:animEffect>
                                  </p:childTnLst>
                                </p:cTn>
                              </p:par>
                            </p:childTnLst>
                          </p:cTn>
                        </p:par>
                        <p:par>
                          <p:cTn id="64" fill="hold">
                            <p:stCondLst>
                              <p:cond delay="9000"/>
                            </p:stCondLst>
                            <p:childTnLst>
                              <p:par>
                                <p:cTn id="65" presetID="16" presetClass="entr" presetSubtype="21" fill="hold" nodeType="after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barn(inVertical)">
                                      <p:cBhvr>
                                        <p:cTn id="67" dur="500"/>
                                        <p:tgtEl>
                                          <p:spTgt spid="38"/>
                                        </p:tgtEl>
                                      </p:cBhvr>
                                    </p:animEffect>
                                  </p:childTnLst>
                                </p:cTn>
                              </p:par>
                            </p:childTnLst>
                          </p:cTn>
                        </p:par>
                        <p:par>
                          <p:cTn id="68" fill="hold">
                            <p:stCondLst>
                              <p:cond delay="9500"/>
                            </p:stCondLst>
                            <p:childTnLst>
                              <p:par>
                                <p:cTn id="69" presetID="1" presetClass="entr" presetSubtype="0" fill="hold" nodeType="afterEffect">
                                  <p:stCondLst>
                                    <p:cond delay="1500"/>
                                  </p:stCondLst>
                                  <p:childTnLst>
                                    <p:set>
                                      <p:cBhvr>
                                        <p:cTn id="70" dur="1" fill="hold">
                                          <p:stCondLst>
                                            <p:cond delay="0"/>
                                          </p:stCondLst>
                                        </p:cTn>
                                        <p:tgtEl>
                                          <p:spTgt spid="1036"/>
                                        </p:tgtEl>
                                        <p:attrNameLst>
                                          <p:attrName>style.visibility</p:attrName>
                                        </p:attrNameLst>
                                      </p:cBhvr>
                                      <p:to>
                                        <p:strVal val="visible"/>
                                      </p:to>
                                    </p:set>
                                  </p:childTnLst>
                                </p:cTn>
                              </p:par>
                            </p:childTnLst>
                          </p:cTn>
                        </p:par>
                        <p:par>
                          <p:cTn id="71" fill="hold">
                            <p:stCondLst>
                              <p:cond delay="11000"/>
                            </p:stCondLst>
                            <p:childTnLst>
                              <p:par>
                                <p:cTn id="72" presetID="31" presetClass="entr" presetSubtype="0" fill="hold" nodeType="after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p:cTn id="74" dur="1000" fill="hold"/>
                                        <p:tgtEl>
                                          <p:spTgt spid="17"/>
                                        </p:tgtEl>
                                        <p:attrNameLst>
                                          <p:attrName>ppt_w</p:attrName>
                                        </p:attrNameLst>
                                      </p:cBhvr>
                                      <p:tavLst>
                                        <p:tav tm="0">
                                          <p:val>
                                            <p:fltVal val="0"/>
                                          </p:val>
                                        </p:tav>
                                        <p:tav tm="100000">
                                          <p:val>
                                            <p:strVal val="#ppt_w"/>
                                          </p:val>
                                        </p:tav>
                                      </p:tavLst>
                                    </p:anim>
                                    <p:anim calcmode="lin" valueType="num">
                                      <p:cBhvr>
                                        <p:cTn id="75" dur="1000" fill="hold"/>
                                        <p:tgtEl>
                                          <p:spTgt spid="17"/>
                                        </p:tgtEl>
                                        <p:attrNameLst>
                                          <p:attrName>ppt_h</p:attrName>
                                        </p:attrNameLst>
                                      </p:cBhvr>
                                      <p:tavLst>
                                        <p:tav tm="0">
                                          <p:val>
                                            <p:fltVal val="0"/>
                                          </p:val>
                                        </p:tav>
                                        <p:tav tm="100000">
                                          <p:val>
                                            <p:strVal val="#ppt_h"/>
                                          </p:val>
                                        </p:tav>
                                      </p:tavLst>
                                    </p:anim>
                                    <p:anim calcmode="lin" valueType="num">
                                      <p:cBhvr>
                                        <p:cTn id="76" dur="1000" fill="hold"/>
                                        <p:tgtEl>
                                          <p:spTgt spid="17"/>
                                        </p:tgtEl>
                                        <p:attrNameLst>
                                          <p:attrName>style.rotation</p:attrName>
                                        </p:attrNameLst>
                                      </p:cBhvr>
                                      <p:tavLst>
                                        <p:tav tm="0">
                                          <p:val>
                                            <p:fltVal val="90"/>
                                          </p:val>
                                        </p:tav>
                                        <p:tav tm="100000">
                                          <p:val>
                                            <p:fltVal val="0"/>
                                          </p:val>
                                        </p:tav>
                                      </p:tavLst>
                                    </p:anim>
                                    <p:animEffect transition="in" filter="fade">
                                      <p:cBhvr>
                                        <p:cTn id="7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431616" y="116260"/>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Basic </a:t>
            </a:r>
          </a:p>
          <a:p>
            <a:pPr marL="0" indent="0" algn="ctr">
              <a:buFont typeface="Wingdings 2"/>
              <a:buNone/>
            </a:pPr>
            <a:r>
              <a:rPr lang="en-US" sz="3600" b="1" dirty="0" smtClean="0">
                <a:ln w="11430"/>
                <a:solidFill>
                  <a:srgbClr val="422683"/>
                </a:solidFill>
                <a:latin typeface="Arial Black" panose="020B0A04020102020204" pitchFamily="34" charset="0"/>
              </a:rPr>
              <a:t>Techniques</a:t>
            </a:r>
          </a:p>
          <a:p>
            <a:pPr marL="0" indent="0" algn="ctr">
              <a:buFont typeface="Wingdings 2"/>
              <a:buNone/>
            </a:pPr>
            <a:endParaRPr lang="en-US" sz="3600" b="1" dirty="0" smtClean="0">
              <a:ln w="11430"/>
              <a:solidFill>
                <a:srgbClr val="422683"/>
              </a:solidFill>
              <a:latin typeface="Arial Black" panose="020B0A04020102020204" pitchFamily="34" charset="0"/>
            </a:endParaRPr>
          </a:p>
        </p:txBody>
      </p:sp>
      <p:sp>
        <p:nvSpPr>
          <p:cNvPr id="4" name="TextBox 3"/>
          <p:cNvSpPr txBox="1"/>
          <p:nvPr/>
        </p:nvSpPr>
        <p:spPr>
          <a:xfrm>
            <a:off x="132217" y="1403648"/>
            <a:ext cx="5961079" cy="6370975"/>
          </a:xfrm>
          <a:prstGeom prst="rect">
            <a:avLst/>
          </a:prstGeom>
          <a:noFill/>
        </p:spPr>
        <p:txBody>
          <a:bodyPr wrap="square" rtlCol="0">
            <a:spAutoFit/>
          </a:bodyPr>
          <a:lstStyle/>
          <a:p>
            <a:r>
              <a:rPr lang="en-GB" sz="1200" b="1" u="sng" dirty="0" smtClean="0">
                <a:latin typeface="Arial" panose="020B0604020202020204" pitchFamily="34" charset="0"/>
                <a:cs typeface="Arial" panose="020B0604020202020204" pitchFamily="34" charset="0"/>
              </a:rPr>
              <a:t>Part 2</a:t>
            </a:r>
          </a:p>
          <a:p>
            <a:endParaRPr lang="en-GB" sz="1200" dirty="0">
              <a:latin typeface="Arial" panose="020B0604020202020204" pitchFamily="34" charset="0"/>
              <a:cs typeface="Arial" panose="020B0604020202020204" pitchFamily="34" charset="0"/>
            </a:endParaRPr>
          </a:p>
          <a:p>
            <a:pPr>
              <a:lnSpc>
                <a:spcPct val="200000"/>
              </a:lnSpc>
            </a:pPr>
            <a:r>
              <a:rPr lang="en-GB" sz="1200" dirty="0" smtClean="0">
                <a:latin typeface="Arial" panose="020B0604020202020204" pitchFamily="34" charset="0"/>
                <a:cs typeface="Arial" panose="020B0604020202020204" pitchFamily="34" charset="0"/>
              </a:rPr>
              <a:t>Write clear answers to the following questions and include the questions in your assignment:</a:t>
            </a:r>
          </a:p>
          <a:p>
            <a:pPr>
              <a:lnSpc>
                <a:spcPct val="200000"/>
              </a:lnSpc>
            </a:pPr>
            <a:endParaRPr lang="en-GB" sz="1200" dirty="0" smtClean="0">
              <a:latin typeface="Arial" panose="020B0604020202020204" pitchFamily="34" charset="0"/>
              <a:cs typeface="Arial" panose="020B0604020202020204" pitchFamily="34" charset="0"/>
            </a:endParaRPr>
          </a:p>
          <a:p>
            <a:pPr marL="228600" indent="-228600">
              <a:buAutoNum type="arabicPeriod"/>
            </a:pPr>
            <a:r>
              <a:rPr lang="en-GB" sz="1200" dirty="0" smtClean="0">
                <a:latin typeface="Arial" panose="020B0604020202020204" pitchFamily="34" charset="0"/>
                <a:cs typeface="Arial" panose="020B0604020202020204" pitchFamily="34" charset="0"/>
              </a:rPr>
              <a:t>How do the critical influencing factors in the range affect the way the hair is cut? (e.g. density, growth patterns, natural fall of hair, weight distribution)</a:t>
            </a:r>
          </a:p>
          <a:p>
            <a:pPr marL="228600" indent="-228600">
              <a:buAutoNum type="arabicPeriod"/>
            </a:pPr>
            <a:endParaRPr lang="en-GB" sz="1200" dirty="0">
              <a:latin typeface="Arial" panose="020B0604020202020204" pitchFamily="34" charset="0"/>
              <a:cs typeface="Arial" panose="020B0604020202020204" pitchFamily="34" charset="0"/>
            </a:endParaRPr>
          </a:p>
          <a:p>
            <a:pPr marL="228600" indent="-228600">
              <a:buAutoNum type="arabicPeriod"/>
            </a:pPr>
            <a:endParaRPr lang="en-GB" sz="1200" dirty="0" smtClean="0">
              <a:latin typeface="Arial" panose="020B0604020202020204" pitchFamily="34" charset="0"/>
              <a:cs typeface="Arial" panose="020B0604020202020204" pitchFamily="34" charset="0"/>
            </a:endParaRPr>
          </a:p>
          <a:p>
            <a:pPr marL="228600" indent="-228600">
              <a:buAutoNum type="arabicPeriod"/>
            </a:pPr>
            <a:endParaRPr lang="en-GB" sz="1200" dirty="0">
              <a:latin typeface="Arial" panose="020B0604020202020204" pitchFamily="34" charset="0"/>
              <a:cs typeface="Arial" panose="020B0604020202020204" pitchFamily="34" charset="0"/>
            </a:endParaRPr>
          </a:p>
          <a:p>
            <a:pPr marL="228600" indent="-228600">
              <a:buAutoNum type="arabicPeriod"/>
            </a:pPr>
            <a:endParaRPr lang="en-GB" sz="1200" dirty="0" smtClean="0">
              <a:latin typeface="Arial" panose="020B0604020202020204" pitchFamily="34" charset="0"/>
              <a:cs typeface="Arial" panose="020B0604020202020204" pitchFamily="34" charset="0"/>
            </a:endParaRPr>
          </a:p>
          <a:p>
            <a:pPr marL="228600" indent="-228600">
              <a:buAutoNum type="arabicPeriod"/>
            </a:pPr>
            <a:endParaRPr lang="en-GB" sz="1200" dirty="0">
              <a:latin typeface="Arial" panose="020B0604020202020204" pitchFamily="34" charset="0"/>
              <a:cs typeface="Arial" panose="020B0604020202020204" pitchFamily="34" charset="0"/>
            </a:endParaRPr>
          </a:p>
          <a:p>
            <a:pPr marL="228600" indent="-228600">
              <a:buAutoNum type="arabicPeriod"/>
            </a:pPr>
            <a:endParaRPr lang="en-GB" sz="1200" dirty="0" smtClean="0">
              <a:latin typeface="Arial" panose="020B0604020202020204" pitchFamily="34" charset="0"/>
              <a:cs typeface="Arial" panose="020B0604020202020204" pitchFamily="34" charset="0"/>
            </a:endParaRPr>
          </a:p>
          <a:p>
            <a:pPr marL="228600" indent="-228600">
              <a:lnSpc>
                <a:spcPct val="300000"/>
              </a:lnSpc>
              <a:buAutoNum type="arabicPeriod"/>
            </a:pPr>
            <a:r>
              <a:rPr lang="en-GB" sz="1200" dirty="0" smtClean="0">
                <a:latin typeface="Arial" panose="020B0604020202020204" pitchFamily="34" charset="0"/>
                <a:cs typeface="Arial" panose="020B0604020202020204" pitchFamily="34" charset="0"/>
              </a:rPr>
              <a:t>Why is it important to check the hair before and after shampooing prior to cutting?</a:t>
            </a:r>
          </a:p>
          <a:p>
            <a:pPr marL="228600" indent="-228600">
              <a:lnSpc>
                <a:spcPct val="300000"/>
              </a:lnSpc>
              <a:buAutoNum type="arabicPeriod"/>
            </a:pPr>
            <a:endParaRPr lang="en-GB" sz="1200" dirty="0">
              <a:latin typeface="Arial" panose="020B0604020202020204" pitchFamily="34" charset="0"/>
              <a:cs typeface="Arial" panose="020B0604020202020204" pitchFamily="34" charset="0"/>
            </a:endParaRPr>
          </a:p>
          <a:p>
            <a:pPr marL="228600" indent="-228600">
              <a:lnSpc>
                <a:spcPct val="300000"/>
              </a:lnSpc>
              <a:buAutoNum type="arabicPeriod"/>
            </a:pPr>
            <a:endParaRPr lang="en-GB" sz="1200" dirty="0" smtClean="0">
              <a:latin typeface="Arial" panose="020B0604020202020204" pitchFamily="34" charset="0"/>
              <a:cs typeface="Arial" panose="020B0604020202020204" pitchFamily="34" charset="0"/>
            </a:endParaRPr>
          </a:p>
          <a:p>
            <a:pPr marL="228600" indent="-228600">
              <a:lnSpc>
                <a:spcPct val="300000"/>
              </a:lnSpc>
              <a:buAutoNum type="arabicPeriod"/>
            </a:pPr>
            <a:endParaRPr lang="en-GB" sz="1200" dirty="0" smtClean="0">
              <a:latin typeface="Arial" panose="020B0604020202020204" pitchFamily="34" charset="0"/>
              <a:cs typeface="Arial" panose="020B0604020202020204" pitchFamily="34" charset="0"/>
            </a:endParaRPr>
          </a:p>
          <a:p>
            <a:pPr marL="228600" indent="-228600">
              <a:lnSpc>
                <a:spcPct val="300000"/>
              </a:lnSpc>
              <a:buAutoNum type="arabicPeriod"/>
            </a:pPr>
            <a:r>
              <a:rPr lang="en-GB" sz="1200" dirty="0" smtClean="0">
                <a:latin typeface="Arial" panose="020B0604020202020204" pitchFamily="34" charset="0"/>
                <a:cs typeface="Arial" panose="020B0604020202020204" pitchFamily="34" charset="0"/>
              </a:rPr>
              <a:t>State the legal requirements for the disposal of sharps and other waste materials </a:t>
            </a:r>
            <a:endParaRPr lang="en-GB" sz="1200" dirty="0">
              <a:latin typeface="Arial" panose="020B0604020202020204" pitchFamily="34" charset="0"/>
              <a:cs typeface="Arial" panose="020B0604020202020204" pitchFamily="34" charset="0"/>
            </a:endParaRPr>
          </a:p>
          <a:p>
            <a:pPr>
              <a:lnSpc>
                <a:spcPct val="300000"/>
              </a:lnSpc>
            </a:pP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26574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431616" y="116260"/>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Use of Cutting </a:t>
            </a:r>
          </a:p>
          <a:p>
            <a:pPr marL="0" indent="0" algn="ctr">
              <a:buFont typeface="Wingdings 2"/>
              <a:buNone/>
            </a:pPr>
            <a:r>
              <a:rPr lang="en-US" sz="3600" b="1" dirty="0" smtClean="0">
                <a:ln w="11430"/>
                <a:solidFill>
                  <a:srgbClr val="422683"/>
                </a:solidFill>
                <a:latin typeface="Arial Black" panose="020B0A04020102020204" pitchFamily="34" charset="0"/>
              </a:rPr>
              <a:t>Tools</a:t>
            </a:r>
          </a:p>
        </p:txBody>
      </p:sp>
      <p:sp>
        <p:nvSpPr>
          <p:cNvPr id="4" name="TextBox 3"/>
          <p:cNvSpPr txBox="1"/>
          <p:nvPr/>
        </p:nvSpPr>
        <p:spPr>
          <a:xfrm>
            <a:off x="132217" y="1403648"/>
            <a:ext cx="5961079" cy="461665"/>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Look at the cutting tools illustrated in the table below.  For each tool, state its name and use, and whether it can be used on hair that is wet, dry or both</a:t>
            </a:r>
            <a:endParaRPr lang="en-GB" sz="1200" dirty="0">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6490" y="1907704"/>
            <a:ext cx="5276850" cy="611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4452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par>
                          <p:cTn id="12" fill="hold">
                            <p:stCondLst>
                              <p:cond delay="2500"/>
                            </p:stCondLst>
                            <p:childTnLst>
                              <p:par>
                                <p:cTn id="13" presetID="16" presetClass="entr" presetSubtype="21" fill="hold" nodeType="afterEffect">
                                  <p:stCondLst>
                                    <p:cond delay="0"/>
                                  </p:stCondLst>
                                  <p:childTnLst>
                                    <p:set>
                                      <p:cBhvr>
                                        <p:cTn id="14" dur="1" fill="hold">
                                          <p:stCondLst>
                                            <p:cond delay="0"/>
                                          </p:stCondLst>
                                        </p:cTn>
                                        <p:tgtEl>
                                          <p:spTgt spid="3074"/>
                                        </p:tgtEl>
                                        <p:attrNameLst>
                                          <p:attrName>style.visibility</p:attrName>
                                        </p:attrNameLst>
                                      </p:cBhvr>
                                      <p:to>
                                        <p:strVal val="visible"/>
                                      </p:to>
                                    </p:set>
                                    <p:animEffect transition="in" filter="barn(inVertical)">
                                      <p:cBhvr>
                                        <p:cTn id="15"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grpSp>
        <p:nvGrpSpPr>
          <p:cNvPr id="2" name="Group 1"/>
          <p:cNvGrpSpPr/>
          <p:nvPr/>
        </p:nvGrpSpPr>
        <p:grpSpPr>
          <a:xfrm>
            <a:off x="-27384" y="1834600"/>
            <a:ext cx="6552728" cy="4825632"/>
            <a:chOff x="-27384" y="1834600"/>
            <a:chExt cx="6552728" cy="4825632"/>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736" y="1834600"/>
              <a:ext cx="4392488" cy="3791164"/>
            </a:xfrm>
            <a:prstGeom prst="rect">
              <a:avLst/>
            </a:prstGeom>
          </p:spPr>
        </p:pic>
        <p:sp>
          <p:nvSpPr>
            <p:cNvPr id="8" name="Content Placeholder 2"/>
            <p:cNvSpPr txBox="1">
              <a:spLocks/>
            </p:cNvSpPr>
            <p:nvPr/>
          </p:nvSpPr>
          <p:spPr>
            <a:xfrm>
              <a:off x="-27384" y="3491880"/>
              <a:ext cx="6552728" cy="3168352"/>
            </a:xfrm>
            <a:prstGeom prst="rect">
              <a:avLst/>
            </a:prstGeom>
          </p:spPr>
          <p:txBody>
            <a:bodyPr vert="horz">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1400" dirty="0" smtClean="0">
                  <a:ln w="11430"/>
                  <a:latin typeface="Arial" panose="020B0604020202020204" pitchFamily="34" charset="0"/>
                  <a:cs typeface="Arial" panose="020B0604020202020204" pitchFamily="34" charset="0"/>
                </a:rPr>
                <a:t>For further information please contact The STEM Alliance </a:t>
              </a:r>
              <a:r>
                <a:rPr lang="en-US" sz="1400" dirty="0" smtClean="0">
                  <a:ln w="11430"/>
                  <a:solidFill>
                    <a:srgbClr val="0000FF"/>
                  </a:solidFill>
                  <a:latin typeface="Arial" panose="020B0604020202020204" pitchFamily="34" charset="0"/>
                  <a:cs typeface="Arial" panose="020B0604020202020204" pitchFamily="34" charset="0"/>
                </a:rPr>
                <a:t>enquiries@STEMalliance.uk </a:t>
              </a:r>
              <a:r>
                <a:rPr lang="en-US" sz="1400" dirty="0" smtClean="0">
                  <a:ln w="11430"/>
                  <a:latin typeface="Arial" panose="020B0604020202020204" pitchFamily="34" charset="0"/>
                  <a:cs typeface="Arial" panose="020B0604020202020204" pitchFamily="34" charset="0"/>
                </a:rPr>
                <a:t>or visit </a:t>
              </a:r>
              <a:r>
                <a:rPr lang="en-US" sz="1400" dirty="0" smtClean="0">
                  <a:ln w="11430"/>
                  <a:solidFill>
                    <a:srgbClr val="0000FF"/>
                  </a:solidFill>
                  <a:latin typeface="Arial" panose="020B0604020202020204" pitchFamily="34" charset="0"/>
                  <a:cs typeface="Arial" panose="020B0604020202020204" pitchFamily="34" charset="0"/>
                </a:rPr>
                <a:t>www.STEMalliance.uk</a:t>
              </a:r>
              <a:r>
                <a:rPr lang="en-US" sz="1400" dirty="0" smtClean="0">
                  <a:ln w="11430"/>
                  <a:latin typeface="Arial" panose="020B0604020202020204" pitchFamily="34" charset="0"/>
                  <a:cs typeface="Arial" panose="020B0604020202020204" pitchFamily="34" charset="0"/>
                </a:rPr>
                <a:t> </a:t>
              </a:r>
              <a:endParaRPr lang="en-US" sz="2000" dirty="0" smtClean="0">
                <a:ln w="11430"/>
                <a:latin typeface="Arial" panose="020B0604020202020204" pitchFamily="34" charset="0"/>
                <a:cs typeface="Arial" panose="020B0604020202020204" pitchFamily="34" charset="0"/>
              </a:endParaRPr>
            </a:p>
            <a:p>
              <a:pPr marL="0" indent="0">
                <a:buFont typeface="Wingdings 2"/>
                <a:buNone/>
              </a:pPr>
              <a:endParaRPr lang="en-GB" dirty="0"/>
            </a:p>
          </p:txBody>
        </p:sp>
      </p:gr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11" name="Picture 10"/>
          <p:cNvPicPr/>
          <p:nvPr/>
        </p:nvPicPr>
        <p:blipFill>
          <a:blip r:embed="rId5" cstate="print">
            <a:extLst>
              <a:ext uri="{28A0092B-C50C-407E-A947-70E740481C1C}">
                <a14:useLocalDpi xmlns:a14="http://schemas.microsoft.com/office/drawing/2010/main" val="0"/>
              </a:ext>
            </a:extLst>
          </a:blip>
          <a:stretch>
            <a:fillRect/>
          </a:stretch>
        </p:blipFill>
        <p:spPr>
          <a:xfrm>
            <a:off x="5431616" y="116260"/>
            <a:ext cx="1381760" cy="495300"/>
          </a:xfrm>
          <a:prstGeom prst="rect">
            <a:avLst/>
          </a:prstGeom>
        </p:spPr>
      </p:pic>
    </p:spTree>
    <p:extLst>
      <p:ext uri="{BB962C8B-B14F-4D97-AF65-F5344CB8AC3E}">
        <p14:creationId xmlns:p14="http://schemas.microsoft.com/office/powerpoint/2010/main" val="24581413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422683"/>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685</TotalTime>
  <Words>251</Words>
  <Application>Microsoft Office PowerPoint</Application>
  <PresentationFormat>On-screen Show (4:3)</PresentationFormat>
  <Paragraphs>95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Session</dc:title>
  <dc:creator>Jayne Olsen</dc:creator>
  <cp:lastModifiedBy>QA Resources</cp:lastModifiedBy>
  <cp:revision>95</cp:revision>
  <dcterms:created xsi:type="dcterms:W3CDTF">2015-01-26T16:10:38Z</dcterms:created>
  <dcterms:modified xsi:type="dcterms:W3CDTF">2015-06-04T10:21:46Z</dcterms:modified>
</cp:coreProperties>
</file>