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78" r:id="rId3"/>
    <p:sldId id="259" r:id="rId4"/>
    <p:sldId id="27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66"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E43EF-4C09-4AFF-9A74-F53D3EF8D517}" type="datetimeFigureOut">
              <a:rPr lang="en-GB" smtClean="0"/>
              <a:t>16/07/2015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E7BC4-1E96-470D-8F1F-60CD97BC545E}" type="slidenum">
              <a:rPr lang="en-GB" smtClean="0"/>
              <a:t>‹#›</a:t>
            </a:fld>
            <a:endParaRPr lang="en-GB" dirty="0"/>
          </a:p>
        </p:txBody>
      </p:sp>
    </p:spTree>
    <p:extLst>
      <p:ext uri="{BB962C8B-B14F-4D97-AF65-F5344CB8AC3E}">
        <p14:creationId xmlns:p14="http://schemas.microsoft.com/office/powerpoint/2010/main" val="287171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E7BC4-1E96-470D-8F1F-60CD97BC545E}" type="slidenum">
              <a:rPr lang="en-GB" smtClean="0"/>
              <a:t>1</a:t>
            </a:fld>
            <a:endParaRPr lang="en-GB" dirty="0"/>
          </a:p>
        </p:txBody>
      </p:sp>
    </p:spTree>
    <p:extLst>
      <p:ext uri="{BB962C8B-B14F-4D97-AF65-F5344CB8AC3E}">
        <p14:creationId xmlns:p14="http://schemas.microsoft.com/office/powerpoint/2010/main" val="134681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E7BC4-1E96-470D-8F1F-60CD97BC545E}" type="slidenum">
              <a:rPr lang="en-GB" smtClean="0"/>
              <a:t>2</a:t>
            </a:fld>
            <a:endParaRPr lang="en-GB" dirty="0"/>
          </a:p>
        </p:txBody>
      </p:sp>
    </p:spTree>
    <p:extLst>
      <p:ext uri="{BB962C8B-B14F-4D97-AF65-F5344CB8AC3E}">
        <p14:creationId xmlns:p14="http://schemas.microsoft.com/office/powerpoint/2010/main" val="134681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344833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19363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298609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106599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208771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273190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230165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17989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142508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207519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100BF-BD8E-42CF-8C11-8128689F4E94}" type="datetimeFigureOut">
              <a:rPr lang="en-GB" smtClean="0"/>
              <a:pPr/>
              <a:t>16/07/2015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347849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100BF-BD8E-42CF-8C11-8128689F4E94}" type="datetimeFigureOut">
              <a:rPr lang="en-GB" smtClean="0"/>
              <a:pPr/>
              <a:t>16/07/2015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9F60B-64E3-4ECC-8AFD-D7CF168D2DAD}" type="slidenum">
              <a:rPr lang="en-GB" smtClean="0"/>
              <a:pPr/>
              <a:t>‹#›</a:t>
            </a:fld>
            <a:endParaRPr lang="en-GB" dirty="0"/>
          </a:p>
        </p:txBody>
      </p:sp>
    </p:spTree>
    <p:extLst>
      <p:ext uri="{BB962C8B-B14F-4D97-AF65-F5344CB8AC3E}">
        <p14:creationId xmlns:p14="http://schemas.microsoft.com/office/powerpoint/2010/main" val="3239193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315" y="1666543"/>
            <a:ext cx="8208912" cy="2554545"/>
          </a:xfrm>
          <a:prstGeom prst="rect">
            <a:avLst/>
          </a:prstGeom>
        </p:spPr>
        <p:txBody>
          <a:bodyPr wrap="square">
            <a:spAutoFit/>
          </a:bodyPr>
          <a:lstStyle/>
          <a:p>
            <a:pPr algn="ctr"/>
            <a:r>
              <a:rPr lang="en-GB" sz="6000" dirty="0" smtClean="0">
                <a:solidFill>
                  <a:srgbClr val="422683"/>
                </a:solidFill>
                <a:latin typeface="Arial Black" panose="020B0A04020102020204" pitchFamily="34" charset="0"/>
              </a:rPr>
              <a:t>Designing a Control System </a:t>
            </a:r>
          </a:p>
          <a:p>
            <a:pPr algn="ctr"/>
            <a:r>
              <a:rPr lang="en-GB" sz="2000" dirty="0" smtClean="0">
                <a:solidFill>
                  <a:schemeClr val="tx1">
                    <a:lumMod val="50000"/>
                    <a:lumOff val="50000"/>
                  </a:schemeClr>
                </a:solidFill>
                <a:latin typeface="Arial Black" panose="020B0A04020102020204" pitchFamily="34" charset="0"/>
              </a:rPr>
              <a:t>Sayande Adekoye</a:t>
            </a:r>
          </a:p>
          <a:p>
            <a:pPr algn="ctr"/>
            <a:r>
              <a:rPr lang="en-GB" sz="2000" dirty="0" smtClean="0">
                <a:solidFill>
                  <a:schemeClr val="tx1">
                    <a:lumMod val="50000"/>
                    <a:lumOff val="50000"/>
                  </a:schemeClr>
                </a:solidFill>
                <a:latin typeface="Arial Black" panose="020B0A04020102020204" pitchFamily="34" charset="0"/>
              </a:rPr>
              <a:t>College of North West London </a:t>
            </a:r>
            <a:endParaRPr lang="en-GB" sz="2400" dirty="0">
              <a:solidFill>
                <a:schemeClr val="tx1">
                  <a:lumMod val="50000"/>
                  <a:lumOff val="50000"/>
                </a:schemeClr>
              </a:solidFill>
              <a:latin typeface="Arial Black" panose="020B0A04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7" name="Rectangle 6"/>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sp>
        <p:nvSpPr>
          <p:cNvPr id="2" name="AutoShape 4" descr="Image result for information technology bann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38290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Connecting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your Sensors</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310358" y="1663736"/>
            <a:ext cx="4837706" cy="5149640"/>
          </a:xfrm>
          <a:prstGeom prst="rect">
            <a:avLst/>
          </a:prstGeom>
        </p:spPr>
        <p:txBody>
          <a:bodyPr vert="horz">
            <a:normAutofit/>
          </a:bodyPr>
          <a:lstStyle/>
          <a:p>
            <a:pPr marL="285750" lvl="0" indent="-285750">
              <a:spcBef>
                <a:spcPct val="20000"/>
              </a:spcBef>
              <a:buClr>
                <a:schemeClr val="accent1"/>
              </a:buClr>
              <a:buSzPct val="700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To connect your sensors, on of  the best ways would be to use an extra expansion board called a </a:t>
            </a:r>
            <a:r>
              <a:rPr lang="en-GB" sz="1400" b="1" dirty="0" smtClean="0">
                <a:latin typeface="Arial" panose="020B0604020202020204" pitchFamily="34" charset="0"/>
                <a:cs typeface="Arial" panose="020B0604020202020204" pitchFamily="34" charset="0"/>
              </a:rPr>
              <a:t>Triborg</a:t>
            </a:r>
            <a:r>
              <a:rPr lang="en-GB" sz="1400" dirty="0" smtClean="0">
                <a:latin typeface="Arial" panose="020B0604020202020204" pitchFamily="34" charset="0"/>
                <a:cs typeface="Arial" panose="020B0604020202020204" pitchFamily="34" charset="0"/>
              </a:rPr>
              <a:t>, this is connected to all the GPIO pins on the Raspberry Pi. This will allow you to make extra connections in addition to the </a:t>
            </a:r>
            <a:r>
              <a:rPr lang="en-GB" sz="1400" b="1" dirty="0" smtClean="0">
                <a:latin typeface="Arial" panose="020B0604020202020204" pitchFamily="34" charset="0"/>
                <a:cs typeface="Arial" panose="020B0604020202020204" pitchFamily="34" charset="0"/>
              </a:rPr>
              <a:t>Picoborg </a:t>
            </a:r>
            <a:r>
              <a:rPr lang="en-GB" sz="1400" dirty="0" smtClean="0">
                <a:latin typeface="Arial" panose="020B0604020202020204" pitchFamily="34" charset="0"/>
                <a:cs typeface="Arial" panose="020B0604020202020204" pitchFamily="34" charset="0"/>
              </a:rPr>
              <a:t>motor controller board.</a:t>
            </a:r>
          </a:p>
          <a:p>
            <a:pPr marL="342900" lvl="0" indent="-342900">
              <a:spcBef>
                <a:spcPct val="20000"/>
              </a:spcBef>
              <a:buClr>
                <a:schemeClr val="accent1"/>
              </a:buClr>
              <a:buSzPct val="70000"/>
              <a:buFont typeface="Wingdings 2"/>
              <a:buChar char=""/>
              <a:defRPr/>
            </a:pPr>
            <a:endParaRPr lang="en-GB" sz="1400" dirty="0" smtClean="0">
              <a:latin typeface="Arial" panose="020B0604020202020204" pitchFamily="34" charset="0"/>
              <a:cs typeface="Arial" panose="020B0604020202020204" pitchFamily="34" charset="0"/>
            </a:endParaRPr>
          </a:p>
          <a:p>
            <a:pPr marL="285750" lvl="0" indent="-285750">
              <a:spcBef>
                <a:spcPct val="20000"/>
              </a:spcBef>
              <a:buClr>
                <a:schemeClr val="accent1"/>
              </a:buClr>
              <a:buSzPct val="700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As the Raspberry Pi only needs to use 2-4 pins for the Picoborg, this means that there are several more pins available to connect other devices/ components. </a:t>
            </a:r>
          </a:p>
          <a:p>
            <a:pPr marL="342900" lvl="0" indent="-342900">
              <a:spcBef>
                <a:spcPct val="20000"/>
              </a:spcBef>
              <a:buClr>
                <a:schemeClr val="accent1"/>
              </a:buClr>
              <a:buSzPct val="70000"/>
              <a:buFont typeface="Wingdings 2"/>
              <a:buChar char=""/>
              <a:defRPr/>
            </a:pPr>
            <a:endParaRPr lang="en-GB" sz="1400" dirty="0" smtClean="0">
              <a:latin typeface="Arial" panose="020B0604020202020204" pitchFamily="34" charset="0"/>
              <a:cs typeface="Arial" panose="020B0604020202020204" pitchFamily="34" charset="0"/>
            </a:endParaRPr>
          </a:p>
          <a:p>
            <a:pPr marL="285750" lvl="0" indent="-285750">
              <a:spcBef>
                <a:spcPct val="20000"/>
              </a:spcBef>
              <a:buClr>
                <a:schemeClr val="accent1"/>
              </a:buClr>
              <a:buSzPct val="700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It is important to first know which pins will be used/ needed for the Picoborg, then the remaining pins can be used to connect to your sensors.</a:t>
            </a:r>
          </a:p>
          <a:p>
            <a:pPr marL="342900" lvl="0" indent="-342900">
              <a:spcBef>
                <a:spcPct val="20000"/>
              </a:spcBef>
              <a:buClr>
                <a:schemeClr val="accent1"/>
              </a:buClr>
              <a:buSzPct val="70000"/>
              <a:buFont typeface="Wingdings 2"/>
              <a:buChar char=""/>
              <a:defRPr/>
            </a:pPr>
            <a:endParaRPr lang="en-GB" sz="1400" dirty="0" smtClean="0">
              <a:latin typeface="Arial" panose="020B0604020202020204" pitchFamily="34" charset="0"/>
              <a:cs typeface="Arial" panose="020B0604020202020204" pitchFamily="34" charset="0"/>
            </a:endParaRPr>
          </a:p>
          <a:p>
            <a:pPr marL="285750" lvl="0" indent="-285750">
              <a:spcBef>
                <a:spcPct val="20000"/>
              </a:spcBef>
              <a:buClr>
                <a:schemeClr val="accent1"/>
              </a:buClr>
              <a:buSzPct val="700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Please remember that the Raspberry Pi has an separate connection for its camera module.</a:t>
            </a:r>
            <a:endParaRPr lang="en-GB" sz="1400" dirty="0">
              <a:latin typeface="Arial" panose="020B0604020202020204" pitchFamily="34" charset="0"/>
              <a:cs typeface="Arial" panose="020B0604020202020204" pitchFamily="34" charset="0"/>
            </a:endParaRPr>
          </a:p>
        </p:txBody>
      </p:sp>
      <p:grpSp>
        <p:nvGrpSpPr>
          <p:cNvPr id="15" name="Group 14"/>
          <p:cNvGrpSpPr/>
          <p:nvPr/>
        </p:nvGrpSpPr>
        <p:grpSpPr>
          <a:xfrm>
            <a:off x="5491357" y="2344079"/>
            <a:ext cx="2215530" cy="3150820"/>
            <a:chOff x="5292080" y="1378029"/>
            <a:chExt cx="3619386" cy="5147316"/>
          </a:xfrm>
        </p:grpSpPr>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3828579"/>
              <a:ext cx="3403362" cy="269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1378029"/>
              <a:ext cx="3398961" cy="241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
            <p:cNvSpPr txBox="1">
              <a:spLocks noChangeArrowheads="1"/>
            </p:cNvSpPr>
            <p:nvPr/>
          </p:nvSpPr>
          <p:spPr bwMode="auto">
            <a:xfrm>
              <a:off x="5292080" y="3068960"/>
              <a:ext cx="1192530" cy="10819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800" dirty="0">
                  <a:solidFill>
                    <a:srgbClr val="002060"/>
                  </a:solidFill>
                  <a:effectLst/>
                  <a:latin typeface="Calibri"/>
                  <a:ea typeface="Calibri"/>
                  <a:cs typeface="Times New Roman"/>
                </a:rPr>
                <a:t>Using a </a:t>
              </a:r>
              <a:r>
                <a:rPr lang="en-GB" sz="800" b="1" dirty="0">
                  <a:solidFill>
                    <a:srgbClr val="FF0000"/>
                  </a:solidFill>
                  <a:effectLst/>
                  <a:latin typeface="Calibri"/>
                  <a:ea typeface="Calibri"/>
                  <a:cs typeface="Times New Roman"/>
                </a:rPr>
                <a:t>Triborg</a:t>
              </a:r>
              <a:r>
                <a:rPr lang="en-GB" sz="800" dirty="0">
                  <a:solidFill>
                    <a:srgbClr val="002060"/>
                  </a:solidFill>
                  <a:effectLst/>
                  <a:latin typeface="Calibri"/>
                  <a:ea typeface="Calibri"/>
                  <a:cs typeface="Times New Roman"/>
                </a:rPr>
                <a:t> allows you to connect </a:t>
              </a:r>
              <a:r>
                <a:rPr lang="en-GB" sz="800" dirty="0">
                  <a:solidFill>
                    <a:srgbClr val="C00000"/>
                  </a:solidFill>
                  <a:effectLst/>
                  <a:latin typeface="Calibri"/>
                  <a:ea typeface="Calibri"/>
                  <a:cs typeface="Times New Roman"/>
                </a:rPr>
                <a:t>other sensors </a:t>
              </a:r>
              <a:r>
                <a:rPr lang="en-GB" sz="800" dirty="0" smtClean="0">
                  <a:solidFill>
                    <a:srgbClr val="C00000"/>
                  </a:solidFill>
                  <a:effectLst/>
                  <a:latin typeface="Calibri"/>
                  <a:ea typeface="Calibri"/>
                  <a:cs typeface="Times New Roman"/>
                </a:rPr>
                <a:t>or extra boards </a:t>
              </a:r>
              <a:r>
                <a:rPr lang="en-GB" sz="800" dirty="0" smtClean="0">
                  <a:solidFill>
                    <a:srgbClr val="002060"/>
                  </a:solidFill>
                  <a:effectLst/>
                  <a:latin typeface="Calibri"/>
                  <a:ea typeface="Calibri"/>
                  <a:cs typeface="Times New Roman"/>
                </a:rPr>
                <a:t>to </a:t>
              </a:r>
              <a:r>
                <a:rPr lang="en-GB" sz="800" dirty="0">
                  <a:solidFill>
                    <a:srgbClr val="002060"/>
                  </a:solidFill>
                  <a:effectLst/>
                  <a:latin typeface="Calibri"/>
                  <a:ea typeface="Calibri"/>
                  <a:cs typeface="Times New Roman"/>
                </a:rPr>
                <a:t>your </a:t>
              </a:r>
              <a:r>
                <a:rPr lang="en-GB" sz="800" dirty="0" smtClean="0">
                  <a:solidFill>
                    <a:srgbClr val="002060"/>
                  </a:solidFill>
                  <a:effectLst/>
                  <a:latin typeface="Calibri"/>
                  <a:ea typeface="Calibri"/>
                  <a:cs typeface="Times New Roman"/>
                </a:rPr>
                <a:t>system. This is in addition to your </a:t>
              </a:r>
              <a:r>
                <a:rPr lang="en-GB" sz="800" dirty="0" smtClean="0">
                  <a:solidFill>
                    <a:srgbClr val="FF0000"/>
                  </a:solidFill>
                  <a:effectLst/>
                  <a:latin typeface="Calibri"/>
                  <a:ea typeface="Calibri"/>
                  <a:cs typeface="Times New Roman"/>
                </a:rPr>
                <a:t>PiBorg</a:t>
              </a:r>
              <a:r>
                <a:rPr lang="en-GB" sz="800" dirty="0" smtClean="0">
                  <a:solidFill>
                    <a:srgbClr val="002060"/>
                  </a:solidFill>
                  <a:effectLst/>
                  <a:latin typeface="Calibri"/>
                  <a:ea typeface="Calibri"/>
                  <a:cs typeface="Times New Roman"/>
                </a:rPr>
                <a:t>  motor controller board.</a:t>
              </a:r>
              <a:endParaRPr lang="en-GB" sz="1100" dirty="0">
                <a:solidFill>
                  <a:srgbClr val="002060"/>
                </a:solidFill>
                <a:effectLst/>
                <a:latin typeface="Calibri"/>
                <a:ea typeface="Calibri"/>
                <a:cs typeface="Times New Roman"/>
              </a:endParaRPr>
            </a:p>
          </p:txBody>
        </p:sp>
        <p:sp>
          <p:nvSpPr>
            <p:cNvPr id="19" name="Oval 18"/>
            <p:cNvSpPr/>
            <p:nvPr/>
          </p:nvSpPr>
          <p:spPr>
            <a:xfrm rot="19728391">
              <a:off x="5394779" y="1381223"/>
              <a:ext cx="2179662" cy="1272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a:stCxn id="19" idx="3"/>
              <a:endCxn id="18" idx="0"/>
            </p:cNvCxnSpPr>
            <p:nvPr/>
          </p:nvCxnSpPr>
          <p:spPr>
            <a:xfrm flipH="1">
              <a:off x="5888345" y="2801084"/>
              <a:ext cx="169983" cy="267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2029856">
              <a:off x="6285156" y="3836991"/>
              <a:ext cx="886705" cy="6844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Connector 21"/>
            <p:cNvCxnSpPr>
              <a:stCxn id="21" idx="1"/>
            </p:cNvCxnSpPr>
            <p:nvPr/>
          </p:nvCxnSpPr>
          <p:spPr>
            <a:xfrm flipH="1" flipV="1">
              <a:off x="6372200" y="3494269"/>
              <a:ext cx="230620" cy="3093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2029856">
              <a:off x="5695221" y="4246042"/>
              <a:ext cx="941508" cy="5656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p:cNvCxnSpPr>
              <a:stCxn id="23" idx="1"/>
            </p:cNvCxnSpPr>
            <p:nvPr/>
          </p:nvCxnSpPr>
          <p:spPr>
            <a:xfrm flipH="1" flipV="1">
              <a:off x="5943318" y="3914520"/>
              <a:ext cx="57480" cy="2628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74326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422683"/>
                </a:solidFill>
                <a:latin typeface="Arial Black" panose="020B0A04020102020204" pitchFamily="34" charset="0"/>
              </a:rPr>
              <a:t>Task</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a:spLocks noGrp="1"/>
          </p:cNvSpPr>
          <p:nvPr>
            <p:ph idx="1"/>
          </p:nvPr>
        </p:nvSpPr>
        <p:spPr>
          <a:xfrm>
            <a:off x="304800" y="1554162"/>
            <a:ext cx="7579568" cy="5043190"/>
          </a:xfrm>
        </p:spPr>
        <p:txBody>
          <a:bodyPr>
            <a:noAutofit/>
          </a:bodyPr>
          <a:lstStyle/>
          <a:p>
            <a:r>
              <a:rPr lang="en-GB" sz="1200" b="1" dirty="0">
                <a:latin typeface="Arial" panose="020B0604020202020204" pitchFamily="34" charset="0"/>
                <a:cs typeface="Arial" panose="020B0604020202020204" pitchFamily="34" charset="0"/>
              </a:rPr>
              <a:t>D1 design a control system </a:t>
            </a:r>
            <a:r>
              <a:rPr lang="en-GB" sz="1200" b="1" dirty="0" smtClean="0">
                <a:latin typeface="Arial" panose="020B0604020202020204" pitchFamily="34" charset="0"/>
                <a:cs typeface="Arial" panose="020B0604020202020204" pitchFamily="34" charset="0"/>
              </a:rPr>
              <a:t>that uses </a:t>
            </a:r>
            <a:r>
              <a:rPr lang="en-GB" sz="1200" b="1" dirty="0">
                <a:latin typeface="Arial" panose="020B0604020202020204" pitchFamily="34" charset="0"/>
                <a:cs typeface="Arial" panose="020B0604020202020204" pitchFamily="34" charset="0"/>
              </a:rPr>
              <a:t>different types of </a:t>
            </a:r>
            <a:r>
              <a:rPr lang="en-GB" sz="1200" b="1" dirty="0" smtClean="0">
                <a:latin typeface="Arial" panose="020B0604020202020204" pitchFamily="34" charset="0"/>
                <a:cs typeface="Arial" panose="020B0604020202020204" pitchFamily="34" charset="0"/>
              </a:rPr>
              <a:t>sensors - D1</a:t>
            </a:r>
            <a:r>
              <a:rPr lang="en-GB" sz="1200" dirty="0" smtClean="0">
                <a:latin typeface="Arial" panose="020B0604020202020204" pitchFamily="34" charset="0"/>
                <a:cs typeface="Arial" panose="020B0604020202020204" pitchFamily="34" charset="0"/>
              </a:rPr>
              <a:t>:</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You need </a:t>
            </a:r>
            <a:r>
              <a:rPr lang="en-GB" sz="1200" dirty="0">
                <a:latin typeface="Arial" panose="020B0604020202020204" pitchFamily="34" charset="0"/>
                <a:cs typeface="Arial" panose="020B0604020202020204" pitchFamily="34" charset="0"/>
              </a:rPr>
              <a:t>to design a control system that uses different types of </a:t>
            </a:r>
            <a:r>
              <a:rPr lang="en-GB" sz="1200" dirty="0" smtClean="0">
                <a:latin typeface="Arial" panose="020B0604020202020204" pitchFamily="34" charset="0"/>
                <a:cs typeface="Arial" panose="020B0604020202020204" pitchFamily="34" charset="0"/>
              </a:rPr>
              <a:t>sensors, ‘</a:t>
            </a:r>
            <a:r>
              <a:rPr lang="en-GB" sz="1200" dirty="0">
                <a:latin typeface="Arial" panose="020B0604020202020204" pitchFamily="34" charset="0"/>
                <a:cs typeface="Arial" panose="020B0604020202020204" pitchFamily="34" charset="0"/>
              </a:rPr>
              <a:t>Different’ in this </a:t>
            </a:r>
            <a:r>
              <a:rPr lang="en-GB" sz="1200" dirty="0" smtClean="0">
                <a:latin typeface="Arial" panose="020B0604020202020204" pitchFamily="34" charset="0"/>
                <a:cs typeface="Arial" panose="020B0604020202020204" pitchFamily="34" charset="0"/>
              </a:rPr>
              <a:t>case should </a:t>
            </a:r>
            <a:r>
              <a:rPr lang="en-GB" sz="1200" dirty="0">
                <a:latin typeface="Arial" panose="020B0604020202020204" pitchFamily="34" charset="0"/>
                <a:cs typeface="Arial" panose="020B0604020202020204" pitchFamily="34" charset="0"/>
              </a:rPr>
              <a:t>be taken to mean the most diverse set </a:t>
            </a:r>
            <a:r>
              <a:rPr lang="en-GB" sz="1200" dirty="0" smtClean="0">
                <a:latin typeface="Arial" panose="020B0604020202020204" pitchFamily="34" charset="0"/>
                <a:cs typeface="Arial" panose="020B0604020202020204" pitchFamily="34" charset="0"/>
              </a:rPr>
              <a:t>possible</a:t>
            </a:r>
          </a:p>
          <a:p>
            <a:pPr lvl="1"/>
            <a:r>
              <a:rPr lang="en-GB" sz="1200" dirty="0" smtClean="0">
                <a:latin typeface="Arial" panose="020B0604020202020204" pitchFamily="34" charset="0"/>
                <a:cs typeface="Arial" panose="020B0604020202020204" pitchFamily="34" charset="0"/>
              </a:rPr>
              <a:t>This is in addition to what you have designed in P6</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Please make sure you have included the following</a:t>
            </a:r>
          </a:p>
          <a:p>
            <a:pPr lvl="1"/>
            <a:r>
              <a:rPr lang="en-GB" sz="1200" dirty="0" smtClean="0">
                <a:latin typeface="Arial" panose="020B0604020202020204" pitchFamily="34" charset="0"/>
                <a:cs typeface="Arial" panose="020B0604020202020204" pitchFamily="34" charset="0"/>
              </a:rPr>
              <a:t>List the sensors you will add to your Control system </a:t>
            </a:r>
          </a:p>
          <a:p>
            <a:pPr lvl="1"/>
            <a:r>
              <a:rPr lang="en-GB" sz="1200" dirty="0">
                <a:latin typeface="Arial" panose="020B0604020202020204" pitchFamily="34" charset="0"/>
                <a:cs typeface="Arial" panose="020B0604020202020204" pitchFamily="34" charset="0"/>
              </a:rPr>
              <a:t>Show in a diagram how your components will be </a:t>
            </a:r>
            <a:r>
              <a:rPr lang="en-GB" sz="1200" dirty="0" smtClean="0">
                <a:latin typeface="Arial" panose="020B0604020202020204" pitchFamily="34" charset="0"/>
                <a:cs typeface="Arial" panose="020B0604020202020204" pitchFamily="34" charset="0"/>
              </a:rPr>
              <a:t>connected</a:t>
            </a:r>
          </a:p>
          <a:p>
            <a:pPr lvl="2"/>
            <a:r>
              <a:rPr lang="en-GB" sz="1200" dirty="0">
                <a:latin typeface="Arial" panose="020B0604020202020204" pitchFamily="34" charset="0"/>
                <a:cs typeface="Arial" panose="020B0604020202020204" pitchFamily="34" charset="0"/>
              </a:rPr>
              <a:t>Mention the different pins that will be connected</a:t>
            </a:r>
          </a:p>
          <a:p>
            <a:pPr marL="457200" lvl="1" indent="0">
              <a:buNone/>
            </a:pPr>
            <a:r>
              <a:rPr lang="en-GB" sz="1200" dirty="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You </a:t>
            </a:r>
            <a:r>
              <a:rPr lang="en-GB" sz="1200" b="1" dirty="0" smtClean="0">
                <a:latin typeface="Arial" panose="020B0604020202020204" pitchFamily="34" charset="0"/>
                <a:cs typeface="Arial" panose="020B0604020202020204" pitchFamily="34" charset="0"/>
              </a:rPr>
              <a:t>need</a:t>
            </a:r>
            <a:r>
              <a:rPr lang="en-GB" sz="1200" dirty="0" smtClean="0">
                <a:latin typeface="Arial" panose="020B0604020202020204" pitchFamily="34" charset="0"/>
                <a:cs typeface="Arial" panose="020B0604020202020204" pitchFamily="34" charset="0"/>
              </a:rPr>
              <a:t> to:</a:t>
            </a:r>
          </a:p>
          <a:p>
            <a:pPr lvl="1"/>
            <a:r>
              <a:rPr lang="en-GB" sz="1200" dirty="0" smtClean="0">
                <a:latin typeface="Arial" panose="020B0604020202020204" pitchFamily="34" charset="0"/>
                <a:cs typeface="Arial" panose="020B0604020202020204" pitchFamily="34" charset="0"/>
              </a:rPr>
              <a:t>Write a </a:t>
            </a:r>
            <a:r>
              <a:rPr lang="en-GB" sz="1200" b="1" dirty="0" smtClean="0">
                <a:latin typeface="Arial" panose="020B0604020202020204" pitchFamily="34" charset="0"/>
                <a:cs typeface="Arial" panose="020B0604020202020204" pitchFamily="34" charset="0"/>
              </a:rPr>
              <a:t>minimum of 1 ½  pages </a:t>
            </a:r>
            <a:r>
              <a:rPr lang="en-GB" sz="1200" dirty="0" smtClean="0">
                <a:latin typeface="Arial" panose="020B0604020202020204" pitchFamily="34" charset="0"/>
                <a:cs typeface="Arial" panose="020B0604020202020204" pitchFamily="34" charset="0"/>
              </a:rPr>
              <a:t>including pictures in addition to your P6</a:t>
            </a:r>
            <a:endParaRPr lang="en-GB" sz="1200" dirty="0">
              <a:latin typeface="Arial" panose="020B0604020202020204" pitchFamily="34" charset="0"/>
              <a:cs typeface="Arial" panose="020B0604020202020204" pitchFamily="34" charset="0"/>
            </a:endParaRPr>
          </a:p>
          <a:p>
            <a:pPr lvl="1"/>
            <a:r>
              <a:rPr lang="en-GB" sz="1200" dirty="0" smtClean="0">
                <a:latin typeface="Arial" panose="020B0604020202020204" pitchFamily="34" charset="0"/>
                <a:cs typeface="Arial" panose="020B0604020202020204" pitchFamily="34" charset="0"/>
              </a:rPr>
              <a:t>Make </a:t>
            </a:r>
            <a:r>
              <a:rPr lang="en-GB" sz="1200" dirty="0">
                <a:latin typeface="Arial" panose="020B0604020202020204" pitchFamily="34" charset="0"/>
                <a:cs typeface="Arial" panose="020B0604020202020204" pitchFamily="34" charset="0"/>
              </a:rPr>
              <a:t>sure the </a:t>
            </a:r>
            <a:r>
              <a:rPr lang="en-GB" sz="1200" dirty="0" smtClean="0">
                <a:latin typeface="Arial" panose="020B0604020202020204" pitchFamily="34" charset="0"/>
                <a:cs typeface="Arial" panose="020B0604020202020204" pitchFamily="34" charset="0"/>
              </a:rPr>
              <a:t>paragraphs </a:t>
            </a:r>
            <a:r>
              <a:rPr lang="en-GB" sz="1200" dirty="0">
                <a:latin typeface="Arial" panose="020B0604020202020204" pitchFamily="34" charset="0"/>
                <a:cs typeface="Arial" panose="020B0604020202020204" pitchFamily="34" charset="0"/>
              </a:rPr>
              <a:t>are </a:t>
            </a:r>
            <a:r>
              <a:rPr lang="en-GB" sz="1200" b="1" u="sng" dirty="0">
                <a:latin typeface="Arial" panose="020B0604020202020204" pitchFamily="34" charset="0"/>
                <a:cs typeface="Arial" panose="020B0604020202020204" pitchFamily="34" charset="0"/>
              </a:rPr>
              <a:t>in your own </a:t>
            </a:r>
            <a:r>
              <a:rPr lang="en-GB" sz="1200" b="1" u="sng" dirty="0" smtClean="0">
                <a:latin typeface="Arial" panose="020B0604020202020204" pitchFamily="34" charset="0"/>
                <a:cs typeface="Arial" panose="020B0604020202020204" pitchFamily="34" charset="0"/>
              </a:rPr>
              <a:t>words</a:t>
            </a:r>
            <a:endParaRPr lang="en-GB"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14590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Implement a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Control System</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2"/>
          <p:cNvSpPr txBox="1">
            <a:spLocks/>
          </p:cNvSpPr>
          <p:nvPr/>
        </p:nvSpPr>
        <p:spPr>
          <a:xfrm>
            <a:off x="1403648" y="1844824"/>
            <a:ext cx="6408712" cy="5112568"/>
          </a:xfrm>
          <a:prstGeom prst="rect">
            <a:avLst/>
          </a:prstGeom>
        </p:spPr>
        <p:txBody>
          <a:bodyPr vert="horz">
            <a:no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kumimoji="0" lang="en-GB" sz="1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Please show how you installed and configured tightVNC for your Rasp Pi. TightVNC is needed to help you connect your Rasp Pis to a</a:t>
            </a:r>
            <a:r>
              <a:rPr kumimoji="0" lang="en-GB" sz="1400" i="0" u="none" strike="noStrike" kern="1200" cap="none" spc="0" normalizeH="0" noProof="0" dirty="0" smtClean="0">
                <a:ln>
                  <a:noFill/>
                </a:ln>
                <a:effectLst/>
                <a:uLnTx/>
                <a:uFillTx/>
                <a:latin typeface="Arial" panose="020B0604020202020204" pitchFamily="34" charset="0"/>
                <a:cs typeface="Arial" panose="020B0604020202020204" pitchFamily="34" charset="0"/>
              </a:rPr>
              <a:t> computer remotely, via virtual desktop. </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500" i="0" u="none" strike="noStrike" kern="1200" cap="none" spc="0" normalizeH="0" noProof="0" dirty="0" smtClean="0">
              <a:ln>
                <a:noFill/>
              </a:ln>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WebIOPi will let you run a Webserver program on your Rasp Pi, this will allow a connection straight to your GPIO ports, in order for you to deploy your control system.</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5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You will also need other preparations for your Rasp Pi, adding Picoborg, Triborg, Mobile Power pack, extra sensors etc</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500" dirty="0" smtClean="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You need to show how physical connections have been made to connect you Rasp Pi to your control system</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1400" dirty="0">
              <a:latin typeface="Arial" panose="020B0604020202020204" pitchFamily="34" charset="0"/>
              <a:cs typeface="Arial" panose="020B0604020202020204" pitchFamily="34" charset="0"/>
            </a:endParaRPr>
          </a:p>
          <a:p>
            <a:pPr marL="285750" lvl="0" indent="-285750" algn="just">
              <a:spcBef>
                <a:spcPct val="20000"/>
              </a:spcBef>
              <a:buClr>
                <a:schemeClr val="accent1"/>
              </a:buClr>
              <a:buSzPct val="70000"/>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Show the interface to </a:t>
            </a:r>
            <a:r>
              <a:rPr lang="en-GB" sz="1400" dirty="0">
                <a:latin typeface="Arial" panose="020B0604020202020204" pitchFamily="34" charset="0"/>
                <a:cs typeface="Arial" panose="020B0604020202020204" pitchFamily="34" charset="0"/>
              </a:rPr>
              <a:t>control your control </a:t>
            </a:r>
            <a:r>
              <a:rPr lang="en-GB" sz="1400" dirty="0" smtClean="0">
                <a:latin typeface="Arial" panose="020B0604020202020204" pitchFamily="34" charset="0"/>
                <a:cs typeface="Arial" panose="020B0604020202020204" pitchFamily="34" charset="0"/>
              </a:rPr>
              <a:t>System and programs that have been written for this task</a:t>
            </a:r>
            <a:endParaRPr lang="en-GB" sz="1400" dirty="0">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1400" dirty="0" smtClean="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7"/>
          <a:stretch>
            <a:fillRect/>
          </a:stretch>
        </p:blipFill>
        <p:spPr>
          <a:xfrm>
            <a:off x="395536" y="1844824"/>
            <a:ext cx="648072" cy="648072"/>
          </a:xfrm>
          <a:prstGeom prst="rect">
            <a:avLst/>
          </a:prstGeom>
        </p:spPr>
      </p:pic>
      <p:pic>
        <p:nvPicPr>
          <p:cNvPr id="19" name="Picture 18"/>
          <p:cNvPicPr>
            <a:picLocks noChangeAspect="1"/>
          </p:cNvPicPr>
          <p:nvPr/>
        </p:nvPicPr>
        <p:blipFill>
          <a:blip r:embed="rId8"/>
          <a:stretch>
            <a:fillRect/>
          </a:stretch>
        </p:blipFill>
        <p:spPr>
          <a:xfrm>
            <a:off x="439931" y="2613473"/>
            <a:ext cx="648072" cy="671513"/>
          </a:xfrm>
          <a:prstGeom prst="rect">
            <a:avLst/>
          </a:prstGeom>
        </p:spPr>
      </p:pic>
      <p:pic>
        <p:nvPicPr>
          <p:cNvPr id="20" name="Picture 19"/>
          <p:cNvPicPr>
            <a:picLocks noChangeAspect="1"/>
          </p:cNvPicPr>
          <p:nvPr/>
        </p:nvPicPr>
        <p:blipFill>
          <a:blip r:embed="rId9"/>
          <a:stretch>
            <a:fillRect/>
          </a:stretch>
        </p:blipFill>
        <p:spPr>
          <a:xfrm>
            <a:off x="439931" y="3337234"/>
            <a:ext cx="648073" cy="677710"/>
          </a:xfrm>
          <a:prstGeom prst="rect">
            <a:avLst/>
          </a:prstGeom>
        </p:spPr>
      </p:pic>
      <p:pic>
        <p:nvPicPr>
          <p:cNvPr id="21" name="Picture 20"/>
          <p:cNvPicPr>
            <a:picLocks noChangeAspect="1"/>
          </p:cNvPicPr>
          <p:nvPr/>
        </p:nvPicPr>
        <p:blipFill rotWithShape="1">
          <a:blip r:embed="rId10"/>
          <a:srcRect t="37823" r="34575"/>
          <a:stretch/>
        </p:blipFill>
        <p:spPr>
          <a:xfrm>
            <a:off x="464178" y="3887181"/>
            <a:ext cx="669384" cy="704698"/>
          </a:xfrm>
          <a:prstGeom prst="rect">
            <a:avLst/>
          </a:prstGeom>
        </p:spPr>
      </p:pic>
      <p:pic>
        <p:nvPicPr>
          <p:cNvPr id="22" name="Picture 21"/>
          <p:cNvPicPr>
            <a:picLocks noChangeAspect="1"/>
          </p:cNvPicPr>
          <p:nvPr/>
        </p:nvPicPr>
        <p:blipFill rotWithShape="1">
          <a:blip r:embed="rId11"/>
          <a:srcRect l="7107" t="4358" r="5744" b="10660"/>
          <a:stretch/>
        </p:blipFill>
        <p:spPr>
          <a:xfrm>
            <a:off x="435603" y="4797152"/>
            <a:ext cx="608005" cy="610768"/>
          </a:xfrm>
          <a:prstGeom prst="rect">
            <a:avLst/>
          </a:prstGeom>
        </p:spPr>
      </p:pic>
    </p:spTree>
    <p:extLst>
      <p:ext uri="{BB962C8B-B14F-4D97-AF65-F5344CB8AC3E}">
        <p14:creationId xmlns:p14="http://schemas.microsoft.com/office/powerpoint/2010/main" val="316058678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Testing your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Control System</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txBox="1">
            <a:spLocks/>
          </p:cNvSpPr>
          <p:nvPr/>
        </p:nvSpPr>
        <p:spPr>
          <a:xfrm>
            <a:off x="346974" y="1772816"/>
            <a:ext cx="7249362" cy="1566872"/>
          </a:xfrm>
          <a:prstGeom prst="rect">
            <a:avLst/>
          </a:prstGeom>
        </p:spPr>
        <p:txBody>
          <a:bodyPr vert="horz">
            <a:normAutofit/>
          </a:bodyPr>
          <a:lstStyle/>
          <a:p>
            <a:pPr marL="285750" lvl="0" indent="-285750" algn="just">
              <a:spcBef>
                <a:spcPct val="20000"/>
              </a:spcBef>
              <a:buClr>
                <a:schemeClr val="accent1"/>
              </a:buClr>
              <a:buSzPct val="7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Please use a test table like the following below</a:t>
            </a:r>
          </a:p>
          <a:p>
            <a:pPr marL="285750" lvl="0" indent="-285750" algn="just">
              <a:spcBef>
                <a:spcPct val="20000"/>
              </a:spcBef>
              <a:buClr>
                <a:schemeClr val="accent1"/>
              </a:buClr>
              <a:buSzPct val="7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Enter what you are testing for and expected results and complete the other columns</a:t>
            </a:r>
            <a:endParaRPr lang="en-GB" sz="16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a:stretch>
            <a:fillRect/>
          </a:stretch>
        </p:blipFill>
        <p:spPr>
          <a:xfrm>
            <a:off x="611560" y="2713943"/>
            <a:ext cx="7200800" cy="3014289"/>
          </a:xfrm>
          <a:prstGeom prst="rect">
            <a:avLst/>
          </a:prstGeom>
        </p:spPr>
      </p:pic>
    </p:spTree>
    <p:extLst>
      <p:ext uri="{BB962C8B-B14F-4D97-AF65-F5344CB8AC3E}">
        <p14:creationId xmlns:p14="http://schemas.microsoft.com/office/powerpoint/2010/main" val="317692375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422683"/>
                </a:solidFill>
                <a:latin typeface="Arial Black" panose="020B0A04020102020204" pitchFamily="34" charset="0"/>
              </a:rPr>
              <a:t>Task</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410146"/>
            <a:ext cx="7435552" cy="5043190"/>
          </a:xfrm>
        </p:spPr>
        <p:txBody>
          <a:bodyPr>
            <a:noAutofit/>
          </a:bodyPr>
          <a:lstStyle/>
          <a:p>
            <a:r>
              <a:rPr lang="en-GB" sz="1600" b="1" dirty="0" smtClean="0">
                <a:latin typeface="Arial" panose="020B0604020202020204" pitchFamily="34" charset="0"/>
                <a:cs typeface="Arial" panose="020B0604020202020204" pitchFamily="34" charset="0"/>
              </a:rPr>
              <a:t>Implement </a:t>
            </a:r>
            <a:r>
              <a:rPr lang="en-GB" sz="1600" dirty="0" smtClean="0">
                <a:latin typeface="Arial" panose="020B0604020202020204" pitchFamily="34" charset="0"/>
                <a:cs typeface="Arial" panose="020B0604020202020204" pitchFamily="34" charset="0"/>
              </a:rPr>
              <a:t>and </a:t>
            </a:r>
            <a:r>
              <a:rPr lang="en-GB" sz="1600" b="1" dirty="0" smtClean="0">
                <a:latin typeface="Arial" panose="020B0604020202020204" pitchFamily="34" charset="0"/>
                <a:cs typeface="Arial" panose="020B0604020202020204" pitchFamily="34" charset="0"/>
              </a:rPr>
              <a:t>Test</a:t>
            </a:r>
            <a:r>
              <a:rPr lang="en-GB" sz="1600" dirty="0" smtClean="0">
                <a:latin typeface="Arial" panose="020B0604020202020204" pitchFamily="34" charset="0"/>
                <a:cs typeface="Arial" panose="020B0604020202020204" pitchFamily="34" charset="0"/>
              </a:rPr>
              <a:t> a Control System by doing the following </a:t>
            </a:r>
            <a:r>
              <a:rPr lang="en-GB" sz="1600" b="1" dirty="0" smtClean="0">
                <a:latin typeface="Arial" panose="020B0604020202020204" pitchFamily="34" charset="0"/>
                <a:cs typeface="Arial" panose="020B0604020202020204" pitchFamily="34" charset="0"/>
              </a:rPr>
              <a:t>[P7]</a:t>
            </a:r>
            <a:r>
              <a:rPr lang="en-GB" sz="1600" dirty="0" smtClean="0">
                <a:latin typeface="Arial" panose="020B0604020202020204" pitchFamily="34" charset="0"/>
                <a:cs typeface="Arial" panose="020B0604020202020204" pitchFamily="34" charset="0"/>
              </a:rPr>
              <a:t>:</a:t>
            </a:r>
          </a:p>
          <a:p>
            <a:pPr marL="400050" lvl="1" indent="0"/>
            <a:r>
              <a:rPr lang="en-GB" sz="1200" dirty="0" smtClean="0">
                <a:latin typeface="Arial" panose="020B0604020202020204" pitchFamily="34" charset="0"/>
                <a:cs typeface="Arial" panose="020B0604020202020204" pitchFamily="34" charset="0"/>
              </a:rPr>
              <a:t>  With screenshots/photos show how you have prepared then connected your control system by connecting it to a Raspberry Pi, show:</a:t>
            </a:r>
          </a:p>
          <a:p>
            <a:pPr marL="800100" lvl="2" indent="0"/>
            <a:r>
              <a:rPr lang="en-GB" sz="1050" dirty="0" smtClean="0">
                <a:latin typeface="Arial" panose="020B0604020202020204" pitchFamily="34" charset="0"/>
                <a:cs typeface="Arial" panose="020B0604020202020204" pitchFamily="34" charset="0"/>
              </a:rPr>
              <a:t>  How you installed </a:t>
            </a:r>
            <a:r>
              <a:rPr lang="en-GB" sz="1050" b="1" dirty="0" smtClean="0">
                <a:latin typeface="Arial" panose="020B0604020202020204" pitchFamily="34" charset="0"/>
                <a:cs typeface="Arial" panose="020B0604020202020204" pitchFamily="34" charset="0"/>
              </a:rPr>
              <a:t>VNC</a:t>
            </a:r>
            <a:r>
              <a:rPr lang="en-GB" sz="1050" dirty="0" smtClean="0">
                <a:latin typeface="Arial" panose="020B0604020202020204" pitchFamily="34" charset="0"/>
                <a:cs typeface="Arial" panose="020B0604020202020204" pitchFamily="34" charset="0"/>
              </a:rPr>
              <a:t> on to your Rasp Pi</a:t>
            </a:r>
          </a:p>
          <a:p>
            <a:pPr marL="800100" lvl="2" indent="0"/>
            <a:r>
              <a:rPr lang="en-GB" sz="1050" dirty="0" smtClean="0">
                <a:latin typeface="Arial" panose="020B0604020202020204" pitchFamily="34" charset="0"/>
                <a:cs typeface="Arial" panose="020B0604020202020204" pitchFamily="34" charset="0"/>
              </a:rPr>
              <a:t>  How you installed </a:t>
            </a:r>
            <a:r>
              <a:rPr lang="en-GB" sz="1050" b="1" dirty="0" smtClean="0">
                <a:latin typeface="Arial" panose="020B0604020202020204" pitchFamily="34" charset="0"/>
                <a:cs typeface="Arial" panose="020B0604020202020204" pitchFamily="34" charset="0"/>
              </a:rPr>
              <a:t>WebIOPi</a:t>
            </a:r>
          </a:p>
          <a:p>
            <a:pPr marL="800100" lvl="2" indent="0"/>
            <a:r>
              <a:rPr lang="en-GB" sz="1050" dirty="0" smtClean="0">
                <a:latin typeface="Arial" panose="020B0604020202020204" pitchFamily="34" charset="0"/>
                <a:cs typeface="Arial" panose="020B0604020202020204" pitchFamily="34" charset="0"/>
              </a:rPr>
              <a:t>  The other </a:t>
            </a:r>
            <a:r>
              <a:rPr lang="en-GB" sz="1050" b="1" dirty="0" smtClean="0">
                <a:latin typeface="Arial" panose="020B0604020202020204" pitchFamily="34" charset="0"/>
                <a:cs typeface="Arial" panose="020B0604020202020204" pitchFamily="34" charset="0"/>
              </a:rPr>
              <a:t>preparations</a:t>
            </a:r>
            <a:r>
              <a:rPr lang="en-GB" sz="1050" dirty="0" smtClean="0">
                <a:latin typeface="Arial" panose="020B0604020202020204" pitchFamily="34" charset="0"/>
                <a:cs typeface="Arial" panose="020B0604020202020204" pitchFamily="34" charset="0"/>
              </a:rPr>
              <a:t> made to your Rasp Pi</a:t>
            </a:r>
          </a:p>
          <a:p>
            <a:pPr marL="800100" lvl="2" indent="0"/>
            <a:r>
              <a:rPr lang="en-GB" sz="1050" dirty="0" smtClean="0">
                <a:latin typeface="Arial" panose="020B0604020202020204" pitchFamily="34" charset="0"/>
                <a:cs typeface="Arial" panose="020B0604020202020204" pitchFamily="34" charset="0"/>
              </a:rPr>
              <a:t>  The </a:t>
            </a:r>
            <a:r>
              <a:rPr lang="en-GB" sz="1050" b="1" dirty="0" smtClean="0">
                <a:latin typeface="Arial" panose="020B0604020202020204" pitchFamily="34" charset="0"/>
                <a:cs typeface="Arial" panose="020B0604020202020204" pitchFamily="34" charset="0"/>
              </a:rPr>
              <a:t>physical connections</a:t>
            </a:r>
            <a:r>
              <a:rPr lang="en-GB" sz="1050" dirty="0" smtClean="0">
                <a:latin typeface="Arial" panose="020B0604020202020204" pitchFamily="34" charset="0"/>
                <a:cs typeface="Arial" panose="020B0604020202020204" pitchFamily="34" charset="0"/>
              </a:rPr>
              <a:t> made from your Rasp Pi to your control system</a:t>
            </a:r>
          </a:p>
          <a:p>
            <a:pPr marL="800100" lvl="2" indent="0"/>
            <a:r>
              <a:rPr lang="en-GB" sz="1050" dirty="0" smtClean="0">
                <a:latin typeface="Arial" panose="020B0604020202020204" pitchFamily="34" charset="0"/>
                <a:cs typeface="Arial" panose="020B0604020202020204" pitchFamily="34" charset="0"/>
              </a:rPr>
              <a:t>  The</a:t>
            </a:r>
            <a:r>
              <a:rPr lang="en-GB" sz="1050" b="1" dirty="0" smtClean="0">
                <a:latin typeface="Arial" panose="020B0604020202020204" pitchFamily="34" charset="0"/>
                <a:cs typeface="Arial" panose="020B0604020202020204" pitchFamily="34" charset="0"/>
              </a:rPr>
              <a:t> interface </a:t>
            </a:r>
            <a:r>
              <a:rPr lang="en-GB" sz="1050" dirty="0" smtClean="0">
                <a:latin typeface="Arial" panose="020B0604020202020204" pitchFamily="34" charset="0"/>
                <a:cs typeface="Arial" panose="020B0604020202020204" pitchFamily="34" charset="0"/>
              </a:rPr>
              <a:t>you used to control your control System</a:t>
            </a:r>
          </a:p>
          <a:p>
            <a:pPr marL="800100" lvl="2" indent="0"/>
            <a:r>
              <a:rPr lang="en-GB" sz="1050" dirty="0" smtClean="0">
                <a:latin typeface="Arial" panose="020B0604020202020204" pitchFamily="34" charset="0"/>
                <a:cs typeface="Arial" panose="020B0604020202020204" pitchFamily="34" charset="0"/>
              </a:rPr>
              <a:t>  Any </a:t>
            </a:r>
            <a:r>
              <a:rPr lang="en-GB" sz="1050" b="1" dirty="0" smtClean="0">
                <a:latin typeface="Arial" panose="020B0604020202020204" pitchFamily="34" charset="0"/>
                <a:cs typeface="Arial" panose="020B0604020202020204" pitchFamily="34" charset="0"/>
              </a:rPr>
              <a:t>programs</a:t>
            </a:r>
            <a:r>
              <a:rPr lang="en-GB" sz="1050" dirty="0" smtClean="0">
                <a:latin typeface="Arial" panose="020B0604020202020204" pitchFamily="34" charset="0"/>
                <a:cs typeface="Arial" panose="020B0604020202020204" pitchFamily="34" charset="0"/>
              </a:rPr>
              <a:t> made for your implementation</a:t>
            </a:r>
          </a:p>
          <a:p>
            <a:pPr marL="800100" lvl="2" indent="0"/>
            <a:r>
              <a:rPr lang="en-GB" sz="1050" dirty="0" smtClean="0">
                <a:latin typeface="Arial" panose="020B0604020202020204" pitchFamily="34" charset="0"/>
                <a:cs typeface="Arial" panose="020B0604020202020204" pitchFamily="34" charset="0"/>
              </a:rPr>
              <a:t>  Produce a </a:t>
            </a:r>
            <a:r>
              <a:rPr lang="en-GB" sz="1050" b="1" dirty="0" smtClean="0">
                <a:latin typeface="Arial" panose="020B0604020202020204" pitchFamily="34" charset="0"/>
                <a:cs typeface="Arial" panose="020B0604020202020204" pitchFamily="34" charset="0"/>
              </a:rPr>
              <a:t>test table </a:t>
            </a:r>
            <a:r>
              <a:rPr lang="en-GB" sz="1050" dirty="0" smtClean="0">
                <a:latin typeface="Arial" panose="020B0604020202020204" pitchFamily="34" charset="0"/>
                <a:cs typeface="Arial" panose="020B0604020202020204" pitchFamily="34" charset="0"/>
              </a:rPr>
              <a:t>of things you tested in your control system with outcomes and recommendations</a:t>
            </a:r>
          </a:p>
          <a:p>
            <a:pPr marL="457200" lvl="1" indent="0">
              <a:buNone/>
            </a:pPr>
            <a:r>
              <a:rPr lang="en-GB" sz="1400" dirty="0">
                <a:latin typeface="Arial" panose="020B0604020202020204" pitchFamily="34" charset="0"/>
                <a:cs typeface="Arial" panose="020B0604020202020204" pitchFamily="34" charset="0"/>
              </a:rPr>
              <a:t>	</a:t>
            </a:r>
            <a:endParaRPr lang="en-GB" sz="14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You </a:t>
            </a:r>
            <a:r>
              <a:rPr lang="en-GB" sz="1600" b="1" dirty="0" smtClean="0">
                <a:latin typeface="Arial" panose="020B0604020202020204" pitchFamily="34" charset="0"/>
                <a:cs typeface="Arial" panose="020B0604020202020204" pitchFamily="34" charset="0"/>
              </a:rPr>
              <a:t>need</a:t>
            </a:r>
            <a:r>
              <a:rPr lang="en-GB" sz="1600" dirty="0" smtClean="0">
                <a:latin typeface="Arial" panose="020B0604020202020204" pitchFamily="34" charset="0"/>
                <a:cs typeface="Arial" panose="020B0604020202020204" pitchFamily="34" charset="0"/>
              </a:rPr>
              <a:t> to:</a:t>
            </a:r>
          </a:p>
          <a:p>
            <a:pPr lvl="1"/>
            <a:r>
              <a:rPr lang="en-GB" sz="1200" dirty="0" smtClean="0">
                <a:latin typeface="Arial" panose="020B0604020202020204" pitchFamily="34" charset="0"/>
                <a:cs typeface="Arial" panose="020B0604020202020204" pitchFamily="34" charset="0"/>
              </a:rPr>
              <a:t>Write a </a:t>
            </a:r>
            <a:r>
              <a:rPr lang="en-GB" sz="1200" b="1" dirty="0" smtClean="0">
                <a:latin typeface="Arial" panose="020B0604020202020204" pitchFamily="34" charset="0"/>
                <a:cs typeface="Arial" panose="020B0604020202020204" pitchFamily="34" charset="0"/>
              </a:rPr>
              <a:t>minimum of 4 ½ pages </a:t>
            </a:r>
            <a:r>
              <a:rPr lang="en-GB" sz="1200" dirty="0" smtClean="0">
                <a:latin typeface="Arial" panose="020B0604020202020204" pitchFamily="34" charset="0"/>
                <a:cs typeface="Arial" panose="020B0604020202020204" pitchFamily="34" charset="0"/>
              </a:rPr>
              <a:t>with picture/ diagrams</a:t>
            </a:r>
            <a:r>
              <a:rPr lang="en-GB" sz="1200" b="1"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explaining the implementation your control system</a:t>
            </a:r>
            <a:endParaRPr lang="en-GB" sz="1200" b="1" dirty="0">
              <a:latin typeface="Arial" panose="020B0604020202020204" pitchFamily="34" charset="0"/>
              <a:cs typeface="Arial" panose="020B0604020202020204" pitchFamily="34" charset="0"/>
            </a:endParaRPr>
          </a:p>
          <a:p>
            <a:pPr lvl="1"/>
            <a:r>
              <a:rPr lang="en-GB" sz="1200" dirty="0" smtClean="0">
                <a:latin typeface="Arial" panose="020B0604020202020204" pitchFamily="34" charset="0"/>
                <a:cs typeface="Arial" panose="020B0604020202020204" pitchFamily="34" charset="0"/>
              </a:rPr>
              <a:t>Make </a:t>
            </a:r>
            <a:r>
              <a:rPr lang="en-GB" sz="1200" dirty="0">
                <a:latin typeface="Arial" panose="020B0604020202020204" pitchFamily="34" charset="0"/>
                <a:cs typeface="Arial" panose="020B0604020202020204" pitchFamily="34" charset="0"/>
              </a:rPr>
              <a:t>sure the </a:t>
            </a:r>
            <a:r>
              <a:rPr lang="en-GB" sz="1200" dirty="0" smtClean="0">
                <a:latin typeface="Arial" panose="020B0604020202020204" pitchFamily="34" charset="0"/>
                <a:cs typeface="Arial" panose="020B0604020202020204" pitchFamily="34" charset="0"/>
              </a:rPr>
              <a:t>paragraphs </a:t>
            </a:r>
            <a:r>
              <a:rPr lang="en-GB" sz="1200" dirty="0">
                <a:latin typeface="Arial" panose="020B0604020202020204" pitchFamily="34" charset="0"/>
                <a:cs typeface="Arial" panose="020B0604020202020204" pitchFamily="34" charset="0"/>
              </a:rPr>
              <a:t>are </a:t>
            </a:r>
            <a:r>
              <a:rPr lang="en-GB" sz="1200" b="1" u="sng" dirty="0">
                <a:latin typeface="Arial" panose="020B0604020202020204" pitchFamily="34" charset="0"/>
                <a:cs typeface="Arial" panose="020B0604020202020204" pitchFamily="34" charset="0"/>
              </a:rPr>
              <a:t>in your own </a:t>
            </a:r>
            <a:r>
              <a:rPr lang="en-GB" sz="1200" b="1" u="sng" dirty="0" smtClean="0">
                <a:latin typeface="Arial" panose="020B0604020202020204" pitchFamily="34" charset="0"/>
                <a:cs typeface="Arial" panose="020B0604020202020204" pitchFamily="34" charset="0"/>
              </a:rPr>
              <a:t>words</a:t>
            </a:r>
            <a:r>
              <a:rPr lang="en-GB" sz="1200" b="1"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62797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Assessment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&amp; Criteria</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304800" y="1554162"/>
            <a:ext cx="8587680" cy="5043190"/>
          </a:xfrm>
        </p:spPr>
        <p:txBody>
          <a:bodyPr>
            <a:normAutofit/>
          </a:bodyPr>
          <a:lstStyle/>
          <a:p>
            <a:r>
              <a:rPr lang="en-GB" sz="2000" b="1" dirty="0" smtClean="0">
                <a:latin typeface="Arial" panose="020B0604020202020204" pitchFamily="34" charset="0"/>
                <a:cs typeface="Arial" panose="020B0604020202020204" pitchFamily="34" charset="0"/>
              </a:rPr>
              <a:t>Implement</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 control </a:t>
            </a:r>
            <a:r>
              <a:rPr lang="en-GB" sz="2000" dirty="0" smtClean="0">
                <a:latin typeface="Arial" panose="020B0604020202020204" pitchFamily="34" charset="0"/>
                <a:cs typeface="Arial" panose="020B0604020202020204" pitchFamily="34" charset="0"/>
              </a:rPr>
              <a:t>system – </a:t>
            </a:r>
            <a:r>
              <a:rPr lang="en-GB" sz="2000" b="1" dirty="0" smtClean="0">
                <a:latin typeface="Arial" panose="020B0604020202020204" pitchFamily="34" charset="0"/>
                <a:cs typeface="Arial" panose="020B0604020202020204" pitchFamily="34" charset="0"/>
              </a:rPr>
              <a:t>P7</a:t>
            </a:r>
            <a:endParaRPr lang="en-GB" sz="2000" b="1"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While </a:t>
            </a:r>
            <a:r>
              <a:rPr lang="en-GB" sz="2000" b="1" dirty="0">
                <a:latin typeface="Arial" panose="020B0604020202020204" pitchFamily="34" charset="0"/>
                <a:cs typeface="Arial" panose="020B0604020202020204" pitchFamily="34" charset="0"/>
              </a:rPr>
              <a:t>covering </a:t>
            </a:r>
            <a:r>
              <a:rPr lang="en-GB" sz="2000" dirty="0">
                <a:latin typeface="Arial" panose="020B0604020202020204" pitchFamily="34" charset="0"/>
                <a:cs typeface="Arial" panose="020B0604020202020204" pitchFamily="34" charset="0"/>
              </a:rPr>
              <a:t>the following topics:</a:t>
            </a:r>
          </a:p>
          <a:p>
            <a:pPr marL="400050" lvl="1" indent="0"/>
            <a:r>
              <a:rPr lang="en-GB" sz="1600" b="1" dirty="0">
                <a:latin typeface="Arial" panose="020B0604020202020204" pitchFamily="34" charset="0"/>
                <a:cs typeface="Arial" panose="020B0604020202020204" pitchFamily="34" charset="0"/>
              </a:rPr>
              <a:t>Control system implementation: </a:t>
            </a:r>
            <a:endParaRPr lang="en-GB" sz="1600" b="1" dirty="0" smtClean="0">
              <a:latin typeface="Arial" panose="020B0604020202020204" pitchFamily="34" charset="0"/>
              <a:cs typeface="Arial" panose="020B0604020202020204" pitchFamily="34" charset="0"/>
            </a:endParaRPr>
          </a:p>
          <a:p>
            <a:pPr marL="800100" lvl="2" indent="0"/>
            <a:r>
              <a:rPr lang="en-GB" sz="1400" dirty="0" smtClean="0">
                <a:latin typeface="Arial" panose="020B0604020202020204" pitchFamily="34" charset="0"/>
                <a:cs typeface="Arial" panose="020B0604020202020204" pitchFamily="34" charset="0"/>
              </a:rPr>
              <a:t>assembly</a:t>
            </a:r>
          </a:p>
          <a:p>
            <a:pPr marL="800100" lvl="2" indent="0"/>
            <a:r>
              <a:rPr lang="en-GB" sz="1400" dirty="0">
                <a:latin typeface="Arial" panose="020B0604020202020204" pitchFamily="34" charset="0"/>
                <a:cs typeface="Arial" panose="020B0604020202020204" pitchFamily="34" charset="0"/>
              </a:rPr>
              <a:t>t</a:t>
            </a:r>
            <a:r>
              <a:rPr lang="en-GB" sz="1400" dirty="0" smtClean="0">
                <a:latin typeface="Arial" panose="020B0604020202020204" pitchFamily="34" charset="0"/>
                <a:cs typeface="Arial" panose="020B0604020202020204" pitchFamily="34" charset="0"/>
              </a:rPr>
              <a:t>esting</a:t>
            </a:r>
          </a:p>
          <a:p>
            <a:pPr marL="800100" lvl="2" indent="0"/>
            <a:r>
              <a:rPr lang="en-GB" sz="1400" dirty="0" smtClean="0">
                <a:latin typeface="Arial" panose="020B0604020202020204" pitchFamily="34" charset="0"/>
                <a:cs typeface="Arial" panose="020B0604020202020204" pitchFamily="34" charset="0"/>
              </a:rPr>
              <a:t>documentation</a:t>
            </a:r>
            <a:endParaRPr lang="en-GB" sz="1400" dirty="0">
              <a:latin typeface="Arial" panose="020B0604020202020204" pitchFamily="34" charset="0"/>
              <a:cs typeface="Arial" panose="020B0604020202020204" pitchFamily="34" charset="0"/>
            </a:endParaRPr>
          </a:p>
          <a:p>
            <a:pPr marL="400050" lvl="1" indent="0"/>
            <a:r>
              <a:rPr lang="en-GB" sz="1600" b="1" dirty="0">
                <a:latin typeface="Arial" panose="020B0604020202020204" pitchFamily="34" charset="0"/>
                <a:cs typeface="Arial" panose="020B0604020202020204" pitchFamily="34" charset="0"/>
              </a:rPr>
              <a:t>Testing: </a:t>
            </a:r>
            <a:endParaRPr lang="en-GB" sz="1600" b="1" dirty="0" smtClean="0">
              <a:latin typeface="Arial" panose="020B0604020202020204" pitchFamily="34" charset="0"/>
              <a:cs typeface="Arial" panose="020B0604020202020204" pitchFamily="34" charset="0"/>
            </a:endParaRPr>
          </a:p>
          <a:p>
            <a:pPr marL="800100" lvl="2" indent="0"/>
            <a:r>
              <a:rPr lang="en-GB" sz="1400" dirty="0" smtClean="0">
                <a:latin typeface="Arial" panose="020B0604020202020204" pitchFamily="34" charset="0"/>
                <a:cs typeface="Arial" panose="020B0604020202020204" pitchFamily="34" charset="0"/>
              </a:rPr>
              <a:t>test plan</a:t>
            </a:r>
          </a:p>
          <a:p>
            <a:pPr marL="800100" lvl="2" indent="0"/>
            <a:r>
              <a:rPr lang="en-GB" sz="1400" dirty="0" smtClean="0">
                <a:latin typeface="Arial" panose="020B0604020202020204" pitchFamily="34" charset="0"/>
                <a:cs typeface="Arial" panose="020B0604020202020204" pitchFamily="34" charset="0"/>
              </a:rPr>
              <a:t>functional testing</a:t>
            </a:r>
          </a:p>
          <a:p>
            <a:pPr marL="800100" lvl="2" indent="0"/>
            <a:r>
              <a:rPr lang="en-GB" sz="1400" dirty="0" smtClean="0">
                <a:latin typeface="Arial" panose="020B0604020202020204" pitchFamily="34" charset="0"/>
                <a:cs typeface="Arial" panose="020B0604020202020204" pitchFamily="34" charset="0"/>
              </a:rPr>
              <a:t>performance </a:t>
            </a:r>
            <a:r>
              <a:rPr lang="en-GB" sz="1400" dirty="0">
                <a:latin typeface="Arial" panose="020B0604020202020204" pitchFamily="34" charset="0"/>
                <a:cs typeface="Arial" panose="020B0604020202020204" pitchFamily="34" charset="0"/>
              </a:rPr>
              <a:t>testing</a:t>
            </a:r>
            <a:endParaRPr lang="en-GB"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2546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422683"/>
                </a:solidFill>
                <a:latin typeface="Arial Black" panose="020B0A04020102020204" pitchFamily="34" charset="0"/>
              </a:rPr>
              <a:t>Suggest Improvement </a:t>
            </a:r>
            <a:br>
              <a:rPr lang="en-GB" sz="3200" b="1" dirty="0" smtClean="0">
                <a:solidFill>
                  <a:srgbClr val="422683"/>
                </a:solidFill>
                <a:latin typeface="Arial Black" panose="020B0A04020102020204" pitchFamily="34" charset="0"/>
              </a:rPr>
            </a:br>
            <a:r>
              <a:rPr lang="en-GB" sz="3200" b="1" dirty="0" smtClean="0">
                <a:solidFill>
                  <a:srgbClr val="422683"/>
                </a:solidFill>
                <a:latin typeface="Arial Black" panose="020B0A04020102020204" pitchFamily="34" charset="0"/>
              </a:rPr>
              <a:t>to a Control System</a:t>
            </a:r>
            <a:br>
              <a:rPr lang="en-GB" sz="3200" b="1" dirty="0" smtClean="0">
                <a:solidFill>
                  <a:srgbClr val="422683"/>
                </a:solidFill>
                <a:latin typeface="Arial Black" panose="020B0A04020102020204" pitchFamily="34" charset="0"/>
              </a:rPr>
            </a:br>
            <a:r>
              <a:rPr lang="en-GB" sz="3200" b="1" dirty="0" smtClean="0">
                <a:solidFill>
                  <a:srgbClr val="422683"/>
                </a:solidFill>
                <a:latin typeface="Arial Black" panose="020B0A04020102020204" pitchFamily="34" charset="0"/>
              </a:rPr>
              <a:t>TASK</a:t>
            </a:r>
            <a:endParaRPr lang="en-GB" sz="3200"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770186"/>
            <a:ext cx="7507560" cy="5043190"/>
          </a:xfrm>
        </p:spPr>
        <p:txBody>
          <a:bodyPr>
            <a:normAutofit/>
          </a:bodyPr>
          <a:lstStyle/>
          <a:p>
            <a:r>
              <a:rPr lang="en-GB" sz="1800" b="1" dirty="0" smtClean="0">
                <a:latin typeface="Arial" panose="020B0604020202020204" pitchFamily="34" charset="0"/>
                <a:cs typeface="Arial" panose="020B0604020202020204" pitchFamily="34" charset="0"/>
              </a:rPr>
              <a:t>Suggest improvements to your control system - [M4]</a:t>
            </a:r>
            <a:r>
              <a:rPr lang="en-GB" sz="1800" dirty="0" smtClean="0">
                <a:latin typeface="Arial" panose="020B0604020202020204" pitchFamily="34" charset="0"/>
                <a:cs typeface="Arial" panose="020B0604020202020204" pitchFamily="34" charset="0"/>
              </a:rPr>
              <a:t>:</a:t>
            </a:r>
          </a:p>
          <a:p>
            <a:pPr lvl="1" indent="-342900"/>
            <a:r>
              <a:rPr lang="en-GB" sz="1400" dirty="0" smtClean="0">
                <a:latin typeface="Arial" panose="020B0604020202020204" pitchFamily="34" charset="0"/>
                <a:cs typeface="Arial" panose="020B0604020202020204" pitchFamily="34" charset="0"/>
              </a:rPr>
              <a:t>Think about what parts of your control system you could improve, here are some suggestions, but think of others as well:</a:t>
            </a:r>
          </a:p>
          <a:p>
            <a:pPr marL="800100" lvl="2" indent="0"/>
            <a:r>
              <a:rPr lang="en-GB" sz="1200" dirty="0" smtClean="0">
                <a:latin typeface="Arial" panose="020B0604020202020204" pitchFamily="34" charset="0"/>
                <a:cs typeface="Arial" panose="020B0604020202020204" pitchFamily="34" charset="0"/>
              </a:rPr>
              <a:t>Control Interface (on browser)</a:t>
            </a:r>
          </a:p>
          <a:p>
            <a:pPr marL="800100" lvl="2" indent="0"/>
            <a:r>
              <a:rPr lang="en-GB" sz="1200" dirty="0">
                <a:latin typeface="Arial" panose="020B0604020202020204" pitchFamily="34" charset="0"/>
                <a:cs typeface="Arial" panose="020B0604020202020204" pitchFamily="34" charset="0"/>
              </a:rPr>
              <a:t>Rasp Pi</a:t>
            </a:r>
          </a:p>
          <a:p>
            <a:pPr marL="1257300" lvl="3" indent="0"/>
            <a:r>
              <a:rPr lang="en-GB" sz="1050" dirty="0">
                <a:latin typeface="Arial" panose="020B0604020202020204" pitchFamily="34" charset="0"/>
                <a:cs typeface="Arial" panose="020B0604020202020204" pitchFamily="34" charset="0"/>
              </a:rPr>
              <a:t>Interface boards</a:t>
            </a:r>
          </a:p>
          <a:p>
            <a:pPr marL="1257300" lvl="3" indent="0"/>
            <a:r>
              <a:rPr lang="en-GB" sz="1050" dirty="0">
                <a:latin typeface="Arial" panose="020B0604020202020204" pitchFamily="34" charset="0"/>
                <a:cs typeface="Arial" panose="020B0604020202020204" pitchFamily="34" charset="0"/>
              </a:rPr>
              <a:t>Wi-Fi Dongle</a:t>
            </a:r>
          </a:p>
          <a:p>
            <a:pPr marL="1257300" lvl="3" indent="0"/>
            <a:r>
              <a:rPr lang="en-GB" sz="1050" dirty="0" smtClean="0">
                <a:latin typeface="Arial" panose="020B0604020202020204" pitchFamily="34" charset="0"/>
                <a:cs typeface="Arial" panose="020B0604020202020204" pitchFamily="34" charset="0"/>
              </a:rPr>
              <a:t>Connectors/ wires</a:t>
            </a:r>
            <a:endParaRPr lang="en-GB" sz="1050" dirty="0">
              <a:latin typeface="Arial" panose="020B0604020202020204" pitchFamily="34" charset="0"/>
              <a:cs typeface="Arial" panose="020B0604020202020204" pitchFamily="34" charset="0"/>
            </a:endParaRPr>
          </a:p>
          <a:p>
            <a:pPr marL="800100" lvl="2" indent="0"/>
            <a:r>
              <a:rPr lang="en-GB" sz="1200" dirty="0" smtClean="0">
                <a:latin typeface="Arial" panose="020B0604020202020204" pitchFamily="34" charset="0"/>
                <a:cs typeface="Arial" panose="020B0604020202020204" pitchFamily="34" charset="0"/>
              </a:rPr>
              <a:t>Power issues</a:t>
            </a:r>
          </a:p>
          <a:p>
            <a:pPr marL="800100" lvl="2" indent="0"/>
            <a:r>
              <a:rPr lang="en-GB" sz="1200" dirty="0" smtClean="0">
                <a:latin typeface="Arial" panose="020B0604020202020204" pitchFamily="34" charset="0"/>
                <a:cs typeface="Arial" panose="020B0604020202020204" pitchFamily="34" charset="0"/>
              </a:rPr>
              <a:t>More sensors/ placement of sensors/ calibration of sensors</a:t>
            </a:r>
          </a:p>
          <a:p>
            <a:pPr marL="800100" lvl="2" indent="0"/>
            <a:r>
              <a:rPr lang="en-GB" sz="1200" dirty="0" smtClean="0">
                <a:latin typeface="Arial" panose="020B0604020202020204" pitchFamily="34" charset="0"/>
                <a:cs typeface="Arial" panose="020B0604020202020204" pitchFamily="34" charset="0"/>
              </a:rPr>
              <a:t>Weight problems</a:t>
            </a:r>
          </a:p>
          <a:p>
            <a:pPr marL="800100" lvl="2" indent="0"/>
            <a:endParaRPr lang="en-GB" sz="12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You </a:t>
            </a:r>
            <a:r>
              <a:rPr lang="en-GB" sz="1800" b="1" dirty="0" smtClean="0">
                <a:latin typeface="Arial" panose="020B0604020202020204" pitchFamily="34" charset="0"/>
                <a:cs typeface="Arial" panose="020B0604020202020204" pitchFamily="34" charset="0"/>
              </a:rPr>
              <a:t>need</a:t>
            </a:r>
            <a:r>
              <a:rPr lang="en-GB" sz="1800" dirty="0" smtClean="0">
                <a:latin typeface="Arial" panose="020B0604020202020204" pitchFamily="34" charset="0"/>
                <a:cs typeface="Arial" panose="020B0604020202020204" pitchFamily="34" charset="0"/>
              </a:rPr>
              <a:t> to:</a:t>
            </a:r>
          </a:p>
          <a:p>
            <a:pPr lvl="1"/>
            <a:r>
              <a:rPr lang="en-GB" sz="1400" dirty="0" smtClean="0">
                <a:latin typeface="Arial" panose="020B0604020202020204" pitchFamily="34" charset="0"/>
                <a:cs typeface="Arial" panose="020B0604020202020204" pitchFamily="34" charset="0"/>
              </a:rPr>
              <a:t>Write a </a:t>
            </a:r>
            <a:r>
              <a:rPr lang="en-GB" sz="1400" b="1" dirty="0" smtClean="0">
                <a:latin typeface="Arial" panose="020B0604020202020204" pitchFamily="34" charset="0"/>
                <a:cs typeface="Arial" panose="020B0604020202020204" pitchFamily="34" charset="0"/>
              </a:rPr>
              <a:t>minimum of 1 page </a:t>
            </a:r>
          </a:p>
          <a:p>
            <a:pPr lvl="1"/>
            <a:r>
              <a:rPr lang="en-GB" sz="1400" dirty="0" smtClean="0">
                <a:latin typeface="Arial" panose="020B0604020202020204" pitchFamily="34" charset="0"/>
                <a:cs typeface="Arial" panose="020B0604020202020204" pitchFamily="34" charset="0"/>
              </a:rPr>
              <a:t>Make </a:t>
            </a:r>
            <a:r>
              <a:rPr lang="en-GB" sz="1400" dirty="0">
                <a:latin typeface="Arial" panose="020B0604020202020204" pitchFamily="34" charset="0"/>
                <a:cs typeface="Arial" panose="020B0604020202020204" pitchFamily="34" charset="0"/>
              </a:rPr>
              <a:t>sure the </a:t>
            </a:r>
            <a:r>
              <a:rPr lang="en-GB" sz="1400" dirty="0" smtClean="0">
                <a:latin typeface="Arial" panose="020B0604020202020204" pitchFamily="34" charset="0"/>
                <a:cs typeface="Arial" panose="020B0604020202020204" pitchFamily="34" charset="0"/>
              </a:rPr>
              <a:t>paragraphs </a:t>
            </a:r>
            <a:r>
              <a:rPr lang="en-GB" sz="1400" dirty="0">
                <a:latin typeface="Arial" panose="020B0604020202020204" pitchFamily="34" charset="0"/>
                <a:cs typeface="Arial" panose="020B0604020202020204" pitchFamily="34" charset="0"/>
              </a:rPr>
              <a:t>are </a:t>
            </a:r>
            <a:r>
              <a:rPr lang="en-GB" sz="1400" b="1" u="sng" dirty="0">
                <a:latin typeface="Arial" panose="020B0604020202020204" pitchFamily="34" charset="0"/>
                <a:cs typeface="Arial" panose="020B0604020202020204" pitchFamily="34" charset="0"/>
              </a:rPr>
              <a:t>in your own </a:t>
            </a:r>
            <a:r>
              <a:rPr lang="en-GB" sz="1400" b="1" u="sng" dirty="0" smtClean="0">
                <a:latin typeface="Arial" panose="020B0604020202020204" pitchFamily="34" charset="0"/>
                <a:cs typeface="Arial" panose="020B0604020202020204" pitchFamily="34" charset="0"/>
              </a:rPr>
              <a:t>words</a:t>
            </a:r>
            <a:r>
              <a:rPr lang="en-GB" sz="1400" b="1" dirty="0" smtClean="0">
                <a:latin typeface="Arial" panose="020B0604020202020204" pitchFamily="34" charset="0"/>
                <a:cs typeface="Arial" panose="020B0604020202020204" pitchFamily="34" charset="0"/>
              </a:rPr>
              <a:t>	</a:t>
            </a:r>
            <a:endParaRPr lang="en-GB"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818874"/>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rgbClr val="422683"/>
                </a:solidFill>
                <a:latin typeface="Arial Black" panose="020B0A04020102020204" pitchFamily="34" charset="0"/>
              </a:rPr>
              <a:t>Assessment </a:t>
            </a:r>
            <a:br>
              <a:rPr lang="en-GB" sz="4000" b="1" dirty="0" smtClean="0">
                <a:solidFill>
                  <a:srgbClr val="422683"/>
                </a:solidFill>
                <a:latin typeface="Arial Black" panose="020B0A04020102020204" pitchFamily="34" charset="0"/>
              </a:rPr>
            </a:br>
            <a:r>
              <a:rPr lang="en-GB" sz="4000" b="1" dirty="0" smtClean="0">
                <a:solidFill>
                  <a:srgbClr val="422683"/>
                </a:solidFill>
                <a:latin typeface="Arial Black" panose="020B0A04020102020204" pitchFamily="34" charset="0"/>
              </a:rPr>
              <a:t>&amp; Criteria</a:t>
            </a:r>
            <a:endParaRPr lang="en-GB" sz="4000"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251520" y="1556792"/>
            <a:ext cx="7272808" cy="5043190"/>
          </a:xfrm>
        </p:spPr>
        <p:txBody>
          <a:bodyPr>
            <a:normAutofit/>
          </a:bodyPr>
          <a:lstStyle/>
          <a:p>
            <a:r>
              <a:rPr lang="en-GB" sz="1800" b="1" dirty="0" smtClean="0">
                <a:latin typeface="Arial" panose="020B0604020202020204" pitchFamily="34" charset="0"/>
                <a:cs typeface="Arial" panose="020B0604020202020204" pitchFamily="34" charset="0"/>
              </a:rPr>
              <a:t>Suggest </a:t>
            </a:r>
            <a:r>
              <a:rPr lang="en-GB" sz="1800" dirty="0" smtClean="0">
                <a:latin typeface="Arial" panose="020B0604020202020204" pitchFamily="34" charset="0"/>
                <a:cs typeface="Arial" panose="020B0604020202020204" pitchFamily="34" charset="0"/>
              </a:rPr>
              <a:t>improvements to your control system - </a:t>
            </a:r>
            <a:r>
              <a:rPr lang="en-GB" sz="1800" b="1" dirty="0" smtClean="0">
                <a:latin typeface="Arial" panose="020B0604020202020204" pitchFamily="34" charset="0"/>
                <a:cs typeface="Arial" panose="020B0604020202020204" pitchFamily="34" charset="0"/>
              </a:rPr>
              <a:t>M4</a:t>
            </a:r>
            <a:endParaRPr lang="en-GB" sz="1800" b="1"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While </a:t>
            </a:r>
            <a:r>
              <a:rPr lang="en-GB" sz="1800" b="1" dirty="0">
                <a:latin typeface="Arial" panose="020B0604020202020204" pitchFamily="34" charset="0"/>
                <a:cs typeface="Arial" panose="020B0604020202020204" pitchFamily="34" charset="0"/>
              </a:rPr>
              <a:t>covering </a:t>
            </a:r>
            <a:r>
              <a:rPr lang="en-GB" sz="1800" dirty="0">
                <a:latin typeface="Arial" panose="020B0604020202020204" pitchFamily="34" charset="0"/>
                <a:cs typeface="Arial" panose="020B0604020202020204" pitchFamily="34" charset="0"/>
              </a:rPr>
              <a:t>the following topics:</a:t>
            </a:r>
          </a:p>
          <a:p>
            <a:pPr marL="400050" lvl="1" indent="0"/>
            <a:r>
              <a:rPr lang="en-GB" sz="1400" b="1" dirty="0">
                <a:latin typeface="Arial" panose="020B0604020202020204" pitchFamily="34" charset="0"/>
                <a:cs typeface="Arial" panose="020B0604020202020204" pitchFamily="34" charset="0"/>
              </a:rPr>
              <a:t>Control system implementation: </a:t>
            </a:r>
            <a:endParaRPr lang="en-GB" sz="1400" b="1" dirty="0" smtClean="0">
              <a:latin typeface="Arial" panose="020B0604020202020204" pitchFamily="34" charset="0"/>
              <a:cs typeface="Arial" panose="020B0604020202020204" pitchFamily="34" charset="0"/>
            </a:endParaRPr>
          </a:p>
          <a:p>
            <a:pPr marL="800100" lvl="2" indent="0"/>
            <a:r>
              <a:rPr lang="en-GB" sz="1200" dirty="0" smtClean="0">
                <a:latin typeface="Arial" panose="020B0604020202020204" pitchFamily="34" charset="0"/>
                <a:cs typeface="Arial" panose="020B0604020202020204" pitchFamily="34" charset="0"/>
              </a:rPr>
              <a:t>assembly</a:t>
            </a:r>
          </a:p>
          <a:p>
            <a:pPr marL="800100" lvl="2" indent="0"/>
            <a:r>
              <a:rPr lang="en-GB" sz="1200" dirty="0">
                <a:latin typeface="Arial" panose="020B0604020202020204" pitchFamily="34" charset="0"/>
                <a:cs typeface="Arial" panose="020B0604020202020204" pitchFamily="34" charset="0"/>
              </a:rPr>
              <a:t>t</a:t>
            </a:r>
            <a:r>
              <a:rPr lang="en-GB" sz="1200" dirty="0" smtClean="0">
                <a:latin typeface="Arial" panose="020B0604020202020204" pitchFamily="34" charset="0"/>
                <a:cs typeface="Arial" panose="020B0604020202020204" pitchFamily="34" charset="0"/>
              </a:rPr>
              <a:t>esting</a:t>
            </a:r>
          </a:p>
          <a:p>
            <a:pPr marL="800100" lvl="2" indent="0"/>
            <a:r>
              <a:rPr lang="en-GB" sz="1200" dirty="0" smtClean="0">
                <a:latin typeface="Arial" panose="020B0604020202020204" pitchFamily="34" charset="0"/>
                <a:cs typeface="Arial" panose="020B0604020202020204" pitchFamily="34" charset="0"/>
              </a:rPr>
              <a:t>documentation</a:t>
            </a:r>
            <a:endParaRPr lang="en-GB" sz="1200" dirty="0">
              <a:latin typeface="Arial" panose="020B0604020202020204" pitchFamily="34" charset="0"/>
              <a:cs typeface="Arial" panose="020B0604020202020204" pitchFamily="34" charset="0"/>
            </a:endParaRPr>
          </a:p>
          <a:p>
            <a:pPr marL="400050" lvl="1" indent="0"/>
            <a:r>
              <a:rPr lang="en-GB" sz="1400" b="1" dirty="0">
                <a:latin typeface="Arial" panose="020B0604020202020204" pitchFamily="34" charset="0"/>
                <a:cs typeface="Arial" panose="020B0604020202020204" pitchFamily="34" charset="0"/>
              </a:rPr>
              <a:t>Testing: </a:t>
            </a:r>
            <a:endParaRPr lang="en-GB" sz="1400" b="1" dirty="0" smtClean="0">
              <a:latin typeface="Arial" panose="020B0604020202020204" pitchFamily="34" charset="0"/>
              <a:cs typeface="Arial" panose="020B0604020202020204" pitchFamily="34" charset="0"/>
            </a:endParaRPr>
          </a:p>
          <a:p>
            <a:pPr marL="800100" lvl="2" indent="0"/>
            <a:r>
              <a:rPr lang="en-GB" sz="1200" dirty="0" smtClean="0">
                <a:latin typeface="Arial" panose="020B0604020202020204" pitchFamily="34" charset="0"/>
                <a:cs typeface="Arial" panose="020B0604020202020204" pitchFamily="34" charset="0"/>
              </a:rPr>
              <a:t>test plan</a:t>
            </a:r>
          </a:p>
          <a:p>
            <a:pPr marL="800100" lvl="2" indent="0"/>
            <a:r>
              <a:rPr lang="en-GB" sz="1200" dirty="0" smtClean="0">
                <a:latin typeface="Arial" panose="020B0604020202020204" pitchFamily="34" charset="0"/>
                <a:cs typeface="Arial" panose="020B0604020202020204" pitchFamily="34" charset="0"/>
              </a:rPr>
              <a:t>functional testing</a:t>
            </a:r>
          </a:p>
          <a:p>
            <a:pPr marL="800100" lvl="2" indent="0"/>
            <a:r>
              <a:rPr lang="en-GB" sz="1200" dirty="0" smtClean="0">
                <a:latin typeface="Arial" panose="020B0604020202020204" pitchFamily="34" charset="0"/>
                <a:cs typeface="Arial" panose="020B0604020202020204" pitchFamily="34" charset="0"/>
              </a:rPr>
              <a:t>performance </a:t>
            </a:r>
            <a:r>
              <a:rPr lang="en-GB" sz="1200" dirty="0">
                <a:latin typeface="Arial" panose="020B0604020202020204" pitchFamily="34" charset="0"/>
                <a:cs typeface="Arial" panose="020B0604020202020204" pitchFamily="34" charset="0"/>
              </a:rPr>
              <a:t>testing</a:t>
            </a:r>
            <a:endParaRPr lang="en-GB" sz="10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98257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solidFill>
                  <a:srgbClr val="422683"/>
                </a:solidFill>
                <a:latin typeface="Arial Black" panose="020B0A04020102020204" pitchFamily="34" charset="0"/>
              </a:rPr>
              <a:t>Evaluate the Design &amp; </a:t>
            </a:r>
            <a:br>
              <a:rPr lang="en-GB" sz="2800" b="1" dirty="0" smtClean="0">
                <a:solidFill>
                  <a:srgbClr val="422683"/>
                </a:solidFill>
                <a:latin typeface="Arial Black" panose="020B0A04020102020204" pitchFamily="34" charset="0"/>
              </a:rPr>
            </a:br>
            <a:r>
              <a:rPr lang="en-GB" sz="2800" b="1" dirty="0" smtClean="0">
                <a:solidFill>
                  <a:srgbClr val="422683"/>
                </a:solidFill>
                <a:latin typeface="Arial Black" panose="020B0A04020102020204" pitchFamily="34" charset="0"/>
              </a:rPr>
              <a:t>Performance of a Control System</a:t>
            </a:r>
            <a:br>
              <a:rPr lang="en-GB" sz="2800" b="1" dirty="0" smtClean="0">
                <a:solidFill>
                  <a:srgbClr val="422683"/>
                </a:solidFill>
                <a:latin typeface="Arial Black" panose="020B0A04020102020204" pitchFamily="34" charset="0"/>
              </a:rPr>
            </a:br>
            <a:r>
              <a:rPr lang="en-GB" sz="2800" b="1" dirty="0" smtClean="0">
                <a:solidFill>
                  <a:srgbClr val="422683"/>
                </a:solidFill>
                <a:latin typeface="Arial Black" panose="020B0A04020102020204" pitchFamily="34" charset="0"/>
              </a:rPr>
              <a:t>TASK</a:t>
            </a:r>
            <a:endParaRPr lang="en-GB" sz="2800"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770186"/>
            <a:ext cx="7650217" cy="5043190"/>
          </a:xfrm>
        </p:spPr>
        <p:txBody>
          <a:bodyPr>
            <a:noAutofit/>
          </a:bodyPr>
          <a:lstStyle/>
          <a:p>
            <a:r>
              <a:rPr lang="en-GB" sz="1800" b="1" dirty="0">
                <a:latin typeface="Arial" panose="020B0604020202020204" pitchFamily="34" charset="0"/>
                <a:cs typeface="Arial" panose="020B0604020202020204" pitchFamily="34" charset="0"/>
              </a:rPr>
              <a:t>Evaluate </a:t>
            </a:r>
            <a:r>
              <a:rPr lang="en-GB" sz="1800" dirty="0">
                <a:latin typeface="Arial" panose="020B0604020202020204" pitchFamily="34" charset="0"/>
                <a:cs typeface="Arial" panose="020B0604020202020204" pitchFamily="34" charset="0"/>
              </a:rPr>
              <a:t>the Design and Performance of a Control System </a:t>
            </a: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[D2]</a:t>
            </a:r>
            <a:r>
              <a:rPr lang="en-GB" sz="1800" dirty="0" smtClean="0">
                <a:latin typeface="Arial" panose="020B0604020202020204" pitchFamily="34" charset="0"/>
                <a:cs typeface="Arial" panose="020B0604020202020204" pitchFamily="34" charset="0"/>
              </a:rPr>
              <a:t>:</a:t>
            </a:r>
          </a:p>
          <a:p>
            <a:pPr lvl="1" indent="-342900"/>
            <a:r>
              <a:rPr lang="en-GB" sz="1400" b="1" dirty="0" smtClean="0">
                <a:latin typeface="Arial" panose="020B0604020202020204" pitchFamily="34" charset="0"/>
                <a:cs typeface="Arial" panose="020B0604020202020204" pitchFamily="34" charset="0"/>
              </a:rPr>
              <a:t>Show</a:t>
            </a:r>
            <a:r>
              <a:rPr lang="en-GB" sz="1400" dirty="0" smtClean="0">
                <a:latin typeface="Arial" panose="020B0604020202020204" pitchFamily="34" charset="0"/>
                <a:cs typeface="Arial" panose="020B0604020202020204" pitchFamily="34" charset="0"/>
              </a:rPr>
              <a:t> you </a:t>
            </a:r>
            <a:r>
              <a:rPr lang="en-GB" sz="1400" dirty="0">
                <a:latin typeface="Arial" panose="020B0604020202020204" pitchFamily="34" charset="0"/>
                <a:cs typeface="Arial" panose="020B0604020202020204" pitchFamily="34" charset="0"/>
              </a:rPr>
              <a:t>have comprehended control systems to the point where they are </a:t>
            </a:r>
            <a:r>
              <a:rPr lang="en-GB" sz="1400" dirty="0" smtClean="0">
                <a:latin typeface="Arial" panose="020B0604020202020204" pitchFamily="34" charset="0"/>
                <a:cs typeface="Arial" panose="020B0604020202020204" pitchFamily="34" charset="0"/>
              </a:rPr>
              <a:t>capable </a:t>
            </a:r>
            <a:r>
              <a:rPr lang="en-GB" sz="1400" dirty="0">
                <a:latin typeface="Arial" panose="020B0604020202020204" pitchFamily="34" charset="0"/>
                <a:cs typeface="Arial" panose="020B0604020202020204" pitchFamily="34" charset="0"/>
              </a:rPr>
              <a:t>of making a lucid and well-argued evaluation of the control </a:t>
            </a:r>
            <a:r>
              <a:rPr lang="en-GB" sz="1400" dirty="0" smtClean="0">
                <a:latin typeface="Arial" panose="020B0604020202020204" pitchFamily="34" charset="0"/>
                <a:cs typeface="Arial" panose="020B0604020202020204" pitchFamily="34" charset="0"/>
              </a:rPr>
              <a:t>system</a:t>
            </a: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pPr lvl="1" indent="-342900"/>
            <a:r>
              <a:rPr lang="en-GB" sz="1400" dirty="0" smtClean="0">
                <a:latin typeface="Arial" panose="020B0604020202020204" pitchFamily="34" charset="0"/>
                <a:cs typeface="Arial" panose="020B0604020202020204" pitchFamily="34" charset="0"/>
              </a:rPr>
              <a:t>Choose several key points then </a:t>
            </a:r>
            <a:r>
              <a:rPr lang="en-GB" sz="1400" b="1" dirty="0" smtClean="0">
                <a:latin typeface="Arial" panose="020B0604020202020204" pitchFamily="34" charset="0"/>
                <a:cs typeface="Arial" panose="020B0604020202020204" pitchFamily="34" charset="0"/>
              </a:rPr>
              <a:t>write</a:t>
            </a:r>
            <a:r>
              <a:rPr lang="en-GB" sz="1400" dirty="0" smtClean="0">
                <a:latin typeface="Arial" panose="020B0604020202020204" pitchFamily="34" charset="0"/>
                <a:cs typeface="Arial" panose="020B0604020202020204" pitchFamily="34" charset="0"/>
              </a:rPr>
              <a:t>:</a:t>
            </a:r>
          </a:p>
          <a:p>
            <a:pPr lvl="2" indent="-342900"/>
            <a:r>
              <a:rPr lang="en-GB" sz="1200" dirty="0" smtClean="0">
                <a:latin typeface="Arial" panose="020B0604020202020204" pitchFamily="34" charset="0"/>
                <a:cs typeface="Arial" panose="020B0604020202020204" pitchFamily="34" charset="0"/>
              </a:rPr>
              <a:t>What it is</a:t>
            </a:r>
          </a:p>
          <a:p>
            <a:pPr lvl="2" indent="-342900"/>
            <a:r>
              <a:rPr lang="en-GB" sz="1200" dirty="0" smtClean="0">
                <a:latin typeface="Arial" panose="020B0604020202020204" pitchFamily="34" charset="0"/>
                <a:cs typeface="Arial" panose="020B0604020202020204" pitchFamily="34" charset="0"/>
              </a:rPr>
              <a:t>The good points</a:t>
            </a:r>
          </a:p>
          <a:p>
            <a:pPr lvl="2" indent="-342900"/>
            <a:r>
              <a:rPr lang="en-GB" sz="1200" dirty="0" smtClean="0">
                <a:latin typeface="Arial" panose="020B0604020202020204" pitchFamily="34" charset="0"/>
                <a:cs typeface="Arial" panose="020B0604020202020204" pitchFamily="34" charset="0"/>
              </a:rPr>
              <a:t>The bad points</a:t>
            </a:r>
          </a:p>
          <a:p>
            <a:pPr lvl="2" indent="-342900"/>
            <a:r>
              <a:rPr lang="en-GB" sz="1200" dirty="0" smtClean="0">
                <a:latin typeface="Arial" panose="020B0604020202020204" pitchFamily="34" charset="0"/>
                <a:cs typeface="Arial" panose="020B0604020202020204" pitchFamily="34" charset="0"/>
              </a:rPr>
              <a:t>Possible improvements that could be made</a:t>
            </a:r>
          </a:p>
          <a:p>
            <a:pPr lvl="2" indent="-342900"/>
            <a:endParaRPr lang="en-GB" sz="12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You </a:t>
            </a:r>
            <a:r>
              <a:rPr lang="en-GB" sz="1800" b="1" dirty="0" smtClean="0">
                <a:latin typeface="Arial" panose="020B0604020202020204" pitchFamily="34" charset="0"/>
                <a:cs typeface="Arial" panose="020B0604020202020204" pitchFamily="34" charset="0"/>
              </a:rPr>
              <a:t>need</a:t>
            </a:r>
            <a:r>
              <a:rPr lang="en-GB" sz="1800" dirty="0" smtClean="0">
                <a:latin typeface="Arial" panose="020B0604020202020204" pitchFamily="34" charset="0"/>
                <a:cs typeface="Arial" panose="020B0604020202020204" pitchFamily="34" charset="0"/>
              </a:rPr>
              <a:t> to:</a:t>
            </a:r>
          </a:p>
          <a:p>
            <a:pPr lvl="1"/>
            <a:r>
              <a:rPr lang="en-GB" sz="1400" dirty="0" smtClean="0">
                <a:latin typeface="Arial" panose="020B0604020202020204" pitchFamily="34" charset="0"/>
                <a:cs typeface="Arial" panose="020B0604020202020204" pitchFamily="34" charset="0"/>
              </a:rPr>
              <a:t>Write a </a:t>
            </a:r>
            <a:r>
              <a:rPr lang="en-GB" sz="1400" b="1" dirty="0" smtClean="0">
                <a:latin typeface="Arial" panose="020B0604020202020204" pitchFamily="34" charset="0"/>
                <a:cs typeface="Arial" panose="020B0604020202020204" pitchFamily="34" charset="0"/>
              </a:rPr>
              <a:t>minimum of 1 ½ pages </a:t>
            </a:r>
            <a:r>
              <a:rPr lang="en-GB" sz="1400" dirty="0" smtClean="0">
                <a:latin typeface="Arial" panose="020B0604020202020204" pitchFamily="34" charset="0"/>
                <a:cs typeface="Arial" panose="020B0604020202020204" pitchFamily="34" charset="0"/>
              </a:rPr>
              <a:t>with picture/ </a:t>
            </a:r>
          </a:p>
          <a:p>
            <a:pPr lvl="1"/>
            <a:r>
              <a:rPr lang="en-GB" sz="1400" dirty="0" smtClean="0">
                <a:latin typeface="Arial" panose="020B0604020202020204" pitchFamily="34" charset="0"/>
                <a:cs typeface="Arial" panose="020B0604020202020204" pitchFamily="34" charset="0"/>
              </a:rPr>
              <a:t>Make </a:t>
            </a:r>
            <a:r>
              <a:rPr lang="en-GB" sz="1400" dirty="0">
                <a:latin typeface="Arial" panose="020B0604020202020204" pitchFamily="34" charset="0"/>
                <a:cs typeface="Arial" panose="020B0604020202020204" pitchFamily="34" charset="0"/>
              </a:rPr>
              <a:t>sure the </a:t>
            </a:r>
            <a:r>
              <a:rPr lang="en-GB" sz="1400" dirty="0" smtClean="0">
                <a:latin typeface="Arial" panose="020B0604020202020204" pitchFamily="34" charset="0"/>
                <a:cs typeface="Arial" panose="020B0604020202020204" pitchFamily="34" charset="0"/>
              </a:rPr>
              <a:t>paragraphs </a:t>
            </a:r>
            <a:r>
              <a:rPr lang="en-GB" sz="1400" dirty="0">
                <a:latin typeface="Arial" panose="020B0604020202020204" pitchFamily="34" charset="0"/>
                <a:cs typeface="Arial" panose="020B0604020202020204" pitchFamily="34" charset="0"/>
              </a:rPr>
              <a:t>are </a:t>
            </a:r>
            <a:r>
              <a:rPr lang="en-GB" sz="1400" b="1" u="sng" dirty="0">
                <a:latin typeface="Arial" panose="020B0604020202020204" pitchFamily="34" charset="0"/>
                <a:cs typeface="Arial" panose="020B0604020202020204" pitchFamily="34" charset="0"/>
              </a:rPr>
              <a:t>in your own </a:t>
            </a:r>
            <a:r>
              <a:rPr lang="en-GB" sz="1400" b="1" u="sng" dirty="0" smtClean="0">
                <a:latin typeface="Arial" panose="020B0604020202020204" pitchFamily="34" charset="0"/>
                <a:cs typeface="Arial" panose="020B0604020202020204" pitchFamily="34" charset="0"/>
              </a:rPr>
              <a:t>words</a:t>
            </a:r>
            <a:r>
              <a:rPr lang="en-GB" sz="1400" b="1" dirty="0" smtClean="0">
                <a:latin typeface="Arial" panose="020B0604020202020204" pitchFamily="34" charset="0"/>
                <a:cs typeface="Arial" panose="020B0604020202020204" pitchFamily="34" charset="0"/>
              </a:rPr>
              <a:t>	</a:t>
            </a:r>
            <a:endParaRPr lang="en-GB"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019526"/>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6217452"/>
            <a:ext cx="1091803" cy="595924"/>
          </a:xfrm>
          <a:prstGeom prst="rect">
            <a:avLst/>
          </a:prstGeom>
        </p:spPr>
      </p:pic>
      <p:grpSp>
        <p:nvGrpSpPr>
          <p:cNvPr id="14" name="Group 13"/>
          <p:cNvGrpSpPr/>
          <p:nvPr/>
        </p:nvGrpSpPr>
        <p:grpSpPr>
          <a:xfrm>
            <a:off x="1302173" y="800132"/>
            <a:ext cx="6552728" cy="4825632"/>
            <a:chOff x="-27384" y="1834600"/>
            <a:chExt cx="6552728" cy="4825632"/>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1834600"/>
              <a:ext cx="4392488" cy="3791164"/>
            </a:xfrm>
            <a:prstGeom prst="rect">
              <a:avLst/>
            </a:prstGeom>
          </p:spPr>
        </p:pic>
        <p:sp>
          <p:nvSpPr>
            <p:cNvPr id="16" name="Content Placeholder 2"/>
            <p:cNvSpPr txBox="1">
              <a:spLocks/>
            </p:cNvSpPr>
            <p:nvPr/>
          </p:nvSpPr>
          <p:spPr>
            <a:xfrm>
              <a:off x="-27384" y="3491880"/>
              <a:ext cx="6552728" cy="3168352"/>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1400" dirty="0" smtClean="0">
                  <a:ln w="11430"/>
                  <a:latin typeface="Arial" panose="020B0604020202020204" pitchFamily="34" charset="0"/>
                  <a:cs typeface="Arial" panose="020B0604020202020204" pitchFamily="34" charset="0"/>
                </a:rPr>
                <a:t>For further information please contact The STEM Alliance </a:t>
              </a:r>
              <a:r>
                <a:rPr lang="en-US" sz="1400" dirty="0" smtClean="0">
                  <a:ln w="11430"/>
                  <a:solidFill>
                    <a:srgbClr val="0000FF"/>
                  </a:solidFill>
                  <a:latin typeface="Arial" panose="020B0604020202020204" pitchFamily="34" charset="0"/>
                  <a:cs typeface="Arial" panose="020B0604020202020204" pitchFamily="34" charset="0"/>
                </a:rPr>
                <a:t>enquiries@STEMalliance.uk </a:t>
              </a:r>
              <a:r>
                <a:rPr lang="en-US" sz="1400" dirty="0" smtClean="0">
                  <a:ln w="11430"/>
                  <a:latin typeface="Arial" panose="020B0604020202020204" pitchFamily="34" charset="0"/>
                  <a:cs typeface="Arial" panose="020B0604020202020204" pitchFamily="34" charset="0"/>
                </a:rPr>
                <a:t>or visit </a:t>
              </a:r>
              <a:r>
                <a:rPr lang="en-US" sz="1400" dirty="0" smtClean="0">
                  <a:ln w="11430"/>
                  <a:solidFill>
                    <a:srgbClr val="0000FF"/>
                  </a:solidFill>
                  <a:latin typeface="Arial" panose="020B0604020202020204" pitchFamily="34" charset="0"/>
                  <a:cs typeface="Arial" panose="020B0604020202020204" pitchFamily="34" charset="0"/>
                </a:rPr>
                <a:t>www.STEMalliance.uk</a:t>
              </a:r>
              <a:r>
                <a:rPr lang="en-US" sz="1400" dirty="0" smtClean="0">
                  <a:ln w="11430"/>
                  <a:latin typeface="Arial" panose="020B0604020202020204" pitchFamily="34" charset="0"/>
                  <a:cs typeface="Arial" panose="020B0604020202020204" pitchFamily="34" charset="0"/>
                </a:rPr>
                <a:t> </a:t>
              </a:r>
              <a:endParaRPr lang="en-US" sz="2000" dirty="0" smtClean="0">
                <a:ln w="11430"/>
                <a:latin typeface="Arial" panose="020B0604020202020204" pitchFamily="34" charset="0"/>
                <a:cs typeface="Arial" panose="020B0604020202020204" pitchFamily="34" charset="0"/>
              </a:endParaRPr>
            </a:p>
            <a:p>
              <a:pPr marL="0" indent="0">
                <a:buFont typeface="Wingdings 2"/>
                <a:buNone/>
              </a:pPr>
              <a:endParaRPr lang="en-GB" dirty="0"/>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8323236"/>
            <a:ext cx="1091803" cy="595924"/>
          </a:xfrm>
          <a:prstGeom prst="rect">
            <a:avLst/>
          </a:prstGeom>
        </p:spPr>
      </p:pic>
      <p:sp>
        <p:nvSpPr>
          <p:cNvPr id="19" name="Rectangle 18"/>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20" name="Picture 19"/>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5660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11" name="Rectangle 10"/>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information technology bann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2393570739"/>
              </p:ext>
            </p:extLst>
          </p:nvPr>
        </p:nvGraphicFramePr>
        <p:xfrm>
          <a:off x="1369473" y="764704"/>
          <a:ext cx="6585543" cy="5445117"/>
        </p:xfrm>
        <a:graphic>
          <a:graphicData uri="http://schemas.openxmlformats.org/drawingml/2006/table">
            <a:tbl>
              <a:tblPr firstRow="1" bandRow="1"/>
              <a:tblGrid>
                <a:gridCol w="6585543"/>
              </a:tblGrid>
              <a:tr h="274637">
                <a:tc>
                  <a:txBody>
                    <a:bodyPr/>
                    <a:lstStyle/>
                    <a:p>
                      <a:pPr algn="l"/>
                      <a:r>
                        <a:rPr lang="en-GB" sz="1600" b="1" dirty="0" smtClean="0">
                          <a:solidFill>
                            <a:schemeClr val="bg1"/>
                          </a:solidFill>
                          <a:latin typeface="Arial" panose="020B0604020202020204" pitchFamily="34" charset="0"/>
                          <a:cs typeface="Arial" panose="020B0604020202020204" pitchFamily="34" charset="0"/>
                        </a:rPr>
                        <a:t>Topic</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200" dirty="0" smtClean="0">
                          <a:solidFill>
                            <a:schemeClr val="tx1"/>
                          </a:solidFill>
                          <a:latin typeface="Arial" panose="020B0604020202020204" pitchFamily="34" charset="0"/>
                          <a:cs typeface="Arial" panose="020B0604020202020204" pitchFamily="34" charset="0"/>
                        </a:rPr>
                        <a:t>Control Systems</a:t>
                      </a:r>
                      <a:r>
                        <a:rPr lang="en-GB" sz="1200" baseline="0" dirty="0" smtClean="0">
                          <a:solidFill>
                            <a:schemeClr val="tx1"/>
                          </a:solidFill>
                          <a:latin typeface="Arial" panose="020B0604020202020204" pitchFamily="34" charset="0"/>
                          <a:cs typeface="Arial" panose="020B0604020202020204" pitchFamily="34" charset="0"/>
                        </a:rPr>
                        <a:t> Using IT – An Introduction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Aims</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662806">
                <a:tc>
                  <a:txBody>
                    <a:bodyPr/>
                    <a:lstStyle/>
                    <a:p>
                      <a:pPr marL="171450" lvl="0" indent="-171450">
                        <a:buFont typeface="Wingdings" panose="05000000000000000000" pitchFamily="2" charset="2"/>
                        <a:buChar char="Ø"/>
                      </a:pPr>
                      <a:r>
                        <a:rPr kumimoji="0" lang="en-GB" sz="1200" kern="1200" dirty="0" smtClean="0">
                          <a:solidFill>
                            <a:schemeClr val="tx1"/>
                          </a:solidFill>
                          <a:effectLst/>
                          <a:latin typeface="Arial" panose="020B0604020202020204" pitchFamily="34" charset="0"/>
                          <a:ea typeface="+mn-ea"/>
                          <a:cs typeface="Arial" panose="020B0604020202020204" pitchFamily="34" charset="0"/>
                        </a:rPr>
                        <a:t>To teach IT</a:t>
                      </a:r>
                    </a:p>
                    <a:p>
                      <a:pPr marL="171450" lvl="0" indent="-171450">
                        <a:buFont typeface="Wingdings" panose="05000000000000000000" pitchFamily="2" charset="2"/>
                        <a:buChar char="Ø"/>
                      </a:pPr>
                      <a:r>
                        <a:rPr kumimoji="0" lang="en-GB" sz="1200" kern="1200" dirty="0" smtClean="0">
                          <a:solidFill>
                            <a:schemeClr val="tx1"/>
                          </a:solidFill>
                          <a:effectLst/>
                          <a:latin typeface="Arial" panose="020B0604020202020204" pitchFamily="34" charset="0"/>
                          <a:ea typeface="+mn-ea"/>
                          <a:cs typeface="Arial" panose="020B0604020202020204" pitchFamily="34" charset="0"/>
                        </a:rPr>
                        <a:t>Helps to design a control system, different types of sensors,</a:t>
                      </a:r>
                      <a:r>
                        <a:rPr kumimoji="0" lang="en-GB" sz="1200" kern="1200" baseline="0" dirty="0" smtClean="0">
                          <a:solidFill>
                            <a:schemeClr val="tx1"/>
                          </a:solidFill>
                          <a:effectLst/>
                          <a:latin typeface="Arial" panose="020B0604020202020204" pitchFamily="34" charset="0"/>
                          <a:ea typeface="+mn-ea"/>
                          <a:cs typeface="Arial" panose="020B0604020202020204" pitchFamily="34" charset="0"/>
                        </a:rPr>
                        <a:t> connecting the sensors, implementing the control system, testing the control system, improving the control system and evaluations</a:t>
                      </a:r>
                    </a:p>
                    <a:p>
                      <a:pPr marL="171450" lvl="0" indent="-171450">
                        <a:buFont typeface="Wingdings" panose="05000000000000000000" pitchFamily="2" charset="2"/>
                        <a:buChar char="Ø"/>
                      </a:pPr>
                      <a:r>
                        <a:rPr kumimoji="0" lang="en-GB" sz="1200" kern="1200" baseline="0" dirty="0" smtClean="0">
                          <a:solidFill>
                            <a:schemeClr val="tx1"/>
                          </a:solidFill>
                          <a:effectLst/>
                          <a:latin typeface="Arial" panose="020B0604020202020204" pitchFamily="34" charset="0"/>
                          <a:ea typeface="+mn-ea"/>
                          <a:cs typeface="Arial" panose="020B0604020202020204" pitchFamily="34" charset="0"/>
                        </a:rPr>
                        <a:t>Give students a Task to complete during the PowerPoint presentation, can either work in pairs/individual or groups</a:t>
                      </a:r>
                      <a:endParaRPr kumimoji="0"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200" b="1" dirty="0" smtClean="0">
                          <a:solidFill>
                            <a:schemeClr val="bg1"/>
                          </a:solidFill>
                          <a:latin typeface="Arial" panose="020B0604020202020204" pitchFamily="34" charset="0"/>
                          <a:cs typeface="Arial" panose="020B0604020202020204" pitchFamily="34" charset="0"/>
                        </a:rPr>
                        <a:t>Level</a:t>
                      </a:r>
                      <a:endParaRPr lang="en-GB"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200" dirty="0" smtClean="0">
                          <a:solidFill>
                            <a:schemeClr val="tx1"/>
                          </a:solidFill>
                          <a:latin typeface="Arial" panose="020B0604020202020204" pitchFamily="34" charset="0"/>
                          <a:cs typeface="Arial" panose="020B0604020202020204" pitchFamily="34" charset="0"/>
                        </a:rPr>
                        <a:t>Level 3</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Method</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368226">
                <a:tc>
                  <a:txBody>
                    <a:bodyPr/>
                    <a:lstStyle/>
                    <a:p>
                      <a:pPr algn="l"/>
                      <a:r>
                        <a:rPr lang="en-GB" sz="1200" dirty="0" smtClean="0">
                          <a:solidFill>
                            <a:schemeClr val="tx1"/>
                          </a:solidFill>
                          <a:latin typeface="Arial" panose="020B0604020202020204" pitchFamily="34" charset="0"/>
                          <a:cs typeface="Arial" panose="020B0604020202020204" pitchFamily="34" charset="0"/>
                        </a:rPr>
                        <a:t>All Slide</a:t>
                      </a:r>
                      <a:r>
                        <a:rPr lang="en-GB" sz="1200" baseline="0" dirty="0" smtClean="0">
                          <a:solidFill>
                            <a:schemeClr val="tx1"/>
                          </a:solidFill>
                          <a:latin typeface="Arial" panose="020B0604020202020204" pitchFamily="34" charset="0"/>
                          <a:cs typeface="Arial" panose="020B0604020202020204" pitchFamily="34" charset="0"/>
                        </a:rPr>
                        <a:t> Show, Various tasks throughout the presentation, can be used as a group discussion, or as individual/pairs task.  Can be handed to students at the end of the lesson for revision purposes.</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Equipment </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415581">
                <a:tc>
                  <a:txBody>
                    <a:bodyPr/>
                    <a:lstStyle/>
                    <a:p>
                      <a:pPr marL="285750" indent="-285750" algn="l">
                        <a:buFont typeface="Wingdings" panose="05000000000000000000" pitchFamily="2" charset="2"/>
                        <a:buChar char="Ø"/>
                      </a:pPr>
                      <a:r>
                        <a:rPr lang="en-GB" sz="1200" b="0" dirty="0" smtClean="0">
                          <a:solidFill>
                            <a:schemeClr val="tx1"/>
                          </a:solidFill>
                          <a:latin typeface="Arial" panose="020B0604020202020204" pitchFamily="34" charset="0"/>
                          <a:cs typeface="Arial" panose="020B0604020202020204" pitchFamily="34" charset="0"/>
                        </a:rPr>
                        <a:t>Laptop</a:t>
                      </a:r>
                    </a:p>
                    <a:p>
                      <a:pPr marL="285750" indent="-285750" algn="l">
                        <a:buFont typeface="Wingdings" panose="05000000000000000000" pitchFamily="2" charset="2"/>
                        <a:buChar char="Ø"/>
                      </a:pPr>
                      <a:r>
                        <a:rPr lang="en-GB" sz="1200" b="0" dirty="0" smtClean="0">
                          <a:solidFill>
                            <a:schemeClr val="tx1"/>
                          </a:solidFill>
                          <a:latin typeface="Arial" panose="020B0604020202020204" pitchFamily="34" charset="0"/>
                          <a:cs typeface="Arial" panose="020B0604020202020204" pitchFamily="34" charset="0"/>
                        </a:rPr>
                        <a:t>Projector</a:t>
                      </a:r>
                    </a:p>
                    <a:p>
                      <a:pPr marL="285750" indent="-285750" algn="l">
                        <a:buFont typeface="Wingdings" panose="05000000000000000000" pitchFamily="2" charset="2"/>
                        <a:buChar char="Ø"/>
                      </a:pPr>
                      <a:r>
                        <a:rPr lang="en-GB" sz="1200" b="0" dirty="0" smtClean="0">
                          <a:solidFill>
                            <a:schemeClr val="tx1"/>
                          </a:solidFill>
                          <a:latin typeface="Arial" panose="020B0604020202020204" pitchFamily="34" charset="0"/>
                          <a:cs typeface="Arial" panose="020B0604020202020204" pitchFamily="34" charset="0"/>
                        </a:rPr>
                        <a:t>Printer</a:t>
                      </a:r>
                    </a:p>
                    <a:p>
                      <a:pPr marL="285750" indent="-285750" algn="l">
                        <a:buFont typeface="Wingdings" panose="05000000000000000000" pitchFamily="2" charset="2"/>
                        <a:buChar char="Ø"/>
                      </a:pPr>
                      <a:r>
                        <a:rPr lang="en-GB" sz="1200" b="0" dirty="0" smtClean="0">
                          <a:solidFill>
                            <a:schemeClr val="tx1"/>
                          </a:solidFill>
                          <a:latin typeface="Arial" panose="020B0604020202020204" pitchFamily="34" charset="0"/>
                          <a:cs typeface="Arial" panose="020B0604020202020204" pitchFamily="34" charset="0"/>
                        </a:rPr>
                        <a:t>Notepad/Pens/Pencils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Duration</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200" b="0" dirty="0" smtClean="0">
                          <a:solidFill>
                            <a:schemeClr val="tx1"/>
                          </a:solidFill>
                          <a:latin typeface="Arial" panose="020B0604020202020204" pitchFamily="34" charset="0"/>
                          <a:cs typeface="Arial" panose="020B0604020202020204" pitchFamily="34" charset="0"/>
                        </a:rPr>
                        <a:t>1 Hour </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2583582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422683"/>
                </a:solidFill>
                <a:latin typeface="Arial Black" panose="020B0A04020102020204" pitchFamily="34" charset="0"/>
              </a:rPr>
              <a:t>Objectives</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277670" y="1335646"/>
            <a:ext cx="8686800" cy="57708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smtClean="0">
                <a:latin typeface="Arial" panose="020B0604020202020204" pitchFamily="34" charset="0"/>
                <a:cs typeface="Arial" panose="020B0604020202020204" pitchFamily="34" charset="0"/>
              </a:rPr>
              <a:t>Recap</a:t>
            </a:r>
          </a:p>
          <a:p>
            <a:pPr marL="0" indent="0">
              <a:buFont typeface="Arial" panose="020B0604020202020204" pitchFamily="34" charset="0"/>
              <a:buNone/>
            </a:pPr>
            <a:r>
              <a:rPr lang="en-GB" sz="2400" dirty="0" smtClean="0">
                <a:latin typeface="Arial" panose="020B0604020202020204" pitchFamily="34" charset="0"/>
                <a:cs typeface="Arial" panose="020B0604020202020204" pitchFamily="34" charset="0"/>
              </a:rPr>
              <a:t>What we need to achieve</a:t>
            </a:r>
          </a:p>
          <a:p>
            <a:pPr marL="0" indent="0">
              <a:buFont typeface="Arial" panose="020B0604020202020204" pitchFamily="34" charset="0"/>
              <a:buNone/>
            </a:pPr>
            <a:r>
              <a:rPr lang="en-GB" sz="2400" dirty="0" smtClean="0">
                <a:latin typeface="Arial" panose="020B0604020202020204" pitchFamily="34" charset="0"/>
                <a:cs typeface="Arial" panose="020B0604020202020204" pitchFamily="34" charset="0"/>
              </a:rPr>
              <a:t>1.) we go through design process(brainstorming)</a:t>
            </a:r>
          </a:p>
          <a:p>
            <a:pPr marL="0" indent="0">
              <a:buFont typeface="Arial" panose="020B0604020202020204" pitchFamily="34" charset="0"/>
              <a:buNone/>
            </a:pPr>
            <a:r>
              <a:rPr lang="en-GB" sz="2400" dirty="0" smtClean="0">
                <a:latin typeface="Arial" panose="020B0604020202020204" pitchFamily="34" charset="0"/>
                <a:cs typeface="Arial" panose="020B0604020202020204" pitchFamily="34" charset="0"/>
              </a:rPr>
              <a:t>2.) design your own control systems (two designs)</a:t>
            </a:r>
          </a:p>
          <a:p>
            <a:pPr marL="0" indent="0">
              <a:buFont typeface="Arial" panose="020B0604020202020204" pitchFamily="34" charset="0"/>
              <a:buNone/>
            </a:pPr>
            <a:r>
              <a:rPr lang="en-GB" sz="2400" dirty="0" smtClean="0">
                <a:latin typeface="Arial" panose="020B0604020202020204" pitchFamily="34" charset="0"/>
                <a:cs typeface="Arial" panose="020B0604020202020204" pitchFamily="34" charset="0"/>
              </a:rPr>
              <a:t>3.) evaluate your design and submit BOM</a:t>
            </a:r>
          </a:p>
          <a:p>
            <a:pPr marL="0" indent="0">
              <a:buFont typeface="Arial" panose="020B0604020202020204" pitchFamily="34" charset="0"/>
              <a:buNone/>
            </a:pPr>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Designing a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Control System</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251520" y="1556792"/>
            <a:ext cx="7992888" cy="1800200"/>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12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When designing your control</a:t>
            </a: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 system, it is important that you know what components are required. For you the first piece of equipment you will use is the </a:t>
            </a:r>
            <a:r>
              <a:rPr kumimoji="0" lang="en-GB" sz="1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Raspberry Pi</a:t>
            </a: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 then on top of this it is recommended that you use an expansion/ break out board. The board available for you is the </a:t>
            </a:r>
            <a:r>
              <a:rPr kumimoji="0" lang="en-GB" sz="1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Picoborg motor controller board</a:t>
            </a: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 This will allow you to interface your Rasp-Pi with your control system.</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1200" dirty="0" smtClean="0">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GB" sz="1200" dirty="0" smtClean="0">
                <a:latin typeface="Arial" panose="020B0604020202020204" pitchFamily="34" charset="0"/>
                <a:cs typeface="Arial" panose="020B0604020202020204" pitchFamily="34" charset="0"/>
              </a:rPr>
              <a:t>The next thing you will need is the </a:t>
            </a:r>
            <a:r>
              <a:rPr lang="en-GB" sz="1200" b="1" dirty="0" smtClean="0">
                <a:latin typeface="Arial" panose="020B0604020202020204" pitchFamily="34" charset="0"/>
                <a:cs typeface="Arial" panose="020B0604020202020204" pitchFamily="34" charset="0"/>
              </a:rPr>
              <a:t>control system</a:t>
            </a:r>
            <a:r>
              <a:rPr lang="en-GB" sz="1200" dirty="0" smtClean="0">
                <a:latin typeface="Arial" panose="020B0604020202020204" pitchFamily="34" charset="0"/>
                <a:cs typeface="Arial" panose="020B0604020202020204" pitchFamily="34" charset="0"/>
              </a:rPr>
              <a:t>, there are several already available, check with the teacher to find the which one you can work on.</a:t>
            </a:r>
          </a:p>
        </p:txBody>
      </p:sp>
      <p:sp>
        <p:nvSpPr>
          <p:cNvPr id="12" name="Content Placeholder 2"/>
          <p:cNvSpPr txBox="1">
            <a:spLocks/>
          </p:cNvSpPr>
          <p:nvPr/>
        </p:nvSpPr>
        <p:spPr>
          <a:xfrm>
            <a:off x="4283968" y="3481256"/>
            <a:ext cx="3960440" cy="3116095"/>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1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Once you know what control</a:t>
            </a:r>
            <a:r>
              <a:rPr kumimoji="0" lang="en-GB" sz="1400" i="0" u="none" strike="noStrike" kern="1200" cap="none" spc="0" normalizeH="0" noProof="0" dirty="0" smtClean="0">
                <a:ln>
                  <a:noFill/>
                </a:ln>
                <a:effectLst/>
                <a:uLnTx/>
                <a:uFillTx/>
                <a:latin typeface="Arial" panose="020B0604020202020204" pitchFamily="34" charset="0"/>
                <a:cs typeface="Arial" panose="020B0604020202020204" pitchFamily="34" charset="0"/>
              </a:rPr>
              <a:t> system you are going to work on then it is important to realise which parts of the control system you need to connect to the Rasp-Pi via the Picoborg.</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1400" dirty="0">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GB" sz="1400" dirty="0" smtClean="0">
                <a:latin typeface="Arial" panose="020B0604020202020204" pitchFamily="34" charset="0"/>
                <a:cs typeface="Arial" panose="020B0604020202020204" pitchFamily="34" charset="0"/>
              </a:rPr>
              <a:t>Finally you need to consider what </a:t>
            </a:r>
            <a:r>
              <a:rPr lang="en-GB" sz="1400" b="1" dirty="0" smtClean="0">
                <a:latin typeface="Arial" panose="020B0604020202020204" pitchFamily="34" charset="0"/>
                <a:cs typeface="Arial" panose="020B0604020202020204" pitchFamily="34" charset="0"/>
              </a:rPr>
              <a:t>software</a:t>
            </a:r>
            <a:r>
              <a:rPr lang="en-GB" sz="1400" dirty="0" smtClean="0">
                <a:latin typeface="Arial" panose="020B0604020202020204" pitchFamily="34" charset="0"/>
                <a:cs typeface="Arial" panose="020B0604020202020204" pitchFamily="34" charset="0"/>
              </a:rPr>
              <a:t> if any will be needed to help control/ program your control system.</a:t>
            </a:r>
          </a:p>
        </p:txBody>
      </p:sp>
      <p:grpSp>
        <p:nvGrpSpPr>
          <p:cNvPr id="13" name="Group 12"/>
          <p:cNvGrpSpPr/>
          <p:nvPr/>
        </p:nvGrpSpPr>
        <p:grpSpPr>
          <a:xfrm>
            <a:off x="611560" y="3068960"/>
            <a:ext cx="3384376" cy="2685130"/>
            <a:chOff x="323528" y="3429000"/>
            <a:chExt cx="3838707" cy="3045592"/>
          </a:xfrm>
        </p:grpSpPr>
        <p:pic>
          <p:nvPicPr>
            <p:cNvPr id="14" name="Picture 13"/>
            <p:cNvPicPr>
              <a:picLocks noChangeAspect="1"/>
            </p:cNvPicPr>
            <p:nvPr/>
          </p:nvPicPr>
          <p:blipFill rotWithShape="1">
            <a:blip r:embed="rId7" cstate="print"/>
            <a:srcRect r="3507"/>
            <a:stretch/>
          </p:blipFill>
          <p:spPr>
            <a:xfrm>
              <a:off x="395536" y="3429000"/>
              <a:ext cx="3766699" cy="2859064"/>
            </a:xfrm>
            <a:prstGeom prst="rect">
              <a:avLst/>
            </a:prstGeom>
          </p:spPr>
        </p:pic>
        <p:sp>
          <p:nvSpPr>
            <p:cNvPr id="15" name="Content Placeholder 2"/>
            <p:cNvSpPr txBox="1">
              <a:spLocks/>
            </p:cNvSpPr>
            <p:nvPr/>
          </p:nvSpPr>
          <p:spPr>
            <a:xfrm>
              <a:off x="323528" y="6247940"/>
              <a:ext cx="3838707" cy="226652"/>
            </a:xfrm>
            <a:prstGeom prst="rect">
              <a:avLst/>
            </a:prstGeom>
          </p:spPr>
          <p:txBody>
            <a:bodyPr vert="horz">
              <a:normAutofit fontScale="92500"/>
            </a:bodyPr>
            <a:lstStyle/>
            <a:p>
              <a:pPr marR="0" lvl="0" algn="just" defTabSz="914400" rtl="0" eaLnBrk="1" fontAlgn="auto" latinLnBrk="0" hangingPunct="1">
                <a:lnSpc>
                  <a:spcPct val="100000"/>
                </a:lnSpc>
                <a:spcBef>
                  <a:spcPct val="20000"/>
                </a:spcBef>
                <a:spcAft>
                  <a:spcPts val="0"/>
                </a:spcAft>
                <a:buClr>
                  <a:schemeClr val="accent1"/>
                </a:buClr>
                <a:buSzPct val="70000"/>
                <a:tabLst/>
                <a:defRPr/>
              </a:pPr>
              <a:r>
                <a:rPr kumimoji="0" lang="en-GB" sz="800" i="0" u="none" strike="noStrike" kern="1200" cap="none" spc="0" normalizeH="0" baseline="0" noProof="0" dirty="0" smtClean="0">
                  <a:ln>
                    <a:noFill/>
                  </a:ln>
                  <a:solidFill>
                    <a:srgbClr val="002060"/>
                  </a:solidFill>
                  <a:effectLst/>
                  <a:uLnTx/>
                  <a:uFillTx/>
                </a:rPr>
                <a:t>Here is an example of how the Rasp-Pi is connected via the pins to the LCD</a:t>
              </a:r>
              <a:r>
                <a:rPr kumimoji="0" lang="en-GB" sz="800" i="0" u="none" strike="noStrike" kern="1200" cap="none" spc="0" normalizeH="0" noProof="0" dirty="0" smtClean="0">
                  <a:ln>
                    <a:noFill/>
                  </a:ln>
                  <a:solidFill>
                    <a:srgbClr val="002060"/>
                  </a:solidFill>
                  <a:effectLst/>
                  <a:uLnTx/>
                  <a:uFillTx/>
                </a:rPr>
                <a:t> screen</a:t>
              </a:r>
              <a:endParaRPr lang="en-GB" sz="800" dirty="0" smtClean="0">
                <a:solidFill>
                  <a:srgbClr val="002060"/>
                </a:solidFill>
              </a:endParaRPr>
            </a:p>
          </p:txBody>
        </p:sp>
      </p:gr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Example Control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System Connection</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4139952" y="3501008"/>
            <a:ext cx="3424771" cy="2160240"/>
            <a:chOff x="467544" y="1484784"/>
            <a:chExt cx="4619160" cy="2808312"/>
          </a:xfrm>
        </p:grpSpPr>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5158" b="7726"/>
            <a:stretch/>
          </p:blipFill>
          <p:spPr>
            <a:xfrm>
              <a:off x="1863079" y="1484784"/>
              <a:ext cx="3223625" cy="280831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1485661"/>
              <a:ext cx="3210336" cy="1350195"/>
            </a:xfrm>
            <a:prstGeom prst="rect">
              <a:avLst/>
            </a:prstGeom>
          </p:spPr>
        </p:pic>
      </p:gr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273" y="3155439"/>
            <a:ext cx="2972246" cy="2559829"/>
          </a:xfrm>
          <a:prstGeom prst="rect">
            <a:avLst/>
          </a:prstGeom>
        </p:spPr>
      </p:pic>
      <p:sp>
        <p:nvSpPr>
          <p:cNvPr id="20" name="Content Placeholder 2"/>
          <p:cNvSpPr txBox="1">
            <a:spLocks/>
          </p:cNvSpPr>
          <p:nvPr/>
        </p:nvSpPr>
        <p:spPr>
          <a:xfrm>
            <a:off x="310358" y="1447712"/>
            <a:ext cx="7790034" cy="1909280"/>
          </a:xfrm>
          <a:prstGeom prst="rect">
            <a:avLst/>
          </a:prstGeom>
        </p:spPr>
        <p:txBody>
          <a:bodyPr vert="horz">
            <a:normAutofit/>
          </a:bodyPr>
          <a:lstStyle/>
          <a:p>
            <a:pPr marL="342900" lvl="0" indent="-342900">
              <a:spcBef>
                <a:spcPct val="20000"/>
              </a:spcBef>
              <a:buClr>
                <a:schemeClr val="accent1"/>
              </a:buClr>
              <a:buSzPct val="70000"/>
              <a:buFont typeface="Wingdings 2"/>
              <a:buChar char=""/>
              <a:defRPr/>
            </a:pPr>
            <a:r>
              <a:rPr lang="en-GB" sz="1400" dirty="0" smtClean="0">
                <a:latin typeface="Arial" panose="020B0604020202020204" pitchFamily="34" charset="0"/>
                <a:cs typeface="Arial" panose="020B0604020202020204" pitchFamily="34" charset="0"/>
              </a:rPr>
              <a:t>The following is a diagram showing how the Raspberry Pi is connected to the Picoborg motor controller board and from there connected to the parts, mainly motors, of you control system. </a:t>
            </a:r>
          </a:p>
          <a:p>
            <a:pPr marL="342900" lvl="0" indent="-342900">
              <a:spcBef>
                <a:spcPct val="20000"/>
              </a:spcBef>
              <a:buClr>
                <a:schemeClr val="accent1"/>
              </a:buClr>
              <a:buSzPct val="70000"/>
              <a:buFont typeface="Wingdings 2"/>
              <a:buChar char=""/>
              <a:defRPr/>
            </a:pPr>
            <a:endParaRPr lang="en-GB" sz="1400" dirty="0">
              <a:latin typeface="Arial" panose="020B0604020202020204" pitchFamily="34" charset="0"/>
              <a:cs typeface="Arial" panose="020B0604020202020204" pitchFamily="34" charset="0"/>
            </a:endParaRPr>
          </a:p>
          <a:p>
            <a:pPr marL="342900" lvl="0" indent="-342900">
              <a:spcBef>
                <a:spcPct val="20000"/>
              </a:spcBef>
              <a:buClr>
                <a:schemeClr val="accent1"/>
              </a:buClr>
              <a:buSzPct val="70000"/>
              <a:buFont typeface="Wingdings 2"/>
              <a:buChar char=""/>
              <a:defRPr/>
            </a:pPr>
            <a:r>
              <a:rPr lang="en-GB" sz="1400" dirty="0" smtClean="0">
                <a:latin typeface="Arial" panose="020B0604020202020204" pitchFamily="34" charset="0"/>
                <a:cs typeface="Arial" panose="020B0604020202020204" pitchFamily="34" charset="0"/>
              </a:rPr>
              <a:t>It is important to note which pins on the Raspberry Pi will control the various connections on your Picoborg. This information is available via the Piborg website.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46888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422683"/>
                </a:solidFill>
                <a:latin typeface="Arial Black" panose="020B0A04020102020204" pitchFamily="34" charset="0"/>
              </a:rPr>
              <a:t>Diagrams For Use</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E:\Dropbox\CWC IT Modules\Unit 324 - Controlling Systems Using IT\Lesson 7 - Design Pictures\RPi with IO Pin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856" y="2924944"/>
            <a:ext cx="2448272" cy="2947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Dropbox\CWC IT Modules\Unit 324 - Controlling Systems Using IT\Lesson 7 - Design Pictures\raspberry-pi-gpio-ports1.png"/>
          <p:cNvPicPr>
            <a:picLocks noChangeAspect="1" noChangeArrowheads="1"/>
          </p:cNvPicPr>
          <p:nvPr/>
        </p:nvPicPr>
        <p:blipFill rotWithShape="1">
          <a:blip r:embed="rId8">
            <a:extLst>
              <a:ext uri="{28A0092B-C50C-407E-A947-70E740481C1C}">
                <a14:useLocalDpi xmlns:a14="http://schemas.microsoft.com/office/drawing/2010/main" val="0"/>
              </a:ext>
            </a:extLst>
          </a:blip>
          <a:srcRect t="7157" b="8012"/>
          <a:stretch/>
        </p:blipFill>
        <p:spPr bwMode="auto">
          <a:xfrm>
            <a:off x="3275856" y="1430080"/>
            <a:ext cx="4679161" cy="11766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Dropbox\CWC IT Modules\Unit 324 - Controlling Systems Using IT\Lesson 7 - Design Pictures\le-raspberry-pi-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947" r="52838" b="26284"/>
          <a:stretch/>
        </p:blipFill>
        <p:spPr bwMode="auto">
          <a:xfrm>
            <a:off x="6012160" y="2938225"/>
            <a:ext cx="1872208" cy="2792985"/>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346974" y="1430080"/>
            <a:ext cx="2784866" cy="5207802"/>
          </a:xfrm>
          <a:prstGeom prst="rect">
            <a:avLst/>
          </a:prstGeom>
        </p:spPr>
        <p:txBody>
          <a:bodyPr vert="horz">
            <a:normAutofit/>
          </a:bodyPr>
          <a:lstStyle/>
          <a:p>
            <a:pPr marL="342900" lvl="0" indent="-342900" algn="just">
              <a:spcBef>
                <a:spcPct val="20000"/>
              </a:spcBef>
              <a:buClr>
                <a:schemeClr val="accent1"/>
              </a:buClr>
              <a:buSzPct val="70000"/>
              <a:buFont typeface="Wingdings 2"/>
              <a:buChar char=""/>
              <a:defRPr/>
            </a:pPr>
            <a:r>
              <a:rPr lang="en-GB" sz="1400" dirty="0" smtClean="0">
                <a:latin typeface="Arial" panose="020B0604020202020204" pitchFamily="34" charset="0"/>
                <a:cs typeface="Arial" panose="020B0604020202020204" pitchFamily="34" charset="0"/>
              </a:rPr>
              <a:t>Use </a:t>
            </a:r>
            <a:r>
              <a:rPr lang="en-GB" sz="1400" b="1" dirty="0">
                <a:latin typeface="Arial" panose="020B0604020202020204" pitchFamily="34" charset="0"/>
                <a:cs typeface="Arial" panose="020B0604020202020204" pitchFamily="34" charset="0"/>
              </a:rPr>
              <a:t>1</a:t>
            </a:r>
            <a:r>
              <a:rPr lang="en-GB" sz="1400" dirty="0">
                <a:latin typeface="Arial" panose="020B0604020202020204" pitchFamily="34" charset="0"/>
                <a:cs typeface="Arial" panose="020B0604020202020204" pitchFamily="34" charset="0"/>
              </a:rPr>
              <a:t> of the following diagrams to help you draw a representation of the Raspberry Pi pins that are connected to the different parts of your control system</a:t>
            </a:r>
            <a:r>
              <a:rPr lang="en-GB" sz="1400" dirty="0" smtClean="0">
                <a:latin typeface="Arial" panose="020B0604020202020204" pitchFamily="34" charset="0"/>
                <a:cs typeface="Arial" panose="020B0604020202020204" pitchFamily="34" charset="0"/>
              </a:rPr>
              <a:t>.</a:t>
            </a:r>
          </a:p>
          <a:p>
            <a:pPr marL="342900" lvl="0" indent="-342900" algn="just">
              <a:spcBef>
                <a:spcPct val="20000"/>
              </a:spcBef>
              <a:buClr>
                <a:schemeClr val="accent1"/>
              </a:buClr>
              <a:buSzPct val="70000"/>
              <a:buFont typeface="Wingdings 2"/>
              <a:buChar char=""/>
              <a:defRPr/>
            </a:pPr>
            <a:endParaRPr lang="en-GB" sz="1400" dirty="0">
              <a:latin typeface="Arial" panose="020B0604020202020204" pitchFamily="34" charset="0"/>
              <a:cs typeface="Arial" panose="020B0604020202020204" pitchFamily="34" charset="0"/>
            </a:endParaRPr>
          </a:p>
          <a:p>
            <a:pPr marL="342900" lvl="0" indent="-342900" algn="just">
              <a:spcBef>
                <a:spcPct val="20000"/>
              </a:spcBef>
              <a:buClr>
                <a:schemeClr val="accent1"/>
              </a:buClr>
              <a:buSzPct val="70000"/>
              <a:buFont typeface="Wingdings 2"/>
              <a:buChar char=""/>
              <a:defRPr/>
            </a:pPr>
            <a:r>
              <a:rPr lang="en-GB" sz="1400" dirty="0" smtClean="0">
                <a:latin typeface="Arial" panose="020B0604020202020204" pitchFamily="34" charset="0"/>
                <a:cs typeface="Arial" panose="020B0604020202020204" pitchFamily="34" charset="0"/>
              </a:rPr>
              <a:t>Remember, in your diagram include the software and how it will work.</a:t>
            </a:r>
          </a:p>
          <a:p>
            <a:pPr marL="342900" lvl="0" indent="-342900" algn="just">
              <a:spcBef>
                <a:spcPct val="20000"/>
              </a:spcBef>
              <a:buClr>
                <a:schemeClr val="accent1"/>
              </a:buClr>
              <a:buSzPct val="70000"/>
              <a:buFont typeface="Wingdings 2"/>
              <a:buChar char=""/>
              <a:defRPr/>
            </a:pPr>
            <a:endParaRPr lang="en-GB" sz="1400" dirty="0">
              <a:latin typeface="Arial" panose="020B0604020202020204" pitchFamily="34" charset="0"/>
              <a:cs typeface="Arial" panose="020B0604020202020204" pitchFamily="34" charset="0"/>
            </a:endParaRPr>
          </a:p>
          <a:p>
            <a:pPr marL="342900" lvl="0" indent="-342900" algn="just">
              <a:spcBef>
                <a:spcPct val="20000"/>
              </a:spcBef>
              <a:buClr>
                <a:schemeClr val="accent1"/>
              </a:buClr>
              <a:buSzPct val="70000"/>
              <a:buFont typeface="Wingdings 2"/>
              <a:buChar char=""/>
              <a:defRPr/>
            </a:pPr>
            <a:r>
              <a:rPr lang="en-GB" sz="1400" dirty="0" smtClean="0">
                <a:latin typeface="Arial" panose="020B0604020202020204" pitchFamily="34" charset="0"/>
                <a:cs typeface="Arial" panose="020B0604020202020204" pitchFamily="34" charset="0"/>
              </a:rPr>
              <a:t>When making a diagram of your control system use the example pdf given on Moodle, but make sure that you give more details of the pins needed to control the systems connected to your motor controller board.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90569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422683"/>
                </a:solidFill>
                <a:latin typeface="Arial Black" panose="020B0A04020102020204" pitchFamily="34" charset="0"/>
              </a:rPr>
              <a:t>Task</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304800" y="1554162"/>
            <a:ext cx="8587680" cy="5043190"/>
          </a:xfrm>
        </p:spPr>
        <p:txBody>
          <a:bodyPr>
            <a:noAutofit/>
          </a:bodyPr>
          <a:lstStyle/>
          <a:p>
            <a:r>
              <a:rPr lang="en-GB" sz="1800" b="1" dirty="0" smtClean="0">
                <a:latin typeface="Arial" panose="020B0604020202020204" pitchFamily="34" charset="0"/>
                <a:cs typeface="Arial" panose="020B0604020202020204" pitchFamily="34" charset="0"/>
              </a:rPr>
              <a:t>Design </a:t>
            </a:r>
            <a:r>
              <a:rPr lang="en-GB" sz="1800" dirty="0" smtClean="0">
                <a:latin typeface="Arial" panose="020B0604020202020204" pitchFamily="34" charset="0"/>
                <a:cs typeface="Arial" panose="020B0604020202020204" pitchFamily="34" charset="0"/>
              </a:rPr>
              <a:t>a Control System by mentioning the following:</a:t>
            </a:r>
          </a:p>
          <a:p>
            <a:pPr marL="400050" lvl="1" indent="0"/>
            <a:r>
              <a:rPr lang="en-GB" sz="1400" dirty="0" smtClean="0">
                <a:latin typeface="Arial" panose="020B0604020202020204" pitchFamily="34" charset="0"/>
                <a:cs typeface="Arial" panose="020B0604020202020204" pitchFamily="34" charset="0"/>
              </a:rPr>
              <a:t>  List the components you will need to Control your system </a:t>
            </a:r>
          </a:p>
          <a:p>
            <a:pPr marL="800100" lvl="2" indent="0"/>
            <a:r>
              <a:rPr lang="en-GB" sz="1200" dirty="0" smtClean="0">
                <a:latin typeface="Arial" panose="020B0604020202020204" pitchFamily="34" charset="0"/>
                <a:cs typeface="Arial" panose="020B0604020202020204" pitchFamily="34" charset="0"/>
              </a:rPr>
              <a:t>  include software and hardware needed</a:t>
            </a:r>
          </a:p>
          <a:p>
            <a:pPr marL="400050" lvl="1" indent="0"/>
            <a:r>
              <a:rPr lang="en-GB" sz="1400" dirty="0" smtClean="0">
                <a:latin typeface="Arial" panose="020B0604020202020204" pitchFamily="34" charset="0"/>
                <a:cs typeface="Arial" panose="020B0604020202020204" pitchFamily="34" charset="0"/>
              </a:rPr>
              <a:t>  Show in a diagram how your components will be connected</a:t>
            </a:r>
          </a:p>
          <a:p>
            <a:pPr marL="800100" lvl="2" indent="0"/>
            <a:r>
              <a:rPr lang="en-GB" sz="1200" dirty="0" smtClean="0">
                <a:latin typeface="Arial" panose="020B0604020202020204" pitchFamily="34" charset="0"/>
                <a:cs typeface="Arial" panose="020B0604020202020204" pitchFamily="34" charset="0"/>
              </a:rPr>
              <a:t>  Mention the different pins that will be connected</a:t>
            </a:r>
          </a:p>
          <a:p>
            <a:pPr marL="400050" lvl="1" indent="0"/>
            <a:r>
              <a:rPr lang="en-GB" sz="1200" dirty="0" smtClean="0">
                <a:latin typeface="Arial" panose="020B0604020202020204" pitchFamily="34" charset="0"/>
                <a:cs typeface="Arial" panose="020B0604020202020204" pitchFamily="34" charset="0"/>
              </a:rPr>
              <a:t>  Give an explanation of:</a:t>
            </a:r>
          </a:p>
          <a:p>
            <a:pPr marL="800100" lvl="2" indent="0"/>
            <a:r>
              <a:rPr lang="en-GB" sz="1100" dirty="0" smtClean="0">
                <a:latin typeface="Arial" panose="020B0604020202020204" pitchFamily="34" charset="0"/>
                <a:cs typeface="Arial" panose="020B0604020202020204" pitchFamily="34" charset="0"/>
              </a:rPr>
              <a:t>  What is connected to what else</a:t>
            </a:r>
          </a:p>
          <a:p>
            <a:pPr marL="800100" lvl="2" indent="0"/>
            <a:r>
              <a:rPr lang="en-GB" sz="1100" dirty="0" smtClean="0">
                <a:latin typeface="Arial" panose="020B0604020202020204" pitchFamily="34" charset="0"/>
                <a:cs typeface="Arial" panose="020B0604020202020204" pitchFamily="34" charset="0"/>
              </a:rPr>
              <a:t>  Why they are needed</a:t>
            </a:r>
          </a:p>
          <a:p>
            <a:pPr marL="800100" lvl="2" indent="0"/>
            <a:r>
              <a:rPr lang="en-GB" sz="1100" dirty="0" smtClean="0">
                <a:latin typeface="Arial" panose="020B0604020202020204" pitchFamily="34" charset="0"/>
                <a:cs typeface="Arial" panose="020B0604020202020204" pitchFamily="34" charset="0"/>
              </a:rPr>
              <a:t>  How they will be connected</a:t>
            </a:r>
          </a:p>
          <a:p>
            <a:pPr marL="457200" lvl="1" indent="0">
              <a:buNone/>
            </a:pP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You </a:t>
            </a:r>
            <a:r>
              <a:rPr lang="en-GB" sz="1800" b="1" dirty="0" smtClean="0">
                <a:latin typeface="Arial" panose="020B0604020202020204" pitchFamily="34" charset="0"/>
                <a:cs typeface="Arial" panose="020B0604020202020204" pitchFamily="34" charset="0"/>
              </a:rPr>
              <a:t>need</a:t>
            </a:r>
            <a:r>
              <a:rPr lang="en-GB" sz="1800" dirty="0" smtClean="0">
                <a:latin typeface="Arial" panose="020B0604020202020204" pitchFamily="34" charset="0"/>
                <a:cs typeface="Arial" panose="020B0604020202020204" pitchFamily="34" charset="0"/>
              </a:rPr>
              <a:t> to:</a:t>
            </a:r>
          </a:p>
          <a:p>
            <a:pPr lvl="1"/>
            <a:r>
              <a:rPr lang="en-GB" sz="1200" dirty="0" smtClean="0">
                <a:latin typeface="Arial" panose="020B0604020202020204" pitchFamily="34" charset="0"/>
                <a:cs typeface="Arial" panose="020B0604020202020204" pitchFamily="34" charset="0"/>
              </a:rPr>
              <a:t>Write a </a:t>
            </a:r>
            <a:r>
              <a:rPr lang="en-GB" sz="1200" b="1" dirty="0" smtClean="0">
                <a:latin typeface="Arial" panose="020B0604020202020204" pitchFamily="34" charset="0"/>
                <a:cs typeface="Arial" panose="020B0604020202020204" pitchFamily="34" charset="0"/>
              </a:rPr>
              <a:t>minimum of 2 ½ pages </a:t>
            </a:r>
            <a:r>
              <a:rPr lang="en-GB" sz="1200" dirty="0" smtClean="0">
                <a:latin typeface="Arial" panose="020B0604020202020204" pitchFamily="34" charset="0"/>
                <a:cs typeface="Arial" panose="020B0604020202020204" pitchFamily="34" charset="0"/>
              </a:rPr>
              <a:t>with picture/ diagrams</a:t>
            </a:r>
            <a:r>
              <a:rPr lang="en-GB" sz="1200" b="1"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explaining the design  your control system</a:t>
            </a:r>
            <a:endParaRPr lang="en-GB" sz="1200" b="1" dirty="0">
              <a:latin typeface="Arial" panose="020B0604020202020204" pitchFamily="34" charset="0"/>
              <a:cs typeface="Arial" panose="020B0604020202020204" pitchFamily="34" charset="0"/>
            </a:endParaRPr>
          </a:p>
          <a:p>
            <a:pPr lvl="1"/>
            <a:r>
              <a:rPr lang="en-GB" sz="1200" dirty="0" smtClean="0">
                <a:latin typeface="Arial" panose="020B0604020202020204" pitchFamily="34" charset="0"/>
                <a:cs typeface="Arial" panose="020B0604020202020204" pitchFamily="34" charset="0"/>
              </a:rPr>
              <a:t>Make </a:t>
            </a:r>
            <a:r>
              <a:rPr lang="en-GB" sz="1200" dirty="0">
                <a:latin typeface="Arial" panose="020B0604020202020204" pitchFamily="34" charset="0"/>
                <a:cs typeface="Arial" panose="020B0604020202020204" pitchFamily="34" charset="0"/>
              </a:rPr>
              <a:t>sure the </a:t>
            </a:r>
            <a:r>
              <a:rPr lang="en-GB" sz="1200" dirty="0" smtClean="0">
                <a:latin typeface="Arial" panose="020B0604020202020204" pitchFamily="34" charset="0"/>
                <a:cs typeface="Arial" panose="020B0604020202020204" pitchFamily="34" charset="0"/>
              </a:rPr>
              <a:t>paragraphs </a:t>
            </a:r>
            <a:r>
              <a:rPr lang="en-GB" sz="1200" dirty="0">
                <a:latin typeface="Arial" panose="020B0604020202020204" pitchFamily="34" charset="0"/>
                <a:cs typeface="Arial" panose="020B0604020202020204" pitchFamily="34" charset="0"/>
              </a:rPr>
              <a:t>are </a:t>
            </a:r>
            <a:r>
              <a:rPr lang="en-GB" sz="1200" b="1" u="sng" dirty="0">
                <a:latin typeface="Arial" panose="020B0604020202020204" pitchFamily="34" charset="0"/>
                <a:cs typeface="Arial" panose="020B0604020202020204" pitchFamily="34" charset="0"/>
              </a:rPr>
              <a:t>in your own </a:t>
            </a:r>
            <a:r>
              <a:rPr lang="en-GB" sz="1200" b="1" u="sng" dirty="0" smtClean="0">
                <a:latin typeface="Arial" panose="020B0604020202020204" pitchFamily="34" charset="0"/>
                <a:cs typeface="Arial" panose="020B0604020202020204" pitchFamily="34" charset="0"/>
              </a:rPr>
              <a:t>words</a:t>
            </a:r>
            <a:r>
              <a:rPr lang="en-GB" sz="1200" b="1"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98676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Assessment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&amp; Criteria</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304800" y="1554162"/>
            <a:ext cx="8587680" cy="5043190"/>
          </a:xfrm>
        </p:spPr>
        <p:txBody>
          <a:bodyPr>
            <a:normAutofit/>
          </a:bodyPr>
          <a:lstStyle/>
          <a:p>
            <a:r>
              <a:rPr lang="en-GB" sz="2000" b="1" dirty="0" smtClean="0">
                <a:latin typeface="Arial" panose="020B0604020202020204" pitchFamily="34" charset="0"/>
                <a:cs typeface="Arial" panose="020B0604020202020204" pitchFamily="34" charset="0"/>
              </a:rPr>
              <a:t>Design</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 control </a:t>
            </a:r>
            <a:r>
              <a:rPr lang="en-GB" sz="2000" dirty="0" smtClean="0">
                <a:latin typeface="Arial" panose="020B0604020202020204" pitchFamily="34" charset="0"/>
                <a:cs typeface="Arial" panose="020B0604020202020204" pitchFamily="34" charset="0"/>
              </a:rPr>
              <a:t>system - </a:t>
            </a:r>
            <a:r>
              <a:rPr lang="en-GB" sz="2000" b="1" dirty="0" smtClean="0">
                <a:latin typeface="Arial" panose="020B0604020202020204" pitchFamily="34" charset="0"/>
                <a:cs typeface="Arial" panose="020B0604020202020204" pitchFamily="34" charset="0"/>
              </a:rPr>
              <a:t>P6</a:t>
            </a:r>
            <a:endParaRPr lang="en-GB" sz="2000" b="1"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While </a:t>
            </a:r>
            <a:r>
              <a:rPr lang="en-GB" sz="2000" b="1" dirty="0">
                <a:latin typeface="Arial" panose="020B0604020202020204" pitchFamily="34" charset="0"/>
                <a:cs typeface="Arial" panose="020B0604020202020204" pitchFamily="34" charset="0"/>
              </a:rPr>
              <a:t>covering </a:t>
            </a:r>
            <a:r>
              <a:rPr lang="en-GB" sz="2000" dirty="0">
                <a:latin typeface="Arial" panose="020B0604020202020204" pitchFamily="34" charset="0"/>
                <a:cs typeface="Arial" panose="020B0604020202020204" pitchFamily="34" charset="0"/>
              </a:rPr>
              <a:t>the following topics:</a:t>
            </a:r>
          </a:p>
          <a:p>
            <a:pPr marL="400050" lvl="1" indent="0"/>
            <a:r>
              <a:rPr lang="en-GB" sz="1600" b="1" dirty="0" smtClean="0">
                <a:latin typeface="Arial" panose="020B0604020202020204" pitchFamily="34" charset="0"/>
                <a:cs typeface="Arial" panose="020B0604020202020204" pitchFamily="34" charset="0"/>
              </a:rPr>
              <a:t>  Design</a:t>
            </a:r>
            <a:r>
              <a:rPr lang="en-GB" sz="1600" b="1" dirty="0">
                <a:latin typeface="Arial" panose="020B0604020202020204" pitchFamily="34" charset="0"/>
                <a:cs typeface="Arial" panose="020B0604020202020204" pitchFamily="34" charset="0"/>
              </a:rPr>
              <a:t>: </a:t>
            </a:r>
            <a:endParaRPr lang="en-GB" sz="1600" b="1" dirty="0" smtClean="0">
              <a:latin typeface="Arial" panose="020B0604020202020204" pitchFamily="34" charset="0"/>
              <a:cs typeface="Arial" panose="020B0604020202020204" pitchFamily="34" charset="0"/>
            </a:endParaRPr>
          </a:p>
          <a:p>
            <a:pPr marL="800100" lvl="2" indent="0"/>
            <a:r>
              <a:rPr lang="en-GB" sz="1400" dirty="0" smtClean="0">
                <a:latin typeface="Arial" panose="020B0604020202020204" pitchFamily="34" charset="0"/>
                <a:cs typeface="Arial" panose="020B0604020202020204" pitchFamily="34" charset="0"/>
              </a:rPr>
              <a:t>  purpose</a:t>
            </a:r>
          </a:p>
          <a:p>
            <a:pPr marL="800100" lvl="2" indent="0"/>
            <a:r>
              <a:rPr lang="en-GB" sz="1400" dirty="0" smtClean="0">
                <a:latin typeface="Arial" panose="020B0604020202020204" pitchFamily="34" charset="0"/>
                <a:cs typeface="Arial" panose="020B0604020202020204" pitchFamily="34" charset="0"/>
              </a:rPr>
              <a:t>  signal type</a:t>
            </a:r>
          </a:p>
          <a:p>
            <a:pPr marL="800100" lvl="2" indent="0"/>
            <a:r>
              <a:rPr lang="en-GB" sz="1400" dirty="0" smtClean="0">
                <a:latin typeface="Arial" panose="020B0604020202020204" pitchFamily="34" charset="0"/>
                <a:cs typeface="Arial" panose="020B0604020202020204" pitchFamily="34" charset="0"/>
              </a:rPr>
              <a:t>  sensor types</a:t>
            </a:r>
          </a:p>
          <a:p>
            <a:pPr marL="800100" lvl="2" indent="0"/>
            <a:r>
              <a:rPr lang="en-GB" sz="1400" dirty="0" smtClean="0">
                <a:latin typeface="Arial" panose="020B0604020202020204" pitchFamily="34" charset="0"/>
                <a:cs typeface="Arial" panose="020B0604020202020204" pitchFamily="34" charset="0"/>
              </a:rPr>
              <a:t>  outputs</a:t>
            </a:r>
          </a:p>
          <a:p>
            <a:pPr marL="800100" lvl="2" indent="0"/>
            <a:r>
              <a:rPr lang="en-GB" sz="1400" dirty="0" smtClean="0">
                <a:latin typeface="Arial" panose="020B0604020202020204" pitchFamily="34" charset="0"/>
                <a:cs typeface="Arial" panose="020B0604020202020204" pitchFamily="34" charset="0"/>
              </a:rPr>
              <a:t>  control operation</a:t>
            </a:r>
          </a:p>
        </p:txBody>
      </p:sp>
    </p:spTree>
    <p:extLst>
      <p:ext uri="{BB962C8B-B14F-4D97-AF65-F5344CB8AC3E}">
        <p14:creationId xmlns:p14="http://schemas.microsoft.com/office/powerpoint/2010/main" val="46964880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422683"/>
                </a:solidFill>
                <a:latin typeface="Arial Black" panose="020B0A04020102020204" pitchFamily="34" charset="0"/>
              </a:rPr>
              <a:t>Different Types </a:t>
            </a:r>
            <a:br>
              <a:rPr lang="en-GB" b="1" dirty="0" smtClean="0">
                <a:solidFill>
                  <a:srgbClr val="422683"/>
                </a:solidFill>
                <a:latin typeface="Arial Black" panose="020B0A04020102020204" pitchFamily="34" charset="0"/>
              </a:rPr>
            </a:br>
            <a:r>
              <a:rPr lang="en-GB" b="1" dirty="0" smtClean="0">
                <a:solidFill>
                  <a:srgbClr val="422683"/>
                </a:solidFill>
                <a:latin typeface="Arial Black" panose="020B0A04020102020204" pitchFamily="34" charset="0"/>
              </a:rPr>
              <a:t>of Sensors</a:t>
            </a:r>
            <a:endParaRPr lang="en-GB" b="1" dirty="0">
              <a:solidFill>
                <a:srgbClr val="422683"/>
              </a:solidFill>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28" y="260648"/>
            <a:ext cx="895488" cy="772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0" y="5949280"/>
            <a:ext cx="1091803" cy="595924"/>
          </a:xfrm>
          <a:prstGeom prst="rect">
            <a:avLst/>
          </a:prstGeom>
        </p:spPr>
      </p:pic>
      <p:sp>
        <p:nvSpPr>
          <p:cNvPr id="6" name="Rectangle 5"/>
          <p:cNvSpPr/>
          <p:nvPr/>
        </p:nvSpPr>
        <p:spPr>
          <a:xfrm flipH="1">
            <a:off x="8366854" y="0"/>
            <a:ext cx="777146" cy="6858000"/>
          </a:xfrm>
          <a:prstGeom prst="rect">
            <a:avLst/>
          </a:prstGeom>
          <a:solidFill>
            <a:srgbClr val="422683"/>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264137" y="148783"/>
            <a:ext cx="1381760" cy="495300"/>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30684" y="1556166"/>
            <a:ext cx="2088233" cy="6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838888" y="4803387"/>
            <a:ext cx="1872590" cy="7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304800" y="1554162"/>
            <a:ext cx="8587680" cy="434678"/>
          </a:xfrm>
        </p:spPr>
        <p:txBody>
          <a:bodyPr>
            <a:normAutofit/>
          </a:bodyPr>
          <a:lstStyle/>
          <a:p>
            <a:pPr marL="0" indent="0">
              <a:buNone/>
            </a:pPr>
            <a:r>
              <a:rPr lang="en-GB" sz="2000" b="1" dirty="0" smtClean="0">
                <a:latin typeface="Arial" panose="020B0604020202020204" pitchFamily="34" charset="0"/>
                <a:cs typeface="Arial" panose="020B0604020202020204" pitchFamily="34" charset="0"/>
              </a:rPr>
              <a:t>Adding sensors to your control systems</a:t>
            </a:r>
            <a:endParaRPr lang="en-GB" sz="20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51520" y="2076956"/>
            <a:ext cx="5184576" cy="4952444"/>
          </a:xfrm>
          <a:prstGeom prst="rect">
            <a:avLst/>
          </a:prstGeom>
        </p:spPr>
        <p:txBody>
          <a:bodyPr vert="horz">
            <a:normAutofit/>
          </a:bodyPr>
          <a:lstStyle/>
          <a:p>
            <a:pPr marL="171450" marR="0" lvl="0" indent="-1714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kumimoji="0" lang="en-GB" sz="12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Once you have designed you control system it is important that  you gain real world information, that will allow</a:t>
            </a: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 you or the control system to change settings according to the events around you.</a:t>
            </a: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120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You must first consider the type of sensor that you need or that would be useful to your control system, you have sensors such as: </a:t>
            </a:r>
          </a:p>
          <a:p>
            <a:pPr marL="628650" lvl="1" indent="-171450" algn="just">
              <a:spcBef>
                <a:spcPct val="20000"/>
              </a:spcBef>
              <a:buClr>
                <a:schemeClr val="accent1"/>
              </a:buClr>
              <a:buSzPct val="7000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Ultrasound</a:t>
            </a:r>
          </a:p>
          <a:p>
            <a:pPr marL="628650" lvl="1" indent="-171450" algn="just">
              <a:spcBef>
                <a:spcPct val="20000"/>
              </a:spcBef>
              <a:buClr>
                <a:schemeClr val="accent1"/>
              </a:buClr>
              <a:buSzPct val="70000"/>
              <a:buFont typeface="Arial" panose="020B0604020202020204" pitchFamily="34" charset="0"/>
              <a:buChar char="•"/>
              <a:defRPr/>
            </a:pP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Motion</a:t>
            </a:r>
          </a:p>
          <a:p>
            <a:pPr marL="628650" lvl="1" indent="-171450" algn="just">
              <a:spcBef>
                <a:spcPct val="20000"/>
              </a:spcBef>
              <a:buClr>
                <a:schemeClr val="accent1"/>
              </a:buClr>
              <a:buSzPct val="7000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Gas/ toxic gas</a:t>
            </a:r>
          </a:p>
          <a:p>
            <a:pPr marL="628650" lvl="1" indent="-171450" algn="just">
              <a:spcBef>
                <a:spcPct val="20000"/>
              </a:spcBef>
              <a:buClr>
                <a:schemeClr val="accent1"/>
              </a:buClr>
              <a:buSzPct val="70000"/>
              <a:buFont typeface="Arial" panose="020B0604020202020204" pitchFamily="34" charset="0"/>
              <a:buChar char="•"/>
              <a:defRPr/>
            </a:pP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Pressure</a:t>
            </a:r>
          </a:p>
          <a:p>
            <a:pPr marL="628650" lvl="1" indent="-171450" algn="just">
              <a:spcBef>
                <a:spcPct val="20000"/>
              </a:spcBef>
              <a:buClr>
                <a:schemeClr val="accent1"/>
              </a:buClr>
              <a:buSzPct val="70000"/>
              <a:buFont typeface="Arial" panose="020B0604020202020204" pitchFamily="34" charset="0"/>
              <a:buChar char="•"/>
              <a:defRPr/>
            </a:pPr>
            <a:r>
              <a:rPr lang="en-GB" sz="1200" dirty="0" smtClean="0">
                <a:latin typeface="Arial" panose="020B0604020202020204" pitchFamily="34" charset="0"/>
                <a:cs typeface="Arial" panose="020B0604020202020204" pitchFamily="34" charset="0"/>
              </a:rPr>
              <a:t>Temperature</a:t>
            </a:r>
            <a:endPar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1200" baseline="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ct val="20000"/>
              </a:spcBef>
              <a:spcAft>
                <a:spcPts val="0"/>
              </a:spcAft>
              <a:buClr>
                <a:schemeClr val="accent1"/>
              </a:buClr>
              <a:buSzPct val="70000"/>
              <a:buFont typeface="Arial" panose="020B0604020202020204" pitchFamily="34" charset="0"/>
              <a:buChar char="•"/>
              <a:tabLst/>
              <a:defRPr/>
            </a:pPr>
            <a:r>
              <a:rPr kumimoji="0" lang="en-GB" sz="12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Finally,</a:t>
            </a: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 once you have </a:t>
            </a:r>
            <a:r>
              <a:rPr lang="en-GB" sz="1200" dirty="0" smtClean="0">
                <a:latin typeface="Arial" panose="020B0604020202020204" pitchFamily="34" charset="0"/>
                <a:cs typeface="Arial" panose="020B0604020202020204" pitchFamily="34" charset="0"/>
              </a:rPr>
              <a:t>decided on the appropriate sensor, you must then understand how you could connect it to your Raspberry Pi</a:t>
            </a:r>
            <a:r>
              <a:rPr kumimoji="0" lang="en-GB" sz="12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The diagram</a:t>
            </a:r>
            <a:r>
              <a:rPr kumimoji="0" lang="en-GB" sz="1200" i="0" u="none" strike="noStrike" kern="1200" cap="none" spc="0" normalizeH="0" noProof="0" dirty="0" smtClean="0">
                <a:ln>
                  <a:noFill/>
                </a:ln>
                <a:effectLst/>
                <a:uLnTx/>
                <a:uFillTx/>
                <a:latin typeface="Arial" panose="020B0604020202020204" pitchFamily="34" charset="0"/>
                <a:cs typeface="Arial" panose="020B0604020202020204" pitchFamily="34" charset="0"/>
              </a:rPr>
              <a:t> shows an example of how this could be done.</a:t>
            </a:r>
            <a:endParaRPr lang="en-GB" sz="1200" dirty="0" smtClean="0">
              <a:latin typeface="Arial" panose="020B0604020202020204" pitchFamily="34" charset="0"/>
              <a:cs typeface="Arial" panose="020B0604020202020204" pitchFamily="34" charset="0"/>
            </a:endParaRPr>
          </a:p>
        </p:txBody>
      </p:sp>
      <p:pic>
        <p:nvPicPr>
          <p:cNvPr id="11" name="Picture 2" descr="E:\Dropbox\CWC IT Modules\Unit 324 - Controlling Systems Using IT\Lesson 7 - Design Pictures\connectr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9942" y="3284983"/>
            <a:ext cx="2120451" cy="21204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parallax.com/sites/default/files/styles/full-size-product/public/28028.png?itok=Fs0BHak3"/>
          <p:cNvPicPr/>
          <p:nvPr/>
        </p:nvPicPr>
        <p:blipFill rotWithShape="1">
          <a:blip r:embed="rId8" cstate="print">
            <a:extLst>
              <a:ext uri="{28A0092B-C50C-407E-A947-70E740481C1C}">
                <a14:useLocalDpi xmlns:a14="http://schemas.microsoft.com/office/drawing/2010/main" val="0"/>
              </a:ext>
            </a:extLst>
          </a:blip>
          <a:srcRect t="6548" b="10916"/>
          <a:stretch/>
        </p:blipFill>
        <p:spPr bwMode="auto">
          <a:xfrm>
            <a:off x="5602243" y="1578922"/>
            <a:ext cx="2498150" cy="9859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8183087"/>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1395</Words>
  <Application>Microsoft Office PowerPoint</Application>
  <PresentationFormat>On-screen Show (4:3)</PresentationFormat>
  <Paragraphs>190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Objectives</vt:lpstr>
      <vt:lpstr>Designing a  Control System</vt:lpstr>
      <vt:lpstr>Example Control  System Connection</vt:lpstr>
      <vt:lpstr>Diagrams For Use</vt:lpstr>
      <vt:lpstr>Task</vt:lpstr>
      <vt:lpstr>Assessment  &amp; Criteria</vt:lpstr>
      <vt:lpstr>Different Types  of Sensors</vt:lpstr>
      <vt:lpstr>Connecting  your Sensors</vt:lpstr>
      <vt:lpstr>Task</vt:lpstr>
      <vt:lpstr>Implement a  Control System</vt:lpstr>
      <vt:lpstr>Testing your  Control System</vt:lpstr>
      <vt:lpstr>Task</vt:lpstr>
      <vt:lpstr>Assessment  &amp; Criteria</vt:lpstr>
      <vt:lpstr>Suggest Improvement  to a Control System TASK</vt:lpstr>
      <vt:lpstr>Assessment  &amp; Criteria</vt:lpstr>
      <vt:lpstr>Evaluate the Design &amp;  Performance of a Control System TASK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Abid</dc:creator>
  <cp:lastModifiedBy>QA Resources</cp:lastModifiedBy>
  <cp:revision>89</cp:revision>
  <dcterms:created xsi:type="dcterms:W3CDTF">2012-03-25T23:32:30Z</dcterms:created>
  <dcterms:modified xsi:type="dcterms:W3CDTF">2015-07-16T08:05:48Z</dcterms:modified>
</cp:coreProperties>
</file>