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9" r:id="rId2"/>
    <p:sldId id="270" r:id="rId3"/>
    <p:sldId id="272" r:id="rId4"/>
    <p:sldId id="306" r:id="rId5"/>
    <p:sldId id="307" r:id="rId6"/>
    <p:sldId id="271" r:id="rId7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422683"/>
    <a:srgbClr val="FFFFE7"/>
    <a:srgbClr val="00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466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476EBE-0210-4A69-8975-1F6A1B4CCE19}" type="datetimeFigureOut">
              <a:rPr lang="en-GB" smtClean="0"/>
              <a:t>03/07/2015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96011C-7CB4-407C-A3B2-7CC4DD3841E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8889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 print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0814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Hidden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24021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</a:t>
            </a:r>
            <a:r>
              <a:rPr lang="en-GB" baseline="0" dirty="0" smtClean="0"/>
              <a:t> Print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</a:t>
            </a:r>
            <a:r>
              <a:rPr lang="en-GB" baseline="0" dirty="0" smtClean="0"/>
              <a:t> Print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</a:t>
            </a:r>
            <a:r>
              <a:rPr lang="en-GB" baseline="0" dirty="0" smtClean="0"/>
              <a:t> Print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9580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000250" y="0"/>
            <a:ext cx="4857750" cy="9144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2571750" y="4572000"/>
            <a:ext cx="9144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2525151" y="711200"/>
            <a:ext cx="3829050" cy="3824224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2515831" y="4719819"/>
            <a:ext cx="3836084" cy="1468331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4403418" y="8743928"/>
            <a:ext cx="1501848" cy="302536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03/07/2015</a:t>
            </a:fld>
            <a:endParaRPr lang="en-GB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114550" y="8743928"/>
            <a:ext cx="2195792" cy="3048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5910663" y="8741664"/>
            <a:ext cx="441252" cy="3048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03/07/2015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14900" y="366608"/>
            <a:ext cx="1143000" cy="7802033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90"/>
            <a:ext cx="4514850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182112" y="8743928"/>
            <a:ext cx="1501848" cy="302536"/>
          </a:xfrm>
        </p:spPr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03/07/2015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" y="8741664"/>
            <a:ext cx="2743200" cy="304800"/>
          </a:xfrm>
        </p:spPr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90872" y="8737600"/>
            <a:ext cx="441252" cy="3048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03/07/2015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3762450"/>
            <a:ext cx="4691616" cy="1816100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0" y="2540001"/>
            <a:ext cx="4691616" cy="991343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43179" y="8742413"/>
            <a:ext cx="1501848" cy="302536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03/07/2015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01519" y="8742413"/>
            <a:ext cx="2171700" cy="3048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050464" y="8740149"/>
            <a:ext cx="441252" cy="304800"/>
          </a:xfrm>
        </p:spPr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31536" cy="1524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2640330" cy="6034617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34106" y="2133601"/>
            <a:ext cx="2640330" cy="6034617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03/07/2015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31536" cy="1524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7823200"/>
            <a:ext cx="2640330" cy="6096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134106" y="7823200"/>
            <a:ext cx="2640330" cy="6096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2282453"/>
            <a:ext cx="2640330" cy="5486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134106" y="2282453"/>
            <a:ext cx="2640330" cy="5486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03/07/2015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31536" cy="1524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03/07/2015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03/07/2015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04800"/>
            <a:ext cx="4423410" cy="156464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42900" y="1996555"/>
            <a:ext cx="4423410" cy="803349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" y="2844800"/>
            <a:ext cx="5429250" cy="582900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03/07/2015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448477" y="1339558"/>
            <a:ext cx="3239645" cy="575009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rot="21420000">
            <a:off x="447530" y="1331756"/>
            <a:ext cx="3239645" cy="575009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1824" y="1524000"/>
            <a:ext cx="2571750" cy="27432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41824" y="4378179"/>
            <a:ext cx="2571750" cy="256032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03/07/2015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497762" y="1388003"/>
            <a:ext cx="3154680" cy="560832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6115050" y="0"/>
            <a:ext cx="742950" cy="9144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29250" cy="1524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342900" y="2145888"/>
            <a:ext cx="5429250" cy="646176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3184452" y="8743928"/>
            <a:ext cx="1501848" cy="302536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03/07/2015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42900" y="8743928"/>
            <a:ext cx="2743200" cy="3048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4688586" y="8741664"/>
            <a:ext cx="441252" cy="3048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jpeg"/><Relationship Id="rId7" Type="http://schemas.microsoft.com/office/2007/relationships/hdphoto" Target="../media/hdphoto1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g"/><Relationship Id="rId9" Type="http://schemas.microsoft.com/office/2007/relationships/hdphoto" Target="../media/hdphoto2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7.jpeg"/><Relationship Id="rId7" Type="http://schemas.microsoft.com/office/2007/relationships/hdphoto" Target="../media/hdphoto3.wd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microsoft.com/office/2007/relationships/hdphoto" Target="../media/hdphoto3.wd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microsoft.com/office/2007/relationships/hdphoto" Target="../media/hdphoto3.wd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8730" y="3323862"/>
            <a:ext cx="4914546" cy="42244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6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58672" y="1043608"/>
            <a:ext cx="5508612" cy="422446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36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Determination of the Ka value of a weak acid using the half neutralisation point method</a:t>
            </a:r>
          </a:p>
          <a:p>
            <a:pPr marL="0" indent="0" algn="ctr">
              <a:buFont typeface="Wingdings 2"/>
              <a:buNone/>
            </a:pPr>
            <a:r>
              <a:rPr lang="en-US" sz="1800" b="1" dirty="0" smtClean="0">
                <a:ln w="11430"/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David Martin</a:t>
            </a:r>
          </a:p>
          <a:p>
            <a:pPr marL="0" indent="0" algn="ctr">
              <a:buFont typeface="Wingdings 2"/>
              <a:buNone/>
            </a:pPr>
            <a:r>
              <a:rPr lang="en-US" sz="1800" b="1" dirty="0" smtClean="0">
                <a:ln w="11430"/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City and Islington College</a:t>
            </a:r>
            <a:endParaRPr lang="en-GB" sz="18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895488" cy="77289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8323236"/>
            <a:ext cx="1091803" cy="595924"/>
          </a:xfrm>
          <a:prstGeom prst="rect">
            <a:avLst/>
          </a:prstGeom>
        </p:spPr>
      </p:pic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260648"/>
            <a:ext cx="1381760" cy="4953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4004" y="7679377"/>
            <a:ext cx="56832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7030A0"/>
              </a:buClr>
            </a:pPr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Students Name: …………………………………………………………………..</a:t>
            </a:r>
          </a:p>
        </p:txBody>
      </p:sp>
      <p:pic>
        <p:nvPicPr>
          <p:cNvPr id="5122" name="Picture 2" descr="C:\Users\tracey.dunn\Desktop\CLIP ART\labcoat-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3300" b="98200" l="3000" r="100000">
                        <a14:foregroundMark x1="35800" y1="46400" x2="55300" y2="72600"/>
                        <a14:foregroundMark x1="56900" y1="46900" x2="34800" y2="78200"/>
                        <a14:foregroundMark x1="30700" y1="71000" x2="37400" y2="50500"/>
                        <a14:foregroundMark x1="58900" y1="52100" x2="65600" y2="55600"/>
                        <a14:foregroundMark x1="78400" y1="46400" x2="80000" y2="43300"/>
                        <a14:foregroundMark x1="53800" y1="45900" x2="50700" y2="536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672" y="5580112"/>
            <a:ext cx="1279648" cy="1279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Oval 14"/>
          <p:cNvSpPr/>
          <p:nvPr/>
        </p:nvSpPr>
        <p:spPr>
          <a:xfrm>
            <a:off x="2806490" y="4808430"/>
            <a:ext cx="108012" cy="108012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Oval 15"/>
          <p:cNvSpPr/>
          <p:nvPr/>
        </p:nvSpPr>
        <p:spPr>
          <a:xfrm>
            <a:off x="2605993" y="4844420"/>
            <a:ext cx="108012" cy="108012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100000" l="9408" r="8954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8840" y="4931246"/>
            <a:ext cx="2648277" cy="2233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Oval 17"/>
          <p:cNvSpPr/>
          <p:nvPr/>
        </p:nvSpPr>
        <p:spPr>
          <a:xfrm>
            <a:off x="2842494" y="4571206"/>
            <a:ext cx="108012" cy="108012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Oval 18"/>
          <p:cNvSpPr/>
          <p:nvPr/>
        </p:nvSpPr>
        <p:spPr>
          <a:xfrm>
            <a:off x="2554462" y="4571206"/>
            <a:ext cx="108012" cy="108012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Oval 19"/>
          <p:cNvSpPr/>
          <p:nvPr/>
        </p:nvSpPr>
        <p:spPr>
          <a:xfrm>
            <a:off x="2428686" y="4746526"/>
            <a:ext cx="108012" cy="108012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37058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7" grpId="0"/>
      <p:bldP spid="15" grpId="0" animBg="1"/>
      <p:bldP spid="16" grpId="0" animBg="1"/>
      <p:bldP spid="18" grpId="0" animBg="1"/>
      <p:bldP spid="19" grpId="0" animBg="1"/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>
          <a:xfrm>
            <a:off x="620688" y="923595"/>
            <a:ext cx="4914546" cy="14401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endParaRPr lang="en-US" sz="44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1224136" cy="105655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8323236"/>
            <a:ext cx="1091803" cy="595924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260648"/>
            <a:ext cx="1381760" cy="495300"/>
          </a:xfrm>
          <a:prstGeom prst="rect">
            <a:avLst/>
          </a:prstGeom>
        </p:spPr>
      </p:pic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51330"/>
              </p:ext>
            </p:extLst>
          </p:nvPr>
        </p:nvGraphicFramePr>
        <p:xfrm>
          <a:off x="620688" y="1475656"/>
          <a:ext cx="5242264" cy="6552260"/>
        </p:xfrm>
        <a:graphic>
          <a:graphicData uri="http://schemas.openxmlformats.org/drawingml/2006/table">
            <a:tbl>
              <a:tblPr firstRow="1" bandRow="1"/>
              <a:tblGrid>
                <a:gridCol w="5242264"/>
              </a:tblGrid>
              <a:tr h="274637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Topic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268913"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Chemistry</a:t>
                      </a:r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997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Aims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662806">
                <a:tc>
                  <a:txBody>
                    <a:bodyPr/>
                    <a:lstStyle/>
                    <a:p>
                      <a:pPr marL="171450" lvl="0" indent="-171450">
                        <a:buFont typeface="Wingdings" panose="05000000000000000000" pitchFamily="2" charset="2"/>
                        <a:buChar char="Ø"/>
                      </a:pPr>
                      <a:r>
                        <a:rPr kumimoji="0" lang="en-GB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This is a good little practical that reminds students of their titration skills and also allows a practical determination of a Ka value – good for BTEC unit 26 on the Applied Science course</a:t>
                      </a:r>
                      <a:endParaRPr kumimoji="0" lang="en-GB" sz="12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997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</a:t>
                      </a:r>
                      <a:endParaRPr lang="en-GB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268913"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 3</a:t>
                      </a:r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997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Method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1894997"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This is a practical experiment (NO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ANSWERS INCLUDED)</a:t>
                      </a:r>
                      <a:endParaRPr lang="en-GB" sz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en-GB" sz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PowerPoint 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slides ALL SLIDES ARE HANDOUTS (apart from slide 2,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which will be hidden) – Go through the slides with the Students, and ask them to fill in the answers (group discussions around questions)</a:t>
                      </a:r>
                    </a:p>
                    <a:p>
                      <a:pPr algn="l"/>
                      <a:endParaRPr lang="en-GB" sz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Equipment needed: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 moldm </a:t>
                      </a:r>
                      <a:r>
                        <a:rPr lang="en-GB" sz="1200" baseline="30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   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sodium hydroxide solution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 moldm </a:t>
                      </a:r>
                      <a:r>
                        <a:rPr lang="en-GB" sz="1200" baseline="30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 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ethanoic acid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Weak acid/strong base – phenolphthalein indicator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Glassware to perform a titration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 meter – just one for the class</a:t>
                      </a:r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997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Equipment 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810097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Laptop &amp; Projector 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Pens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Hand-Outs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997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Duration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268913">
                <a:tc>
                  <a:txBody>
                    <a:bodyPr/>
                    <a:lstStyle/>
                    <a:p>
                      <a:pPr algn="l"/>
                      <a:r>
                        <a:rPr lang="en-GB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&gt;30 Minutes</a:t>
                      </a:r>
                      <a:endParaRPr lang="en-GB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82277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1224136" cy="1056554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2" y="8440572"/>
            <a:ext cx="1091803" cy="595924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260648"/>
            <a:ext cx="1381760" cy="495300"/>
          </a:xfrm>
          <a:prstGeom prst="rect">
            <a:avLst/>
          </a:prstGeom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526490" y="376029"/>
            <a:ext cx="5508612" cy="88360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28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Ka</a:t>
            </a:r>
          </a:p>
        </p:txBody>
      </p:sp>
      <p:pic>
        <p:nvPicPr>
          <p:cNvPr id="20" name="Picture 2" descr="C:\Users\tracey.dunn\Desktop\CLIP ART\labcoat-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3300" b="98200" l="3000" r="100000">
                        <a14:foregroundMark x1="35800" y1="46400" x2="55300" y2="72600"/>
                        <a14:foregroundMark x1="56900" y1="46900" x2="34800" y2="78200"/>
                        <a14:foregroundMark x1="30700" y1="71000" x2="37400" y2="50500"/>
                        <a14:foregroundMark x1="58900" y1="52100" x2="65600" y2="55600"/>
                        <a14:foregroundMark x1="78400" y1="46400" x2="80000" y2="43300"/>
                        <a14:foregroundMark x1="53800" y1="45900" x2="50700" y2="536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149080" y="395536"/>
            <a:ext cx="827258" cy="827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908720" y="1475656"/>
            <a:ext cx="4608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Determination of the Ka value of a weak acid using the half neutralisation point method</a:t>
            </a:r>
            <a:endParaRPr lang="en-GB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4665" y="2051720"/>
            <a:ext cx="563043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Theory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Ethanoic acid is a weak acid and dissociates only partially according to the equation below:</a:t>
            </a:r>
          </a:p>
          <a:p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GB" sz="14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COOH (aq)    	 CH</a:t>
            </a:r>
            <a:r>
              <a:rPr lang="en-GB" sz="14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COO</a:t>
            </a:r>
            <a:r>
              <a:rPr lang="en-GB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(aq)  +   H</a:t>
            </a:r>
            <a:r>
              <a:rPr lang="en-GB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(aq)  </a:t>
            </a:r>
          </a:p>
          <a:p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Write an expression for the Ka value for this acid in the space below:</a:t>
            </a:r>
          </a:p>
          <a:p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Ka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If the CH</a:t>
            </a:r>
            <a:r>
              <a:rPr lang="en-GB" sz="14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COOH and CH</a:t>
            </a:r>
            <a:r>
              <a:rPr lang="en-GB" sz="14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COO</a:t>
            </a:r>
            <a:r>
              <a:rPr lang="en-GB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concentration values were equal then they would cancel out.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Write an new expression to show the value of Ka, in the space below.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Ka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  <a:p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When performing a titration it is possible to reach this condition when exactly half the weak acid has been neutralised - hence the term “half neutralisation point”.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If the pH is measured at this point then the [H</a:t>
            </a:r>
            <a:r>
              <a:rPr lang="en-GB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] ion concentration can be found and hence the Ka value.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If a minus sign is added to the pH value and then the 10</a:t>
            </a:r>
            <a:r>
              <a:rPr lang="en-GB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function on the calculator is used we can convert pH into the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GB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] ion concentration – and then this is the Ka value for the acid.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4824" y="3203848"/>
            <a:ext cx="43815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1487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1224136" cy="1056554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2" y="8440572"/>
            <a:ext cx="1091803" cy="595924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260648"/>
            <a:ext cx="1381760" cy="495300"/>
          </a:xfrm>
          <a:prstGeom prst="rect">
            <a:avLst/>
          </a:prstGeom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526490" y="376029"/>
            <a:ext cx="5508612" cy="88360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28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Ka</a:t>
            </a:r>
          </a:p>
        </p:txBody>
      </p:sp>
      <p:pic>
        <p:nvPicPr>
          <p:cNvPr id="20" name="Picture 2" descr="C:\Users\tracey.dunn\Desktop\CLIP ART\labcoat-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3300" b="98200" l="3000" r="100000">
                        <a14:foregroundMark x1="35800" y1="46400" x2="55300" y2="72600"/>
                        <a14:foregroundMark x1="56900" y1="46900" x2="34800" y2="78200"/>
                        <a14:foregroundMark x1="30700" y1="71000" x2="37400" y2="50500"/>
                        <a14:foregroundMark x1="58900" y1="52100" x2="65600" y2="55600"/>
                        <a14:foregroundMark x1="78400" y1="46400" x2="80000" y2="43300"/>
                        <a14:foregroundMark x1="53800" y1="45900" x2="50700" y2="536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149080" y="395536"/>
            <a:ext cx="827258" cy="827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04665" y="1403648"/>
            <a:ext cx="563043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Method – part 1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Perform a titration as follows: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Place the 0.1 mol dm</a:t>
            </a:r>
            <a:r>
              <a:rPr lang="en-GB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sodium hydroxide solution into a burette.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Place 25cm</a:t>
            </a:r>
            <a:r>
              <a:rPr lang="en-GB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of 0.1 mol dm</a:t>
            </a:r>
            <a:r>
              <a:rPr lang="en-GB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ethanoic acid into a conical flask using a pipette.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Select a suitable indicator – methyl orange or phenolphthalein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Carry out the titration and fill in the table below until two concordant results have been obtained.</a:t>
            </a:r>
          </a:p>
          <a:p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6437781"/>
              </p:ext>
            </p:extLst>
          </p:nvPr>
        </p:nvGraphicFramePr>
        <p:xfrm>
          <a:off x="507241" y="4067944"/>
          <a:ext cx="5411470" cy="12801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082040"/>
                <a:gridCol w="1082040"/>
                <a:gridCol w="1082040"/>
                <a:gridCol w="1082675"/>
                <a:gridCol w="1082675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Titration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Rough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Final value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Start value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Titre value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97757" y="5652120"/>
            <a:ext cx="563043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My accurate titration value is =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Divide this value by two =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591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1224136" cy="1056554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2" y="8440572"/>
            <a:ext cx="1091803" cy="595924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260648"/>
            <a:ext cx="1381760" cy="495300"/>
          </a:xfrm>
          <a:prstGeom prst="rect">
            <a:avLst/>
          </a:prstGeom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526490" y="376029"/>
            <a:ext cx="5508612" cy="88360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28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Ka</a:t>
            </a:r>
          </a:p>
        </p:txBody>
      </p:sp>
      <p:pic>
        <p:nvPicPr>
          <p:cNvPr id="20" name="Picture 2" descr="C:\Users\tracey.dunn\Desktop\CLIP ART\labcoat-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3300" b="98200" l="3000" r="100000">
                        <a14:foregroundMark x1="35800" y1="46400" x2="55300" y2="72600"/>
                        <a14:foregroundMark x1="56900" y1="46900" x2="34800" y2="78200"/>
                        <a14:foregroundMark x1="30700" y1="71000" x2="37400" y2="50500"/>
                        <a14:foregroundMark x1="58900" y1="52100" x2="65600" y2="55600"/>
                        <a14:foregroundMark x1="78400" y1="46400" x2="80000" y2="43300"/>
                        <a14:foregroundMark x1="53800" y1="45900" x2="50700" y2="536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149080" y="395536"/>
            <a:ext cx="827258" cy="827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65577" y="1268796"/>
            <a:ext cx="5630438" cy="84946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Method </a:t>
            </a:r>
            <a:r>
              <a:rPr lang="en-GB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– part 2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Pipette 25cm</a:t>
            </a:r>
            <a:r>
              <a:rPr lang="en-GB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of 0.1 mol dm</a:t>
            </a:r>
            <a:r>
              <a:rPr lang="en-GB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ethanoic acid into a conical flask.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Add half your titration value of sodium hydroxide to the flask using the burette.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Record the pH of your solution using a pH meter. 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Make sure the pH meter is calibrated.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pH of solution =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Calculation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Calculate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the value of the Ka of ethanoic acid.</a:t>
            </a:r>
          </a:p>
          <a:p>
            <a:pPr lvl="0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Add a minus sign</a:t>
            </a:r>
          </a:p>
          <a:p>
            <a:pPr lvl="0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Use the 10</a:t>
            </a:r>
            <a:r>
              <a:rPr lang="en-GB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function on your calculator.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Ka value = 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The theory value = 1.7 x10</a:t>
            </a:r>
            <a:r>
              <a:rPr lang="en-GB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-5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mol dm</a:t>
            </a:r>
            <a:r>
              <a:rPr lang="en-GB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How close was your value using this practical method?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What errors were there in this practical?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7775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8730" y="3323862"/>
            <a:ext cx="4914546" cy="42244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6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grpSp>
        <p:nvGrpSpPr>
          <p:cNvPr id="2" name="Group 1"/>
          <p:cNvGrpSpPr/>
          <p:nvPr/>
        </p:nvGrpSpPr>
        <p:grpSpPr>
          <a:xfrm>
            <a:off x="-27384" y="1834600"/>
            <a:ext cx="6552728" cy="4825632"/>
            <a:chOff x="-27384" y="1834600"/>
            <a:chExt cx="6552728" cy="4825632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2736" y="1834600"/>
              <a:ext cx="4392488" cy="3791164"/>
            </a:xfrm>
            <a:prstGeom prst="rect">
              <a:avLst/>
            </a:prstGeom>
          </p:spPr>
        </p:pic>
        <p:sp>
          <p:nvSpPr>
            <p:cNvPr id="8" name="Content Placeholder 2"/>
            <p:cNvSpPr txBox="1">
              <a:spLocks/>
            </p:cNvSpPr>
            <p:nvPr/>
          </p:nvSpPr>
          <p:spPr>
            <a:xfrm>
              <a:off x="-27384" y="3491880"/>
              <a:ext cx="6552728" cy="3168352"/>
            </a:xfrm>
            <a:prstGeom prst="rect">
              <a:avLst/>
            </a:prstGeom>
          </p:spPr>
          <p:txBody>
            <a:bodyPr vert="horz">
              <a:normAutofit lnSpcReduction="10000"/>
            </a:bodyPr>
            <a:lstStyle>
              <a:lvl1pPr marL="274320" indent="-274320" algn="l" rtl="0" eaLnBrk="1" latinLnBrk="0" hangingPunct="1">
                <a:spcBef>
                  <a:spcPts val="600"/>
                </a:spcBef>
                <a:buClr>
                  <a:schemeClr val="tx2"/>
                </a:buClr>
                <a:buSzPct val="73000"/>
                <a:buFont typeface="Wingdings 2"/>
                <a:buChar char=""/>
                <a:defRPr kumimoji="0" sz="26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208" indent="-228600" algn="l" rtl="0" eaLnBrk="1" latinLnBrk="0" hangingPunct="1">
                <a:spcBef>
                  <a:spcPts val="500"/>
                </a:spcBef>
                <a:buClr>
                  <a:schemeClr val="accent4"/>
                </a:buClr>
                <a:buSzPct val="80000"/>
                <a:buFont typeface="Wingdings 2"/>
                <a:buChar char=""/>
                <a:defRPr kumimoji="0" sz="2300" kern="1200">
                  <a:solidFill>
                    <a:schemeClr val="tx1">
                      <a:tint val="8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758952" indent="-228600" algn="l" rtl="0" eaLnBrk="1" latinLnBrk="0" hangingPunct="1">
                <a:spcBef>
                  <a:spcPts val="400"/>
                </a:spcBef>
                <a:buClr>
                  <a:schemeClr val="accent4"/>
                </a:buClr>
                <a:buSzPct val="60000"/>
                <a:buFont typeface="Wingdings"/>
                <a:buChar char="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05840" indent="-22860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80000"/>
                <a:buFont typeface="Wingdings 2"/>
                <a:buChar char=""/>
                <a:defRPr kumimoji="0" sz="2000" kern="1200">
                  <a:solidFill>
                    <a:schemeClr val="tx1">
                      <a:tint val="8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280160" indent="-228600" algn="l" rtl="0" eaLnBrk="1" latinLnBrk="0" hangingPunct="1">
                <a:spcBef>
                  <a:spcPts val="400"/>
                </a:spcBef>
                <a:buClr>
                  <a:schemeClr val="accent4"/>
                </a:buClr>
                <a:buSzPct val="70000"/>
                <a:buFont typeface="Wingdings"/>
                <a:buChar char="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472184" indent="-182880" algn="l" rtl="0" eaLnBrk="1" latinLnBrk="0" hangingPunct="1">
                <a:spcBef>
                  <a:spcPts val="400"/>
                </a:spcBef>
                <a:buClr>
                  <a:schemeClr val="accent4"/>
                </a:buClr>
                <a:buSzPct val="80000"/>
                <a:buFont typeface="Wingdings 2"/>
                <a:buChar char=""/>
                <a:defRPr kumimoji="0" sz="1800" kern="1200">
                  <a:solidFill>
                    <a:schemeClr val="tx1">
                      <a:tint val="8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1673352" indent="-18288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80000"/>
                <a:buFont typeface="Wingdings 2"/>
                <a:buChar char=""/>
                <a:defRPr kumimoji="0" sz="16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847088" indent="-182880" algn="l" rtl="0" eaLnBrk="1" latinLnBrk="0" hangingPunct="1">
                <a:spcBef>
                  <a:spcPts val="300"/>
                </a:spcBef>
                <a:buClr>
                  <a:schemeClr val="accent4"/>
                </a:buClr>
                <a:buSzPct val="100000"/>
                <a:buChar char="•"/>
                <a:defRPr kumimoji="0" sz="1600" kern="1200" baseline="0">
                  <a:solidFill>
                    <a:schemeClr val="tx1">
                      <a:tint val="8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2057400" indent="-18288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100000"/>
                <a:buFont typeface="Wingdings"/>
                <a:buChar char="§"/>
                <a:defRPr kumimoji="0"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  <a:extLst/>
            </a:lstStyle>
            <a:p>
              <a:pPr marL="0" indent="0" algn="ctr">
                <a:buFont typeface="Wingdings 2"/>
                <a:buNone/>
              </a:pPr>
              <a:endPara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endParaRPr lang="en-US" sz="2000" dirty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endPara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endParaRPr lang="en-US" sz="2000" dirty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r>
                <a:rPr lang="en-US" sz="20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en-US" sz="20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20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en-US" sz="20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</a:br>
              <a:endPara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endParaRPr lang="en-US" sz="2000" dirty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r>
                <a:rPr lang="en-US" sz="14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>For further information please contact The STEM Alliance </a:t>
              </a:r>
              <a:r>
                <a:rPr lang="en-US" sz="1400" dirty="0" smtClean="0">
                  <a:ln w="11430"/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enquiries@STEMalliance.uk </a:t>
              </a:r>
              <a:r>
                <a:rPr lang="en-US" sz="14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>or visit </a:t>
              </a:r>
              <a:r>
                <a:rPr lang="en-US" sz="1400" dirty="0" smtClean="0">
                  <a:ln w="11430"/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www.STEMalliance.uk</a:t>
              </a:r>
              <a:r>
                <a:rPr lang="en-US" sz="14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>
                <a:buFont typeface="Wingdings 2"/>
                <a:buNone/>
              </a:pPr>
              <a:endParaRPr lang="en-GB" dirty="0"/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8323236"/>
            <a:ext cx="1091803" cy="595924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260648"/>
            <a:ext cx="1381760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1413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Custom 1">
      <a:dk1>
        <a:sysClr val="windowText" lastClr="000000"/>
      </a:dk1>
      <a:lt1>
        <a:sysClr val="window" lastClr="FFFFFF"/>
      </a:lt1>
      <a:dk2>
        <a:srgbClr val="422683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798</TotalTime>
  <Words>220</Words>
  <Application>Microsoft Office PowerPoint</Application>
  <PresentationFormat>On-screen Show (4:3)</PresentationFormat>
  <Paragraphs>143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Opulent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Objectives of Session</dc:title>
  <dc:creator>Jayne Olsen</dc:creator>
  <cp:lastModifiedBy>QA Resources</cp:lastModifiedBy>
  <cp:revision>112</cp:revision>
  <dcterms:created xsi:type="dcterms:W3CDTF">2015-01-26T16:10:38Z</dcterms:created>
  <dcterms:modified xsi:type="dcterms:W3CDTF">2015-07-03T08:04:21Z</dcterms:modified>
</cp:coreProperties>
</file>