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handoutMasterIdLst>
    <p:handoutMasterId r:id="rId12"/>
  </p:handoutMasterIdLst>
  <p:sldIdLst>
    <p:sldId id="260" r:id="rId2"/>
    <p:sldId id="258" r:id="rId3"/>
    <p:sldId id="293" r:id="rId4"/>
    <p:sldId id="801" r:id="rId5"/>
    <p:sldId id="803" r:id="rId6"/>
    <p:sldId id="802" r:id="rId7"/>
    <p:sldId id="799" r:id="rId8"/>
    <p:sldId id="301" r:id="rId9"/>
    <p:sldId id="305" r:id="rId1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B68EBA-8B30-4BC4-A152-FCDC851EF164}">
          <p14:sldIdLst>
            <p14:sldId id="260"/>
            <p14:sldId id="258"/>
            <p14:sldId id="293"/>
            <p14:sldId id="801"/>
            <p14:sldId id="803"/>
            <p14:sldId id="802"/>
            <p14:sldId id="799"/>
            <p14:sldId id="301"/>
            <p14:sldId id="305"/>
          </p14:sldIdLst>
        </p14:section>
      </p14:sectionLst>
    </p:ex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Francis" initials="CF" lastIdx="28" clrIdx="0">
    <p:extLst>
      <p:ext uri="{19B8F6BF-5375-455C-9EA6-DF929625EA0E}">
        <p15:presenceInfo xmlns:p15="http://schemas.microsoft.com/office/powerpoint/2012/main" userId="S::charlotte.francis@etfoundation.co.uk::10053fb5-6974-4d0e-81a3-4737cfd6ace0" providerId="AD"/>
      </p:ext>
    </p:extLst>
  </p:cmAuthor>
  <p:cmAuthor id="2" name="elaine hinchliffe-dale" initials="eh" lastIdx="2" clrIdx="1">
    <p:extLst>
      <p:ext uri="{19B8F6BF-5375-455C-9EA6-DF929625EA0E}">
        <p15:presenceInfo xmlns:p15="http://schemas.microsoft.com/office/powerpoint/2012/main" userId="1684414655b227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1" autoAdjust="0"/>
    <p:restoredTop sz="77647" autoAdjust="0"/>
  </p:normalViewPr>
  <p:slideViewPr>
    <p:cSldViewPr showGuides="1">
      <p:cViewPr varScale="1">
        <p:scale>
          <a:sx n="70" d="100"/>
          <a:sy n="70" d="100"/>
        </p:scale>
        <p:origin x="768" y="60"/>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3498"/>
    </p:cViewPr>
  </p:outlineViewPr>
  <p:notesTextViewPr>
    <p:cViewPr>
      <p:scale>
        <a:sx n="3" d="2"/>
        <a:sy n="3" d="2"/>
      </p:scale>
      <p:origin x="0" y="0"/>
    </p:cViewPr>
  </p:notesTextViewPr>
  <p:sorterViewPr>
    <p:cViewPr>
      <p:scale>
        <a:sx n="100" d="100"/>
        <a:sy n="100" d="100"/>
      </p:scale>
      <p:origin x="0" y="-270"/>
    </p:cViewPr>
  </p:sorterViewPr>
  <p:notesViewPr>
    <p:cSldViewPr showGuides="1">
      <p:cViewPr varScale="1">
        <p:scale>
          <a:sx n="85" d="100"/>
          <a:sy n="85" d="100"/>
        </p:scale>
        <p:origin x="-378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hyperlink" Target="https://www.ccn.ac.uk/inclusive-toolkit/story_html5.html" TargetMode="External"/><Relationship Id="rId1" Type="http://schemas.openxmlformats.org/officeDocument/2006/relationships/hyperlink" Target="https://www.excellencegateway.org.uk/content/etf3148"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www.ccn.ac.uk/inclusive-toolkit/story_html5.html" TargetMode="External"/><Relationship Id="rId1" Type="http://schemas.openxmlformats.org/officeDocument/2006/relationships/hyperlink" Target="https://www.excellencegateway.org.uk/content/etf314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C7251-7FDA-4317-8E41-959B9E11772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9BF8E581-5B37-4EC6-9EDF-E9C1AC69AF70}">
      <dgm:prSet phldrT="[Text]" custT="1"/>
      <dgm:spPr>
        <a:solidFill>
          <a:schemeClr val="accent5"/>
        </a:solidFill>
      </dgm:spPr>
      <dgm:t>
        <a:bodyPr/>
        <a:lstStyle/>
        <a:p>
          <a:r>
            <a:rPr lang="en-GB" sz="1400" dirty="0"/>
            <a:t>Employer</a:t>
          </a:r>
        </a:p>
      </dgm:t>
    </dgm:pt>
    <dgm:pt modelId="{C06D83E5-1165-4333-AA21-DB450CFA51E4}" type="parTrans" cxnId="{4B076DAB-8076-4175-9D7D-9546B0BC219F}">
      <dgm:prSet/>
      <dgm:spPr/>
      <dgm:t>
        <a:bodyPr/>
        <a:lstStyle/>
        <a:p>
          <a:endParaRPr lang="en-GB"/>
        </a:p>
      </dgm:t>
    </dgm:pt>
    <dgm:pt modelId="{8B6E4688-6778-4F55-92B4-BAE91A8FAC04}" type="sibTrans" cxnId="{4B076DAB-8076-4175-9D7D-9546B0BC219F}">
      <dgm:prSet/>
      <dgm:spPr/>
      <dgm:t>
        <a:bodyPr/>
        <a:lstStyle/>
        <a:p>
          <a:endParaRPr lang="en-GB"/>
        </a:p>
      </dgm:t>
    </dgm:pt>
    <dgm:pt modelId="{D537F355-CD87-4596-B2EC-7603C4EAB459}">
      <dgm:prSet phldrT="[Text]" custT="1"/>
      <dgm:spPr/>
      <dgm:t>
        <a:bodyPr/>
        <a:lstStyle/>
        <a:p>
          <a:r>
            <a:rPr lang="en-GB" sz="1400" dirty="0"/>
            <a:t>Will I need </a:t>
          </a:r>
        </a:p>
        <a:p>
          <a:r>
            <a:rPr lang="en-GB" sz="1400" dirty="0"/>
            <a:t>to give extra time to </a:t>
          </a:r>
        </a:p>
        <a:p>
          <a:r>
            <a:rPr lang="en-GB" sz="1400" dirty="0"/>
            <a:t>support additional needs</a:t>
          </a:r>
        </a:p>
      </dgm:t>
    </dgm:pt>
    <dgm:pt modelId="{C6494EC4-55B1-48C9-85ED-53D6DC250FEB}" type="parTrans" cxnId="{E6FF1F58-A961-4FF6-A6F9-257F08E4713F}">
      <dgm:prSet/>
      <dgm:spPr/>
      <dgm:t>
        <a:bodyPr/>
        <a:lstStyle/>
        <a:p>
          <a:endParaRPr lang="en-GB"/>
        </a:p>
      </dgm:t>
    </dgm:pt>
    <dgm:pt modelId="{EE4E8C9F-BC55-48A7-B061-1CFF7D73C363}" type="sibTrans" cxnId="{E6FF1F58-A961-4FF6-A6F9-257F08E4713F}">
      <dgm:prSet/>
      <dgm:spPr/>
      <dgm:t>
        <a:bodyPr/>
        <a:lstStyle/>
        <a:p>
          <a:endParaRPr lang="en-GB"/>
        </a:p>
      </dgm:t>
    </dgm:pt>
    <dgm:pt modelId="{1062FAE8-6917-458A-BDBA-87C2214F0759}">
      <dgm:prSet phldrT="[Text]" custT="1"/>
      <dgm:spPr/>
      <dgm:t>
        <a:bodyPr/>
        <a:lstStyle/>
        <a:p>
          <a:pPr algn="l"/>
          <a:r>
            <a:rPr lang="en-GB" sz="1400" dirty="0"/>
            <a:t>What ‘s your approach with new employees and induction …I am sure you treat everyone individually and will communicate and share information in different ways</a:t>
          </a:r>
        </a:p>
      </dgm:t>
    </dgm:pt>
    <dgm:pt modelId="{905CDA7C-CAE8-4E12-9D8D-3A1B2A3C2CB5}" type="parTrans" cxnId="{304E9D37-6E8B-46EA-90D7-3D9BDCDB9C8D}">
      <dgm:prSet/>
      <dgm:spPr/>
      <dgm:t>
        <a:bodyPr/>
        <a:lstStyle/>
        <a:p>
          <a:endParaRPr lang="en-GB"/>
        </a:p>
      </dgm:t>
    </dgm:pt>
    <dgm:pt modelId="{B7515275-8928-485E-A921-7E77CD607E22}" type="sibTrans" cxnId="{304E9D37-6E8B-46EA-90D7-3D9BDCDB9C8D}">
      <dgm:prSet/>
      <dgm:spPr/>
      <dgm:t>
        <a:bodyPr/>
        <a:lstStyle/>
        <a:p>
          <a:endParaRPr lang="en-GB"/>
        </a:p>
      </dgm:t>
    </dgm:pt>
    <dgm:pt modelId="{EFB30F57-AD0A-46EC-8937-0856B4E4FC94}">
      <dgm:prSet phldrT="[Text]" custT="1"/>
      <dgm:spPr>
        <a:solidFill>
          <a:schemeClr val="accent5"/>
        </a:solidFill>
      </dgm:spPr>
      <dgm:t>
        <a:bodyPr/>
        <a:lstStyle/>
        <a:p>
          <a:pPr algn="ctr"/>
          <a:r>
            <a:rPr lang="en-GB" sz="1400" dirty="0"/>
            <a:t>    Response</a:t>
          </a:r>
          <a:r>
            <a:rPr lang="en-GB" sz="1900" dirty="0"/>
            <a:t> </a:t>
          </a:r>
        </a:p>
      </dgm:t>
    </dgm:pt>
    <dgm:pt modelId="{6494B87D-AE07-47A6-81E5-2D734118B61A}" type="sibTrans" cxnId="{586D8B48-2470-4968-A36D-F2812B6B6B35}">
      <dgm:prSet/>
      <dgm:spPr/>
      <dgm:t>
        <a:bodyPr/>
        <a:lstStyle/>
        <a:p>
          <a:endParaRPr lang="en-GB"/>
        </a:p>
      </dgm:t>
    </dgm:pt>
    <dgm:pt modelId="{26BE1A4D-8990-4231-A5A5-05860E3CDBB0}" type="parTrans" cxnId="{586D8B48-2470-4968-A36D-F2812B6B6B35}">
      <dgm:prSet/>
      <dgm:spPr/>
      <dgm:t>
        <a:bodyPr/>
        <a:lstStyle/>
        <a:p>
          <a:endParaRPr lang="en-GB"/>
        </a:p>
      </dgm:t>
    </dgm:pt>
    <dgm:pt modelId="{B01D6AE2-DEC7-4CCF-B6BB-940AC7889A06}" type="pres">
      <dgm:prSet presAssocID="{646C7251-7FDA-4317-8E41-959B9E117725}" presName="Name0" presStyleCnt="0">
        <dgm:presLayoutVars>
          <dgm:dir/>
          <dgm:animLvl val="lvl"/>
          <dgm:resizeHandles val="exact"/>
        </dgm:presLayoutVars>
      </dgm:prSet>
      <dgm:spPr/>
    </dgm:pt>
    <dgm:pt modelId="{B10D0872-9765-4D6D-80AB-13F8B05F7FFC}" type="pres">
      <dgm:prSet presAssocID="{9BF8E581-5B37-4EC6-9EDF-E9C1AC69AF70}" presName="compositeNode" presStyleCnt="0">
        <dgm:presLayoutVars>
          <dgm:bulletEnabled val="1"/>
        </dgm:presLayoutVars>
      </dgm:prSet>
      <dgm:spPr/>
    </dgm:pt>
    <dgm:pt modelId="{7183BDA0-08D7-4FFF-9121-4CDDAFB9D672}" type="pres">
      <dgm:prSet presAssocID="{9BF8E581-5B37-4EC6-9EDF-E9C1AC69AF70}" presName="bgRect" presStyleLbl="node1" presStyleIdx="0" presStyleCnt="2" custScaleX="32307" custScaleY="100000" custLinFactNeighborX="-21" custLinFactNeighborY="-2883"/>
      <dgm:spPr/>
    </dgm:pt>
    <dgm:pt modelId="{BE84B00B-B855-489B-91F1-528B5911C56E}" type="pres">
      <dgm:prSet presAssocID="{9BF8E581-5B37-4EC6-9EDF-E9C1AC69AF70}" presName="parentNode" presStyleLbl="node1" presStyleIdx="0" presStyleCnt="2">
        <dgm:presLayoutVars>
          <dgm:chMax val="0"/>
          <dgm:bulletEnabled val="1"/>
        </dgm:presLayoutVars>
      </dgm:prSet>
      <dgm:spPr/>
    </dgm:pt>
    <dgm:pt modelId="{E49955A0-5F87-40D3-8276-A3BCA49D0B3B}" type="pres">
      <dgm:prSet presAssocID="{9BF8E581-5B37-4EC6-9EDF-E9C1AC69AF70}" presName="childNode" presStyleLbl="node1" presStyleIdx="0" presStyleCnt="2">
        <dgm:presLayoutVars>
          <dgm:bulletEnabled val="1"/>
        </dgm:presLayoutVars>
      </dgm:prSet>
      <dgm:spPr/>
    </dgm:pt>
    <dgm:pt modelId="{DC45079B-E79F-4D4E-AECE-F0A08B01C9E2}" type="pres">
      <dgm:prSet presAssocID="{8B6E4688-6778-4F55-92B4-BAE91A8FAC04}" presName="hSp" presStyleCnt="0"/>
      <dgm:spPr/>
    </dgm:pt>
    <dgm:pt modelId="{65CED6F5-8C03-4B84-BE58-1A1C8A52EE3B}" type="pres">
      <dgm:prSet presAssocID="{8B6E4688-6778-4F55-92B4-BAE91A8FAC04}" presName="vProcSp" presStyleCnt="0"/>
      <dgm:spPr/>
    </dgm:pt>
    <dgm:pt modelId="{36F02DF5-E561-4FE3-9573-116F406BA349}" type="pres">
      <dgm:prSet presAssocID="{8B6E4688-6778-4F55-92B4-BAE91A8FAC04}" presName="vSp1" presStyleCnt="0"/>
      <dgm:spPr/>
    </dgm:pt>
    <dgm:pt modelId="{3D29DE02-A5C9-4EAE-BAB4-34672E8059C1}" type="pres">
      <dgm:prSet presAssocID="{8B6E4688-6778-4F55-92B4-BAE91A8FAC04}" presName="simulatedConn" presStyleLbl="solidFgAcc1" presStyleIdx="0" presStyleCnt="1" custScaleX="77201" custScaleY="279051" custLinFactNeighborX="-7843" custLinFactNeighborY="70588"/>
      <dgm:spPr>
        <a:solidFill>
          <a:schemeClr val="accent3"/>
        </a:solidFill>
        <a:ln>
          <a:solidFill>
            <a:schemeClr val="accent5"/>
          </a:solidFill>
        </a:ln>
      </dgm:spPr>
    </dgm:pt>
    <dgm:pt modelId="{A4B35565-1E1F-47F9-954F-E7C71D452F22}" type="pres">
      <dgm:prSet presAssocID="{8B6E4688-6778-4F55-92B4-BAE91A8FAC04}" presName="vSp2" presStyleCnt="0"/>
      <dgm:spPr/>
    </dgm:pt>
    <dgm:pt modelId="{84D637FC-10CA-404E-AE59-24303746A1CD}" type="pres">
      <dgm:prSet presAssocID="{8B6E4688-6778-4F55-92B4-BAE91A8FAC04}" presName="sibTrans" presStyleCnt="0"/>
      <dgm:spPr/>
    </dgm:pt>
    <dgm:pt modelId="{412A6181-02FB-4A04-A246-E93D46A2DAE8}" type="pres">
      <dgm:prSet presAssocID="{EFB30F57-AD0A-46EC-8937-0856B4E4FC94}" presName="compositeNode" presStyleCnt="0">
        <dgm:presLayoutVars>
          <dgm:bulletEnabled val="1"/>
        </dgm:presLayoutVars>
      </dgm:prSet>
      <dgm:spPr/>
    </dgm:pt>
    <dgm:pt modelId="{F80D388E-7243-4CCA-87D5-B8F17CDCAFE7}" type="pres">
      <dgm:prSet presAssocID="{EFB30F57-AD0A-46EC-8937-0856B4E4FC94}" presName="bgRect" presStyleLbl="node1" presStyleIdx="1" presStyleCnt="2" custScaleX="65617" custScaleY="100000" custLinFactNeighborX="-537" custLinFactNeighborY="-5824"/>
      <dgm:spPr/>
    </dgm:pt>
    <dgm:pt modelId="{BFBC8F7B-7FA7-4142-B720-DECD1B607942}" type="pres">
      <dgm:prSet presAssocID="{EFB30F57-AD0A-46EC-8937-0856B4E4FC94}" presName="parentNode" presStyleLbl="node1" presStyleIdx="1" presStyleCnt="2">
        <dgm:presLayoutVars>
          <dgm:chMax val="0"/>
          <dgm:bulletEnabled val="1"/>
        </dgm:presLayoutVars>
      </dgm:prSet>
      <dgm:spPr/>
    </dgm:pt>
    <dgm:pt modelId="{6536CB4F-3E79-4880-9709-3726D21C30D1}" type="pres">
      <dgm:prSet presAssocID="{EFB30F57-AD0A-46EC-8937-0856B4E4FC94}" presName="childNode" presStyleLbl="node1" presStyleIdx="1" presStyleCnt="2">
        <dgm:presLayoutVars>
          <dgm:bulletEnabled val="1"/>
        </dgm:presLayoutVars>
      </dgm:prSet>
      <dgm:spPr/>
    </dgm:pt>
  </dgm:ptLst>
  <dgm:cxnLst>
    <dgm:cxn modelId="{427D6516-75B5-42CC-AB4A-AFC3F47DDD79}" type="presOf" srcId="{1062FAE8-6917-458A-BDBA-87C2214F0759}" destId="{6536CB4F-3E79-4880-9709-3726D21C30D1}" srcOrd="0" destOrd="0" presId="urn:microsoft.com/office/officeart/2005/8/layout/hProcess7"/>
    <dgm:cxn modelId="{69813F2E-53C4-46EF-B6D5-8078AC8E898C}" type="presOf" srcId="{EFB30F57-AD0A-46EC-8937-0856B4E4FC94}" destId="{BFBC8F7B-7FA7-4142-B720-DECD1B607942}" srcOrd="1" destOrd="0" presId="urn:microsoft.com/office/officeart/2005/8/layout/hProcess7"/>
    <dgm:cxn modelId="{A1987F34-29DA-4FD1-9588-CE3933AA0EE8}" type="presOf" srcId="{D537F355-CD87-4596-B2EC-7603C4EAB459}" destId="{E49955A0-5F87-40D3-8276-A3BCA49D0B3B}" srcOrd="0" destOrd="0" presId="urn:microsoft.com/office/officeart/2005/8/layout/hProcess7"/>
    <dgm:cxn modelId="{304E9D37-6E8B-46EA-90D7-3D9BDCDB9C8D}" srcId="{EFB30F57-AD0A-46EC-8937-0856B4E4FC94}" destId="{1062FAE8-6917-458A-BDBA-87C2214F0759}" srcOrd="0" destOrd="0" parTransId="{905CDA7C-CAE8-4E12-9D8D-3A1B2A3C2CB5}" sibTransId="{B7515275-8928-485E-A921-7E77CD607E22}"/>
    <dgm:cxn modelId="{75E04641-318C-42FA-A518-715CAB7C10A9}" type="presOf" srcId="{EFB30F57-AD0A-46EC-8937-0856B4E4FC94}" destId="{F80D388E-7243-4CCA-87D5-B8F17CDCAFE7}" srcOrd="0" destOrd="0" presId="urn:microsoft.com/office/officeart/2005/8/layout/hProcess7"/>
    <dgm:cxn modelId="{586D8B48-2470-4968-A36D-F2812B6B6B35}" srcId="{646C7251-7FDA-4317-8E41-959B9E117725}" destId="{EFB30F57-AD0A-46EC-8937-0856B4E4FC94}" srcOrd="1" destOrd="0" parTransId="{26BE1A4D-8990-4231-A5A5-05860E3CDBB0}" sibTransId="{6494B87D-AE07-47A6-81E5-2D734118B61A}"/>
    <dgm:cxn modelId="{2331F855-6241-41E5-B7F8-05EDB052D786}" type="presOf" srcId="{646C7251-7FDA-4317-8E41-959B9E117725}" destId="{B01D6AE2-DEC7-4CCF-B6BB-940AC7889A06}" srcOrd="0" destOrd="0" presId="urn:microsoft.com/office/officeart/2005/8/layout/hProcess7"/>
    <dgm:cxn modelId="{E6FF1F58-A961-4FF6-A6F9-257F08E4713F}" srcId="{9BF8E581-5B37-4EC6-9EDF-E9C1AC69AF70}" destId="{D537F355-CD87-4596-B2EC-7603C4EAB459}" srcOrd="0" destOrd="0" parTransId="{C6494EC4-55B1-48C9-85ED-53D6DC250FEB}" sibTransId="{EE4E8C9F-BC55-48A7-B061-1CFF7D73C363}"/>
    <dgm:cxn modelId="{4B076DAB-8076-4175-9D7D-9546B0BC219F}" srcId="{646C7251-7FDA-4317-8E41-959B9E117725}" destId="{9BF8E581-5B37-4EC6-9EDF-E9C1AC69AF70}" srcOrd="0" destOrd="0" parTransId="{C06D83E5-1165-4333-AA21-DB450CFA51E4}" sibTransId="{8B6E4688-6778-4F55-92B4-BAE91A8FAC04}"/>
    <dgm:cxn modelId="{656EB4C2-A551-463D-99DB-C72067E63658}" type="presOf" srcId="{9BF8E581-5B37-4EC6-9EDF-E9C1AC69AF70}" destId="{BE84B00B-B855-489B-91F1-528B5911C56E}" srcOrd="1" destOrd="0" presId="urn:microsoft.com/office/officeart/2005/8/layout/hProcess7"/>
    <dgm:cxn modelId="{84AC45E0-9C79-4C12-8B8C-CED770AF410C}" type="presOf" srcId="{9BF8E581-5B37-4EC6-9EDF-E9C1AC69AF70}" destId="{7183BDA0-08D7-4FFF-9121-4CDDAFB9D672}" srcOrd="0" destOrd="0" presId="urn:microsoft.com/office/officeart/2005/8/layout/hProcess7"/>
    <dgm:cxn modelId="{13BC198D-7D9E-4A9E-A426-9655E2DC94C5}" type="presParOf" srcId="{B01D6AE2-DEC7-4CCF-B6BB-940AC7889A06}" destId="{B10D0872-9765-4D6D-80AB-13F8B05F7FFC}" srcOrd="0" destOrd="0" presId="urn:microsoft.com/office/officeart/2005/8/layout/hProcess7"/>
    <dgm:cxn modelId="{766740DE-A0B5-4DAD-985D-2B8012CDEA65}" type="presParOf" srcId="{B10D0872-9765-4D6D-80AB-13F8B05F7FFC}" destId="{7183BDA0-08D7-4FFF-9121-4CDDAFB9D672}" srcOrd="0" destOrd="0" presId="urn:microsoft.com/office/officeart/2005/8/layout/hProcess7"/>
    <dgm:cxn modelId="{54056A59-4C57-4FED-9C72-11AF6996CF71}" type="presParOf" srcId="{B10D0872-9765-4D6D-80AB-13F8B05F7FFC}" destId="{BE84B00B-B855-489B-91F1-528B5911C56E}" srcOrd="1" destOrd="0" presId="urn:microsoft.com/office/officeart/2005/8/layout/hProcess7"/>
    <dgm:cxn modelId="{28CF668B-98EB-44C2-905C-3E1C212B559A}" type="presParOf" srcId="{B10D0872-9765-4D6D-80AB-13F8B05F7FFC}" destId="{E49955A0-5F87-40D3-8276-A3BCA49D0B3B}" srcOrd="2" destOrd="0" presId="urn:microsoft.com/office/officeart/2005/8/layout/hProcess7"/>
    <dgm:cxn modelId="{25364545-4CE3-434B-8419-F21B67E627BD}" type="presParOf" srcId="{B01D6AE2-DEC7-4CCF-B6BB-940AC7889A06}" destId="{DC45079B-E79F-4D4E-AECE-F0A08B01C9E2}" srcOrd="1" destOrd="0" presId="urn:microsoft.com/office/officeart/2005/8/layout/hProcess7"/>
    <dgm:cxn modelId="{C4FD9218-6865-48D1-85AF-7CB3EC64DFF5}" type="presParOf" srcId="{B01D6AE2-DEC7-4CCF-B6BB-940AC7889A06}" destId="{65CED6F5-8C03-4B84-BE58-1A1C8A52EE3B}" srcOrd="2" destOrd="0" presId="urn:microsoft.com/office/officeart/2005/8/layout/hProcess7"/>
    <dgm:cxn modelId="{11333883-73A0-4BDF-9F60-2183EE8E4AE6}" type="presParOf" srcId="{65CED6F5-8C03-4B84-BE58-1A1C8A52EE3B}" destId="{36F02DF5-E561-4FE3-9573-116F406BA349}" srcOrd="0" destOrd="0" presId="urn:microsoft.com/office/officeart/2005/8/layout/hProcess7"/>
    <dgm:cxn modelId="{8D1D2771-DF12-420E-936A-62BA562BD551}" type="presParOf" srcId="{65CED6F5-8C03-4B84-BE58-1A1C8A52EE3B}" destId="{3D29DE02-A5C9-4EAE-BAB4-34672E8059C1}" srcOrd="1" destOrd="0" presId="urn:microsoft.com/office/officeart/2005/8/layout/hProcess7"/>
    <dgm:cxn modelId="{4094EC37-C7EB-4E26-B610-4D4594B88C78}" type="presParOf" srcId="{65CED6F5-8C03-4B84-BE58-1A1C8A52EE3B}" destId="{A4B35565-1E1F-47F9-954F-E7C71D452F22}" srcOrd="2" destOrd="0" presId="urn:microsoft.com/office/officeart/2005/8/layout/hProcess7"/>
    <dgm:cxn modelId="{3C99C58A-956F-4F18-AD6A-3238E3BA5F75}" type="presParOf" srcId="{B01D6AE2-DEC7-4CCF-B6BB-940AC7889A06}" destId="{84D637FC-10CA-404E-AE59-24303746A1CD}" srcOrd="3" destOrd="0" presId="urn:microsoft.com/office/officeart/2005/8/layout/hProcess7"/>
    <dgm:cxn modelId="{4F2766CA-0245-45FB-958C-05C45B3146D0}" type="presParOf" srcId="{B01D6AE2-DEC7-4CCF-B6BB-940AC7889A06}" destId="{412A6181-02FB-4A04-A246-E93D46A2DAE8}" srcOrd="4" destOrd="0" presId="urn:microsoft.com/office/officeart/2005/8/layout/hProcess7"/>
    <dgm:cxn modelId="{3E74EB90-92CA-4C3D-A3E8-62EE5A25283B}" type="presParOf" srcId="{412A6181-02FB-4A04-A246-E93D46A2DAE8}" destId="{F80D388E-7243-4CCA-87D5-B8F17CDCAFE7}" srcOrd="0" destOrd="0" presId="urn:microsoft.com/office/officeart/2005/8/layout/hProcess7"/>
    <dgm:cxn modelId="{069C2CFC-5C82-490C-844C-A8AEE4DA8B2D}" type="presParOf" srcId="{412A6181-02FB-4A04-A246-E93D46A2DAE8}" destId="{BFBC8F7B-7FA7-4142-B720-DECD1B607942}" srcOrd="1" destOrd="0" presId="urn:microsoft.com/office/officeart/2005/8/layout/hProcess7"/>
    <dgm:cxn modelId="{59F08040-EA1B-4B23-9B52-085D9DEC0027}" type="presParOf" srcId="{412A6181-02FB-4A04-A246-E93D46A2DAE8}" destId="{6536CB4F-3E79-4880-9709-3726D21C30D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988A6-7911-4F59-8D93-A4B15C1487C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548F7657-E55C-4E59-9578-BB9040B92BDD}">
      <dgm:prSet phldrT="[Text]" custT="1"/>
      <dgm:spPr>
        <a:solidFill>
          <a:schemeClr val="accent5"/>
        </a:solidFill>
      </dgm:spPr>
      <dgm:t>
        <a:bodyPr/>
        <a:lstStyle/>
        <a:p>
          <a:r>
            <a:rPr lang="en-GB" sz="1400" dirty="0"/>
            <a:t>Employer</a:t>
          </a:r>
        </a:p>
      </dgm:t>
    </dgm:pt>
    <dgm:pt modelId="{A94BBFE0-3196-4C13-A70C-7315E83F07E9}" type="parTrans" cxnId="{67E0AA82-EBD6-431A-9C14-7AB06FB8C7A3}">
      <dgm:prSet/>
      <dgm:spPr/>
      <dgm:t>
        <a:bodyPr/>
        <a:lstStyle/>
        <a:p>
          <a:endParaRPr lang="en-GB"/>
        </a:p>
      </dgm:t>
    </dgm:pt>
    <dgm:pt modelId="{AE0C76EC-0F2A-4A85-BFB7-94581A521988}" type="sibTrans" cxnId="{67E0AA82-EBD6-431A-9C14-7AB06FB8C7A3}">
      <dgm:prSet/>
      <dgm:spPr/>
      <dgm:t>
        <a:bodyPr/>
        <a:lstStyle/>
        <a:p>
          <a:endParaRPr lang="en-GB"/>
        </a:p>
      </dgm:t>
    </dgm:pt>
    <dgm:pt modelId="{C16D3EB5-BD24-4CFE-82FE-840335B54B83}">
      <dgm:prSet phldrT="[Text]" custT="1"/>
      <dgm:spPr>
        <a:solidFill>
          <a:schemeClr val="accent5"/>
        </a:solidFill>
      </dgm:spPr>
      <dgm:t>
        <a:bodyPr/>
        <a:lstStyle/>
        <a:p>
          <a:pPr algn="l"/>
          <a:endParaRPr lang="en-GB" sz="1400" dirty="0"/>
        </a:p>
        <a:p>
          <a:pPr algn="l"/>
          <a:r>
            <a:rPr lang="en-GB" sz="1400" dirty="0"/>
            <a:t>I am worried </a:t>
          </a:r>
        </a:p>
        <a:p>
          <a:pPr algn="l"/>
          <a:r>
            <a:rPr lang="en-GB" sz="1400" dirty="0"/>
            <a:t>How they will fit in</a:t>
          </a:r>
        </a:p>
      </dgm:t>
    </dgm:pt>
    <dgm:pt modelId="{D9E34180-AC4D-4A03-BB72-D804E38E60DE}" type="parTrans" cxnId="{9571E06A-0714-4F87-92C3-331B03705C7D}">
      <dgm:prSet/>
      <dgm:spPr/>
      <dgm:t>
        <a:bodyPr/>
        <a:lstStyle/>
        <a:p>
          <a:endParaRPr lang="en-GB"/>
        </a:p>
      </dgm:t>
    </dgm:pt>
    <dgm:pt modelId="{1C415987-99AD-43A8-98BA-CD8D83F37968}" type="sibTrans" cxnId="{9571E06A-0714-4F87-92C3-331B03705C7D}">
      <dgm:prSet/>
      <dgm:spPr/>
      <dgm:t>
        <a:bodyPr/>
        <a:lstStyle/>
        <a:p>
          <a:endParaRPr lang="en-GB"/>
        </a:p>
      </dgm:t>
    </dgm:pt>
    <dgm:pt modelId="{16B8E57C-DB72-4D46-AB2A-747CEC5E6E44}">
      <dgm:prSet phldrT="[Text]" custT="1"/>
      <dgm:spPr>
        <a:solidFill>
          <a:schemeClr val="accent5"/>
        </a:solidFill>
      </dgm:spPr>
      <dgm:t>
        <a:bodyPr/>
        <a:lstStyle/>
        <a:p>
          <a:r>
            <a:rPr lang="en-GB" sz="1400" b="0" dirty="0"/>
            <a:t>Response</a:t>
          </a:r>
          <a:r>
            <a:rPr lang="en-GB" sz="1400" b="1" dirty="0"/>
            <a:t> </a:t>
          </a:r>
        </a:p>
      </dgm:t>
    </dgm:pt>
    <dgm:pt modelId="{DD0C9F0F-1B44-469A-B445-164A7E88096E}" type="parTrans" cxnId="{A77C5D83-37D4-4D1F-B013-7AE586C789F5}">
      <dgm:prSet/>
      <dgm:spPr/>
      <dgm:t>
        <a:bodyPr/>
        <a:lstStyle/>
        <a:p>
          <a:endParaRPr lang="en-GB"/>
        </a:p>
      </dgm:t>
    </dgm:pt>
    <dgm:pt modelId="{82F9E84B-73C2-47B2-9834-E8653ECC8EF0}" type="sibTrans" cxnId="{A77C5D83-37D4-4D1F-B013-7AE586C789F5}">
      <dgm:prSet/>
      <dgm:spPr/>
      <dgm:t>
        <a:bodyPr/>
        <a:lstStyle/>
        <a:p>
          <a:endParaRPr lang="en-GB"/>
        </a:p>
      </dgm:t>
    </dgm:pt>
    <dgm:pt modelId="{22639E65-9EA8-41C6-ACAF-A5922CD86435}">
      <dgm:prSet phldrT="[Text]" custT="1"/>
      <dgm:spPr/>
      <dgm:t>
        <a:bodyPr/>
        <a:lstStyle/>
        <a:p>
          <a:r>
            <a:rPr lang="en-GB" sz="1400" dirty="0"/>
            <a:t>You</a:t>
          </a:r>
          <a:r>
            <a:rPr lang="en-GB" sz="1400" baseline="0" dirty="0"/>
            <a:t> will have staff already working for you that have a disability or difficulty, you just might not be aware. I can give you some examples of types disabilities and share our toolkit</a:t>
          </a:r>
          <a:endParaRPr lang="en-GB" sz="1400" dirty="0"/>
        </a:p>
      </dgm:t>
    </dgm:pt>
    <dgm:pt modelId="{F1841EE2-362F-4590-82B2-EE25715929A1}" type="parTrans" cxnId="{582E459F-F40A-4B4A-9599-AFF82B9002A0}">
      <dgm:prSet/>
      <dgm:spPr/>
      <dgm:t>
        <a:bodyPr/>
        <a:lstStyle/>
        <a:p>
          <a:endParaRPr lang="en-GB"/>
        </a:p>
      </dgm:t>
    </dgm:pt>
    <dgm:pt modelId="{99140890-1C97-4C42-926B-FCDB1D5EF148}" type="sibTrans" cxnId="{582E459F-F40A-4B4A-9599-AFF82B9002A0}">
      <dgm:prSet/>
      <dgm:spPr/>
      <dgm:t>
        <a:bodyPr/>
        <a:lstStyle/>
        <a:p>
          <a:endParaRPr lang="en-GB"/>
        </a:p>
      </dgm:t>
    </dgm:pt>
    <dgm:pt modelId="{91CFB7D1-8556-4D33-B474-AF62EAE5279C}" type="pres">
      <dgm:prSet presAssocID="{E97988A6-7911-4F59-8D93-A4B15C1487C9}" presName="Name0" presStyleCnt="0">
        <dgm:presLayoutVars>
          <dgm:dir/>
          <dgm:animLvl val="lvl"/>
          <dgm:resizeHandles val="exact"/>
        </dgm:presLayoutVars>
      </dgm:prSet>
      <dgm:spPr/>
    </dgm:pt>
    <dgm:pt modelId="{8D51E423-C08B-4026-8114-D723D93770E2}" type="pres">
      <dgm:prSet presAssocID="{548F7657-E55C-4E59-9578-BB9040B92BDD}" presName="compositeNode" presStyleCnt="0">
        <dgm:presLayoutVars>
          <dgm:bulletEnabled val="1"/>
        </dgm:presLayoutVars>
      </dgm:prSet>
      <dgm:spPr/>
    </dgm:pt>
    <dgm:pt modelId="{6CB53BA9-86EB-4A8C-8526-59664145DF00}" type="pres">
      <dgm:prSet presAssocID="{548F7657-E55C-4E59-9578-BB9040B92BDD}" presName="bgRect" presStyleLbl="node1" presStyleIdx="0" presStyleCnt="2" custScaleX="33738" custScaleY="85591" custLinFactNeighborX="4010" custLinFactNeighborY="1533"/>
      <dgm:spPr/>
    </dgm:pt>
    <dgm:pt modelId="{964EC517-4DCD-4CB9-B4B9-0BD738D61619}" type="pres">
      <dgm:prSet presAssocID="{548F7657-E55C-4E59-9578-BB9040B92BDD}" presName="parentNode" presStyleLbl="node1" presStyleIdx="0" presStyleCnt="2">
        <dgm:presLayoutVars>
          <dgm:chMax val="0"/>
          <dgm:bulletEnabled val="1"/>
        </dgm:presLayoutVars>
      </dgm:prSet>
      <dgm:spPr/>
    </dgm:pt>
    <dgm:pt modelId="{08B53573-C85C-404D-A57A-F5D4EDFCF53D}" type="pres">
      <dgm:prSet presAssocID="{548F7657-E55C-4E59-9578-BB9040B92BDD}" presName="childNode" presStyleLbl="node1" presStyleIdx="0" presStyleCnt="2">
        <dgm:presLayoutVars>
          <dgm:bulletEnabled val="1"/>
        </dgm:presLayoutVars>
      </dgm:prSet>
      <dgm:spPr/>
    </dgm:pt>
    <dgm:pt modelId="{DB2F2454-8B3D-44EF-B80E-27AC22D2BFFF}" type="pres">
      <dgm:prSet presAssocID="{AE0C76EC-0F2A-4A85-BFB7-94581A521988}" presName="hSp" presStyleCnt="0"/>
      <dgm:spPr/>
    </dgm:pt>
    <dgm:pt modelId="{1A5C8FAF-4FEF-4CB6-9F39-66CDBAC48449}" type="pres">
      <dgm:prSet presAssocID="{AE0C76EC-0F2A-4A85-BFB7-94581A521988}" presName="vProcSp" presStyleCnt="0"/>
      <dgm:spPr/>
    </dgm:pt>
    <dgm:pt modelId="{ED00EFE8-DE4D-48A7-B231-BB614C90BD5B}" type="pres">
      <dgm:prSet presAssocID="{AE0C76EC-0F2A-4A85-BFB7-94581A521988}" presName="vSp1" presStyleCnt="0"/>
      <dgm:spPr/>
    </dgm:pt>
    <dgm:pt modelId="{5FB45936-970A-4432-B01E-1F5A4306FED2}" type="pres">
      <dgm:prSet presAssocID="{AE0C76EC-0F2A-4A85-BFB7-94581A521988}" presName="simulatedConn" presStyleLbl="solidFgAcc1" presStyleIdx="0" presStyleCnt="1" custScaleX="95506" custScaleY="129698" custLinFactY="-76011" custLinFactNeighborX="-22484" custLinFactNeighborY="-100000"/>
      <dgm:spPr>
        <a:solidFill>
          <a:srgbClr val="FFC000"/>
        </a:solidFill>
        <a:ln>
          <a:solidFill>
            <a:schemeClr val="accent5"/>
          </a:solidFill>
        </a:ln>
      </dgm:spPr>
    </dgm:pt>
    <dgm:pt modelId="{34B17AE1-4E31-4CF2-9EBB-8AE0D12F805C}" type="pres">
      <dgm:prSet presAssocID="{AE0C76EC-0F2A-4A85-BFB7-94581A521988}" presName="vSp2" presStyleCnt="0"/>
      <dgm:spPr/>
    </dgm:pt>
    <dgm:pt modelId="{4ECECC8E-0A66-4C8D-8005-986224EA683F}" type="pres">
      <dgm:prSet presAssocID="{AE0C76EC-0F2A-4A85-BFB7-94581A521988}" presName="sibTrans" presStyleCnt="0"/>
      <dgm:spPr/>
    </dgm:pt>
    <dgm:pt modelId="{E3A8D854-7F70-40E2-AAA1-1AE27E00ABA7}" type="pres">
      <dgm:prSet presAssocID="{16B8E57C-DB72-4D46-AB2A-747CEC5E6E44}" presName="compositeNode" presStyleCnt="0">
        <dgm:presLayoutVars>
          <dgm:bulletEnabled val="1"/>
        </dgm:presLayoutVars>
      </dgm:prSet>
      <dgm:spPr/>
    </dgm:pt>
    <dgm:pt modelId="{F7C81A7B-A674-4BC8-BE23-F6A19E978D3E}" type="pres">
      <dgm:prSet presAssocID="{16B8E57C-DB72-4D46-AB2A-747CEC5E6E44}" presName="bgRect" presStyleLbl="node1" presStyleIdx="1" presStyleCnt="2" custScaleX="58735" custScaleY="82954" custLinFactNeighborX="1345" custLinFactNeighborY="3654"/>
      <dgm:spPr/>
    </dgm:pt>
    <dgm:pt modelId="{0F88C26C-6C91-4EDE-ABE3-602FE8BB8D2D}" type="pres">
      <dgm:prSet presAssocID="{16B8E57C-DB72-4D46-AB2A-747CEC5E6E44}" presName="parentNode" presStyleLbl="node1" presStyleIdx="1" presStyleCnt="2">
        <dgm:presLayoutVars>
          <dgm:chMax val="0"/>
          <dgm:bulletEnabled val="1"/>
        </dgm:presLayoutVars>
      </dgm:prSet>
      <dgm:spPr/>
    </dgm:pt>
    <dgm:pt modelId="{80FC7C0A-6F66-4311-8872-2E019CC8DF2E}" type="pres">
      <dgm:prSet presAssocID="{16B8E57C-DB72-4D46-AB2A-747CEC5E6E44}" presName="childNode" presStyleLbl="node1" presStyleIdx="1" presStyleCnt="2">
        <dgm:presLayoutVars>
          <dgm:bulletEnabled val="1"/>
        </dgm:presLayoutVars>
      </dgm:prSet>
      <dgm:spPr/>
    </dgm:pt>
  </dgm:ptLst>
  <dgm:cxnLst>
    <dgm:cxn modelId="{E2C1A915-FD98-43CE-967C-8C62E5B6E897}" type="presOf" srcId="{E97988A6-7911-4F59-8D93-A4B15C1487C9}" destId="{91CFB7D1-8556-4D33-B474-AF62EAE5279C}" srcOrd="0" destOrd="0" presId="urn:microsoft.com/office/officeart/2005/8/layout/hProcess7"/>
    <dgm:cxn modelId="{97D12A24-57DF-4828-999D-5C9A96EEC827}" type="presOf" srcId="{22639E65-9EA8-41C6-ACAF-A5922CD86435}" destId="{80FC7C0A-6F66-4311-8872-2E019CC8DF2E}" srcOrd="0" destOrd="0" presId="urn:microsoft.com/office/officeart/2005/8/layout/hProcess7"/>
    <dgm:cxn modelId="{9571E06A-0714-4F87-92C3-331B03705C7D}" srcId="{548F7657-E55C-4E59-9578-BB9040B92BDD}" destId="{C16D3EB5-BD24-4CFE-82FE-840335B54B83}" srcOrd="0" destOrd="0" parTransId="{D9E34180-AC4D-4A03-BB72-D804E38E60DE}" sibTransId="{1C415987-99AD-43A8-98BA-CD8D83F37968}"/>
    <dgm:cxn modelId="{76E7B64B-C99E-46AF-A2E4-2ABF16AB4E4A}" type="presOf" srcId="{16B8E57C-DB72-4D46-AB2A-747CEC5E6E44}" destId="{F7C81A7B-A674-4BC8-BE23-F6A19E978D3E}" srcOrd="0" destOrd="0" presId="urn:microsoft.com/office/officeart/2005/8/layout/hProcess7"/>
    <dgm:cxn modelId="{3139254F-0BF7-409E-B47C-E882C95DC861}" type="presOf" srcId="{548F7657-E55C-4E59-9578-BB9040B92BDD}" destId="{6CB53BA9-86EB-4A8C-8526-59664145DF00}" srcOrd="0" destOrd="0" presId="urn:microsoft.com/office/officeart/2005/8/layout/hProcess7"/>
    <dgm:cxn modelId="{121BD57C-9160-45D3-B8AB-520CF3E08ADB}" type="presOf" srcId="{C16D3EB5-BD24-4CFE-82FE-840335B54B83}" destId="{08B53573-C85C-404D-A57A-F5D4EDFCF53D}" srcOrd="0" destOrd="0" presId="urn:microsoft.com/office/officeart/2005/8/layout/hProcess7"/>
    <dgm:cxn modelId="{67E0AA82-EBD6-431A-9C14-7AB06FB8C7A3}" srcId="{E97988A6-7911-4F59-8D93-A4B15C1487C9}" destId="{548F7657-E55C-4E59-9578-BB9040B92BDD}" srcOrd="0" destOrd="0" parTransId="{A94BBFE0-3196-4C13-A70C-7315E83F07E9}" sibTransId="{AE0C76EC-0F2A-4A85-BFB7-94581A521988}"/>
    <dgm:cxn modelId="{A77C5D83-37D4-4D1F-B013-7AE586C789F5}" srcId="{E97988A6-7911-4F59-8D93-A4B15C1487C9}" destId="{16B8E57C-DB72-4D46-AB2A-747CEC5E6E44}" srcOrd="1" destOrd="0" parTransId="{DD0C9F0F-1B44-469A-B445-164A7E88096E}" sibTransId="{82F9E84B-73C2-47B2-9834-E8653ECC8EF0}"/>
    <dgm:cxn modelId="{582E459F-F40A-4B4A-9599-AFF82B9002A0}" srcId="{16B8E57C-DB72-4D46-AB2A-747CEC5E6E44}" destId="{22639E65-9EA8-41C6-ACAF-A5922CD86435}" srcOrd="0" destOrd="0" parTransId="{F1841EE2-362F-4590-82B2-EE25715929A1}" sibTransId="{99140890-1C97-4C42-926B-FCDB1D5EF148}"/>
    <dgm:cxn modelId="{DC1563A0-78E5-47FA-86B9-D91C8848FC6C}" type="presOf" srcId="{16B8E57C-DB72-4D46-AB2A-747CEC5E6E44}" destId="{0F88C26C-6C91-4EDE-ABE3-602FE8BB8D2D}" srcOrd="1" destOrd="0" presId="urn:microsoft.com/office/officeart/2005/8/layout/hProcess7"/>
    <dgm:cxn modelId="{529FECA1-0395-4506-9569-A056F862B209}" type="presOf" srcId="{548F7657-E55C-4E59-9578-BB9040B92BDD}" destId="{964EC517-4DCD-4CB9-B4B9-0BD738D61619}" srcOrd="1" destOrd="0" presId="urn:microsoft.com/office/officeart/2005/8/layout/hProcess7"/>
    <dgm:cxn modelId="{41F95162-3176-4B62-B54D-34B90366A261}" type="presParOf" srcId="{91CFB7D1-8556-4D33-B474-AF62EAE5279C}" destId="{8D51E423-C08B-4026-8114-D723D93770E2}" srcOrd="0" destOrd="0" presId="urn:microsoft.com/office/officeart/2005/8/layout/hProcess7"/>
    <dgm:cxn modelId="{83003458-7108-4566-AA77-AC0F194DD01F}" type="presParOf" srcId="{8D51E423-C08B-4026-8114-D723D93770E2}" destId="{6CB53BA9-86EB-4A8C-8526-59664145DF00}" srcOrd="0" destOrd="0" presId="urn:microsoft.com/office/officeart/2005/8/layout/hProcess7"/>
    <dgm:cxn modelId="{D2DEC42B-04B0-4AFB-9522-F77CA7C7BCC7}" type="presParOf" srcId="{8D51E423-C08B-4026-8114-D723D93770E2}" destId="{964EC517-4DCD-4CB9-B4B9-0BD738D61619}" srcOrd="1" destOrd="0" presId="urn:microsoft.com/office/officeart/2005/8/layout/hProcess7"/>
    <dgm:cxn modelId="{F261E99A-57C3-46EB-A4FA-B71FBECABCD2}" type="presParOf" srcId="{8D51E423-C08B-4026-8114-D723D93770E2}" destId="{08B53573-C85C-404D-A57A-F5D4EDFCF53D}" srcOrd="2" destOrd="0" presId="urn:microsoft.com/office/officeart/2005/8/layout/hProcess7"/>
    <dgm:cxn modelId="{5EE4B563-9C7A-4657-8597-DDA5A2672860}" type="presParOf" srcId="{91CFB7D1-8556-4D33-B474-AF62EAE5279C}" destId="{DB2F2454-8B3D-44EF-B80E-27AC22D2BFFF}" srcOrd="1" destOrd="0" presId="urn:microsoft.com/office/officeart/2005/8/layout/hProcess7"/>
    <dgm:cxn modelId="{0A1A2609-A47A-4F45-8B68-76D3B890F291}" type="presParOf" srcId="{91CFB7D1-8556-4D33-B474-AF62EAE5279C}" destId="{1A5C8FAF-4FEF-4CB6-9F39-66CDBAC48449}" srcOrd="2" destOrd="0" presId="urn:microsoft.com/office/officeart/2005/8/layout/hProcess7"/>
    <dgm:cxn modelId="{59D39320-1868-4AF2-9AB9-81D8FA34C58F}" type="presParOf" srcId="{1A5C8FAF-4FEF-4CB6-9F39-66CDBAC48449}" destId="{ED00EFE8-DE4D-48A7-B231-BB614C90BD5B}" srcOrd="0" destOrd="0" presId="urn:microsoft.com/office/officeart/2005/8/layout/hProcess7"/>
    <dgm:cxn modelId="{0948B06A-F5D1-4FE0-85C2-0DA21C92054C}" type="presParOf" srcId="{1A5C8FAF-4FEF-4CB6-9F39-66CDBAC48449}" destId="{5FB45936-970A-4432-B01E-1F5A4306FED2}" srcOrd="1" destOrd="0" presId="urn:microsoft.com/office/officeart/2005/8/layout/hProcess7"/>
    <dgm:cxn modelId="{15F7FF46-9645-4806-95A9-C1C36CB5DF48}" type="presParOf" srcId="{1A5C8FAF-4FEF-4CB6-9F39-66CDBAC48449}" destId="{34B17AE1-4E31-4CF2-9EBB-8AE0D12F805C}" srcOrd="2" destOrd="0" presId="urn:microsoft.com/office/officeart/2005/8/layout/hProcess7"/>
    <dgm:cxn modelId="{90BA9D1E-C505-4400-9E51-6D6977091F33}" type="presParOf" srcId="{91CFB7D1-8556-4D33-B474-AF62EAE5279C}" destId="{4ECECC8E-0A66-4C8D-8005-986224EA683F}" srcOrd="3" destOrd="0" presId="urn:microsoft.com/office/officeart/2005/8/layout/hProcess7"/>
    <dgm:cxn modelId="{A87B7863-2C86-470F-B8D8-0352AF63BB0F}" type="presParOf" srcId="{91CFB7D1-8556-4D33-B474-AF62EAE5279C}" destId="{E3A8D854-7F70-40E2-AAA1-1AE27E00ABA7}" srcOrd="4" destOrd="0" presId="urn:microsoft.com/office/officeart/2005/8/layout/hProcess7"/>
    <dgm:cxn modelId="{4285DA85-26E9-4A1D-A5DE-FA8B252AFEDE}" type="presParOf" srcId="{E3A8D854-7F70-40E2-AAA1-1AE27E00ABA7}" destId="{F7C81A7B-A674-4BC8-BE23-F6A19E978D3E}" srcOrd="0" destOrd="0" presId="urn:microsoft.com/office/officeart/2005/8/layout/hProcess7"/>
    <dgm:cxn modelId="{3A1974F1-F396-4CCE-ABB4-7A504565C843}" type="presParOf" srcId="{E3A8D854-7F70-40E2-AAA1-1AE27E00ABA7}" destId="{0F88C26C-6C91-4EDE-ABE3-602FE8BB8D2D}" srcOrd="1" destOrd="0" presId="urn:microsoft.com/office/officeart/2005/8/layout/hProcess7"/>
    <dgm:cxn modelId="{878F252D-09E1-4249-B19F-9CD100BB5FAB}" type="presParOf" srcId="{E3A8D854-7F70-40E2-AAA1-1AE27E00ABA7}" destId="{80FC7C0A-6F66-4311-8872-2E019CC8DF2E}"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B84932-4E1E-4E3A-9FD6-DBF2DC875F5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5A9796F7-4AC1-47B6-893B-C526F73313D2}">
      <dgm:prSet phldrT="[Text]" custT="1"/>
      <dgm:spPr>
        <a:solidFill>
          <a:schemeClr val="accent5"/>
        </a:solidFill>
      </dgm:spPr>
      <dgm:t>
        <a:bodyPr/>
        <a:lstStyle/>
        <a:p>
          <a:r>
            <a:rPr lang="en-GB" sz="1400" dirty="0"/>
            <a:t>Employer</a:t>
          </a:r>
        </a:p>
      </dgm:t>
    </dgm:pt>
    <dgm:pt modelId="{144967D2-BF3E-4062-8D87-B92285C6FEF6}" type="parTrans" cxnId="{4C4A7F51-09B9-4EF3-8910-44BE55A2DBA5}">
      <dgm:prSet/>
      <dgm:spPr/>
      <dgm:t>
        <a:bodyPr/>
        <a:lstStyle/>
        <a:p>
          <a:endParaRPr lang="en-GB"/>
        </a:p>
      </dgm:t>
    </dgm:pt>
    <dgm:pt modelId="{31065872-7B39-4CDB-A8B8-51689B3189E5}" type="sibTrans" cxnId="{4C4A7F51-09B9-4EF3-8910-44BE55A2DBA5}">
      <dgm:prSet/>
      <dgm:spPr/>
      <dgm:t>
        <a:bodyPr/>
        <a:lstStyle/>
        <a:p>
          <a:endParaRPr lang="en-GB"/>
        </a:p>
      </dgm:t>
    </dgm:pt>
    <dgm:pt modelId="{0A43FE5A-60DF-4536-823F-5F0C68540893}">
      <dgm:prSet phldrT="[Text]" custT="1"/>
      <dgm:spPr/>
      <dgm:t>
        <a:bodyPr/>
        <a:lstStyle/>
        <a:p>
          <a:endParaRPr lang="en-GB" sz="1400" dirty="0"/>
        </a:p>
        <a:p>
          <a:r>
            <a:rPr lang="en-GB" sz="1400" dirty="0"/>
            <a:t>Will they have the skills I am looking </a:t>
          </a:r>
        </a:p>
        <a:p>
          <a:r>
            <a:rPr lang="en-GB" sz="1400" dirty="0"/>
            <a:t>for </a:t>
          </a:r>
        </a:p>
      </dgm:t>
    </dgm:pt>
    <dgm:pt modelId="{8EF834BC-2F12-4E64-8488-B947D0FFB9D3}" type="parTrans" cxnId="{706F5A63-3409-4BC1-BC1C-50453528EF04}">
      <dgm:prSet/>
      <dgm:spPr/>
      <dgm:t>
        <a:bodyPr/>
        <a:lstStyle/>
        <a:p>
          <a:endParaRPr lang="en-GB"/>
        </a:p>
      </dgm:t>
    </dgm:pt>
    <dgm:pt modelId="{419671EF-4433-4366-BF68-956E94D5D322}" type="sibTrans" cxnId="{706F5A63-3409-4BC1-BC1C-50453528EF04}">
      <dgm:prSet/>
      <dgm:spPr/>
      <dgm:t>
        <a:bodyPr/>
        <a:lstStyle/>
        <a:p>
          <a:endParaRPr lang="en-GB"/>
        </a:p>
      </dgm:t>
    </dgm:pt>
    <dgm:pt modelId="{7C1FD2E3-60AC-4138-B265-8825FF1FBD08}">
      <dgm:prSet phldrT="[Text]" custT="1"/>
      <dgm:spPr>
        <a:solidFill>
          <a:schemeClr val="accent5"/>
        </a:solidFill>
      </dgm:spPr>
      <dgm:t>
        <a:bodyPr/>
        <a:lstStyle/>
        <a:p>
          <a:r>
            <a:rPr lang="en-GB" sz="1400" b="0" dirty="0"/>
            <a:t>Response</a:t>
          </a:r>
        </a:p>
      </dgm:t>
    </dgm:pt>
    <dgm:pt modelId="{4408280A-6E34-4EC0-84F0-E1A54D389F5B}" type="parTrans" cxnId="{F8FDE121-E40A-47B1-ABC8-A0B6BBA4C94F}">
      <dgm:prSet/>
      <dgm:spPr/>
      <dgm:t>
        <a:bodyPr/>
        <a:lstStyle/>
        <a:p>
          <a:endParaRPr lang="en-GB"/>
        </a:p>
      </dgm:t>
    </dgm:pt>
    <dgm:pt modelId="{298F1661-E849-46AD-901A-E5A2C5F9BA13}" type="sibTrans" cxnId="{F8FDE121-E40A-47B1-ABC8-A0B6BBA4C94F}">
      <dgm:prSet/>
      <dgm:spPr/>
      <dgm:t>
        <a:bodyPr/>
        <a:lstStyle/>
        <a:p>
          <a:endParaRPr lang="en-GB"/>
        </a:p>
      </dgm:t>
    </dgm:pt>
    <dgm:pt modelId="{98A8CC14-640E-40F3-B267-6DB83348B523}">
      <dgm:prSet phldrT="[Text]" custT="1"/>
      <dgm:spPr/>
      <dgm:t>
        <a:bodyPr/>
        <a:lstStyle/>
        <a:p>
          <a:r>
            <a:rPr lang="en-GB" sz="1400" dirty="0"/>
            <a:t>Everyone has their own skills and attributes to bring to a role. It’s about the right skills for the job. You may have to make some reasonable adjustments as you would do with any member of staff</a:t>
          </a:r>
        </a:p>
      </dgm:t>
    </dgm:pt>
    <dgm:pt modelId="{D78EF7FA-2155-45F8-B0D7-DBCAFFC910E9}" type="parTrans" cxnId="{58026820-9D6A-4DAA-968B-11EE481CFFFA}">
      <dgm:prSet/>
      <dgm:spPr/>
      <dgm:t>
        <a:bodyPr/>
        <a:lstStyle/>
        <a:p>
          <a:endParaRPr lang="en-GB"/>
        </a:p>
      </dgm:t>
    </dgm:pt>
    <dgm:pt modelId="{FF241692-B9C7-4F08-A6A5-7D2636FD06B8}" type="sibTrans" cxnId="{58026820-9D6A-4DAA-968B-11EE481CFFFA}">
      <dgm:prSet/>
      <dgm:spPr/>
      <dgm:t>
        <a:bodyPr/>
        <a:lstStyle/>
        <a:p>
          <a:endParaRPr lang="en-GB"/>
        </a:p>
      </dgm:t>
    </dgm:pt>
    <dgm:pt modelId="{C2C331F3-E07C-4DC6-B2FC-73ADBFD0295C}" type="pres">
      <dgm:prSet presAssocID="{EBB84932-4E1E-4E3A-9FD6-DBF2DC875F58}" presName="Name0" presStyleCnt="0">
        <dgm:presLayoutVars>
          <dgm:dir/>
          <dgm:animLvl val="lvl"/>
          <dgm:resizeHandles val="exact"/>
        </dgm:presLayoutVars>
      </dgm:prSet>
      <dgm:spPr/>
    </dgm:pt>
    <dgm:pt modelId="{F98E402B-003D-4D5E-A9AE-A12EFFE8E775}" type="pres">
      <dgm:prSet presAssocID="{5A9796F7-4AC1-47B6-893B-C526F73313D2}" presName="compositeNode" presStyleCnt="0">
        <dgm:presLayoutVars>
          <dgm:bulletEnabled val="1"/>
        </dgm:presLayoutVars>
      </dgm:prSet>
      <dgm:spPr/>
    </dgm:pt>
    <dgm:pt modelId="{3E917DDD-3A6F-4D8F-8646-0B26C0D29236}" type="pres">
      <dgm:prSet presAssocID="{5A9796F7-4AC1-47B6-893B-C526F73313D2}" presName="bgRect" presStyleLbl="node1" presStyleIdx="0" presStyleCnt="2" custScaleX="79677" custLinFactNeighborX="-199" custLinFactNeighborY="-17"/>
      <dgm:spPr/>
    </dgm:pt>
    <dgm:pt modelId="{C0E04202-CDC4-486C-93BF-2A3F2BF1A4D1}" type="pres">
      <dgm:prSet presAssocID="{5A9796F7-4AC1-47B6-893B-C526F73313D2}" presName="parentNode" presStyleLbl="node1" presStyleIdx="0" presStyleCnt="2">
        <dgm:presLayoutVars>
          <dgm:chMax val="0"/>
          <dgm:bulletEnabled val="1"/>
        </dgm:presLayoutVars>
      </dgm:prSet>
      <dgm:spPr/>
    </dgm:pt>
    <dgm:pt modelId="{F674D12C-A30B-4118-BFA3-8F811A88D33C}" type="pres">
      <dgm:prSet presAssocID="{5A9796F7-4AC1-47B6-893B-C526F73313D2}" presName="childNode" presStyleLbl="node1" presStyleIdx="0" presStyleCnt="2">
        <dgm:presLayoutVars>
          <dgm:bulletEnabled val="1"/>
        </dgm:presLayoutVars>
      </dgm:prSet>
      <dgm:spPr/>
    </dgm:pt>
    <dgm:pt modelId="{AAAA333A-7F2E-4085-B80B-0D765038668D}" type="pres">
      <dgm:prSet presAssocID="{31065872-7B39-4CDB-A8B8-51689B3189E5}" presName="hSp" presStyleCnt="0"/>
      <dgm:spPr/>
    </dgm:pt>
    <dgm:pt modelId="{7AECF0A7-D0E3-435A-82AF-739120DB95D0}" type="pres">
      <dgm:prSet presAssocID="{31065872-7B39-4CDB-A8B8-51689B3189E5}" presName="vProcSp" presStyleCnt="0"/>
      <dgm:spPr/>
    </dgm:pt>
    <dgm:pt modelId="{CE13EEB5-7BFF-474E-926B-7E4DE205DD8E}" type="pres">
      <dgm:prSet presAssocID="{31065872-7B39-4CDB-A8B8-51689B3189E5}" presName="vSp1" presStyleCnt="0"/>
      <dgm:spPr/>
    </dgm:pt>
    <dgm:pt modelId="{3872BB9F-2716-42F3-9DD0-EF48D2F0BDCA}" type="pres">
      <dgm:prSet presAssocID="{31065872-7B39-4CDB-A8B8-51689B3189E5}" presName="simulatedConn" presStyleLbl="solidFgAcc1" presStyleIdx="0" presStyleCnt="1" custScaleX="171726" custScaleY="284317" custLinFactNeighborX="-62364" custLinFactNeighborY="-58742"/>
      <dgm:spPr>
        <a:solidFill>
          <a:srgbClr val="FFC000"/>
        </a:solidFill>
        <a:ln>
          <a:solidFill>
            <a:schemeClr val="accent5"/>
          </a:solidFill>
        </a:ln>
      </dgm:spPr>
    </dgm:pt>
    <dgm:pt modelId="{DB39B0EA-F997-4F0C-9759-0258E870FEC9}" type="pres">
      <dgm:prSet presAssocID="{31065872-7B39-4CDB-A8B8-51689B3189E5}" presName="vSp2" presStyleCnt="0"/>
      <dgm:spPr/>
    </dgm:pt>
    <dgm:pt modelId="{1A31E2F7-4137-4C7D-A0A6-3BC6EA3E3B1A}" type="pres">
      <dgm:prSet presAssocID="{31065872-7B39-4CDB-A8B8-51689B3189E5}" presName="sibTrans" presStyleCnt="0"/>
      <dgm:spPr/>
    </dgm:pt>
    <dgm:pt modelId="{8962F201-38D5-432A-BF95-6876B90F4950}" type="pres">
      <dgm:prSet presAssocID="{7C1FD2E3-60AC-4138-B265-8825FF1FBD08}" presName="compositeNode" presStyleCnt="0">
        <dgm:presLayoutVars>
          <dgm:bulletEnabled val="1"/>
        </dgm:presLayoutVars>
      </dgm:prSet>
      <dgm:spPr/>
    </dgm:pt>
    <dgm:pt modelId="{BBBC9E9F-6257-49FD-9243-AAB27E05ECEC}" type="pres">
      <dgm:prSet presAssocID="{7C1FD2E3-60AC-4138-B265-8825FF1FBD08}" presName="bgRect" presStyleLbl="node1" presStyleIdx="1" presStyleCnt="2" custScaleX="179342" custLinFactY="22404" custLinFactNeighborX="1853" custLinFactNeighborY="100000"/>
      <dgm:spPr/>
    </dgm:pt>
    <dgm:pt modelId="{8943A590-3605-483C-9EA0-693FCFABA05B}" type="pres">
      <dgm:prSet presAssocID="{7C1FD2E3-60AC-4138-B265-8825FF1FBD08}" presName="parentNode" presStyleLbl="node1" presStyleIdx="1" presStyleCnt="2">
        <dgm:presLayoutVars>
          <dgm:chMax val="0"/>
          <dgm:bulletEnabled val="1"/>
        </dgm:presLayoutVars>
      </dgm:prSet>
      <dgm:spPr/>
    </dgm:pt>
    <dgm:pt modelId="{37644109-5CD9-4025-ABED-92A571E43921}" type="pres">
      <dgm:prSet presAssocID="{7C1FD2E3-60AC-4138-B265-8825FF1FBD08}" presName="childNode" presStyleLbl="node1" presStyleIdx="1" presStyleCnt="2">
        <dgm:presLayoutVars>
          <dgm:bulletEnabled val="1"/>
        </dgm:presLayoutVars>
      </dgm:prSet>
      <dgm:spPr/>
    </dgm:pt>
  </dgm:ptLst>
  <dgm:cxnLst>
    <dgm:cxn modelId="{8B75B707-993B-4A71-BCF3-8B2543C6D759}" type="presOf" srcId="{98A8CC14-640E-40F3-B267-6DB83348B523}" destId="{37644109-5CD9-4025-ABED-92A571E43921}" srcOrd="0" destOrd="0" presId="urn:microsoft.com/office/officeart/2005/8/layout/hProcess7"/>
    <dgm:cxn modelId="{24EAD913-807C-41A8-8CB0-B0CB51ED6171}" type="presOf" srcId="{5A9796F7-4AC1-47B6-893B-C526F73313D2}" destId="{3E917DDD-3A6F-4D8F-8646-0B26C0D29236}" srcOrd="0" destOrd="0" presId="urn:microsoft.com/office/officeart/2005/8/layout/hProcess7"/>
    <dgm:cxn modelId="{58026820-9D6A-4DAA-968B-11EE481CFFFA}" srcId="{7C1FD2E3-60AC-4138-B265-8825FF1FBD08}" destId="{98A8CC14-640E-40F3-B267-6DB83348B523}" srcOrd="0" destOrd="0" parTransId="{D78EF7FA-2155-45F8-B0D7-DBCAFFC910E9}" sibTransId="{FF241692-B9C7-4F08-A6A5-7D2636FD06B8}"/>
    <dgm:cxn modelId="{F8FDE121-E40A-47B1-ABC8-A0B6BBA4C94F}" srcId="{EBB84932-4E1E-4E3A-9FD6-DBF2DC875F58}" destId="{7C1FD2E3-60AC-4138-B265-8825FF1FBD08}" srcOrd="1" destOrd="0" parTransId="{4408280A-6E34-4EC0-84F0-E1A54D389F5B}" sibTransId="{298F1661-E849-46AD-901A-E5A2C5F9BA13}"/>
    <dgm:cxn modelId="{2CA28D24-4F01-4F91-9944-716AE0376F66}" type="presOf" srcId="{7C1FD2E3-60AC-4138-B265-8825FF1FBD08}" destId="{BBBC9E9F-6257-49FD-9243-AAB27E05ECEC}" srcOrd="0" destOrd="0" presId="urn:microsoft.com/office/officeart/2005/8/layout/hProcess7"/>
    <dgm:cxn modelId="{706F5A63-3409-4BC1-BC1C-50453528EF04}" srcId="{5A9796F7-4AC1-47B6-893B-C526F73313D2}" destId="{0A43FE5A-60DF-4536-823F-5F0C68540893}" srcOrd="0" destOrd="0" parTransId="{8EF834BC-2F12-4E64-8488-B947D0FFB9D3}" sibTransId="{419671EF-4433-4366-BF68-956E94D5D322}"/>
    <dgm:cxn modelId="{4C4A7F51-09B9-4EF3-8910-44BE55A2DBA5}" srcId="{EBB84932-4E1E-4E3A-9FD6-DBF2DC875F58}" destId="{5A9796F7-4AC1-47B6-893B-C526F73313D2}" srcOrd="0" destOrd="0" parTransId="{144967D2-BF3E-4062-8D87-B92285C6FEF6}" sibTransId="{31065872-7B39-4CDB-A8B8-51689B3189E5}"/>
    <dgm:cxn modelId="{36543476-FBDB-47C0-AED0-6AD96CD6A42F}" type="presOf" srcId="{7C1FD2E3-60AC-4138-B265-8825FF1FBD08}" destId="{8943A590-3605-483C-9EA0-693FCFABA05B}" srcOrd="1" destOrd="0" presId="urn:microsoft.com/office/officeart/2005/8/layout/hProcess7"/>
    <dgm:cxn modelId="{7A87875A-3634-490B-9CA4-BB98D5EE8B2D}" type="presOf" srcId="{EBB84932-4E1E-4E3A-9FD6-DBF2DC875F58}" destId="{C2C331F3-E07C-4DC6-B2FC-73ADBFD0295C}" srcOrd="0" destOrd="0" presId="urn:microsoft.com/office/officeart/2005/8/layout/hProcess7"/>
    <dgm:cxn modelId="{E0E11E84-58B2-43B3-8464-527B7884EF1E}" type="presOf" srcId="{0A43FE5A-60DF-4536-823F-5F0C68540893}" destId="{F674D12C-A30B-4118-BFA3-8F811A88D33C}" srcOrd="0" destOrd="0" presId="urn:microsoft.com/office/officeart/2005/8/layout/hProcess7"/>
    <dgm:cxn modelId="{A5ADB79B-A698-4E5E-A7E3-84304B8146C8}" type="presOf" srcId="{5A9796F7-4AC1-47B6-893B-C526F73313D2}" destId="{C0E04202-CDC4-486C-93BF-2A3F2BF1A4D1}" srcOrd="1" destOrd="0" presId="urn:microsoft.com/office/officeart/2005/8/layout/hProcess7"/>
    <dgm:cxn modelId="{F42F1BB9-73AB-49F6-A2C5-2744EE3ED161}" type="presParOf" srcId="{C2C331F3-E07C-4DC6-B2FC-73ADBFD0295C}" destId="{F98E402B-003D-4D5E-A9AE-A12EFFE8E775}" srcOrd="0" destOrd="0" presId="urn:microsoft.com/office/officeart/2005/8/layout/hProcess7"/>
    <dgm:cxn modelId="{CB139300-C0D3-410C-8E90-EE1960342FC7}" type="presParOf" srcId="{F98E402B-003D-4D5E-A9AE-A12EFFE8E775}" destId="{3E917DDD-3A6F-4D8F-8646-0B26C0D29236}" srcOrd="0" destOrd="0" presId="urn:microsoft.com/office/officeart/2005/8/layout/hProcess7"/>
    <dgm:cxn modelId="{82EE5A98-ACA5-4DE2-A07B-4C67468FB71C}" type="presParOf" srcId="{F98E402B-003D-4D5E-A9AE-A12EFFE8E775}" destId="{C0E04202-CDC4-486C-93BF-2A3F2BF1A4D1}" srcOrd="1" destOrd="0" presId="urn:microsoft.com/office/officeart/2005/8/layout/hProcess7"/>
    <dgm:cxn modelId="{E547A2CC-0B57-412F-9FB5-8C40E035C645}" type="presParOf" srcId="{F98E402B-003D-4D5E-A9AE-A12EFFE8E775}" destId="{F674D12C-A30B-4118-BFA3-8F811A88D33C}" srcOrd="2" destOrd="0" presId="urn:microsoft.com/office/officeart/2005/8/layout/hProcess7"/>
    <dgm:cxn modelId="{7881333F-B2E0-4E76-93E9-CB9D345DF703}" type="presParOf" srcId="{C2C331F3-E07C-4DC6-B2FC-73ADBFD0295C}" destId="{AAAA333A-7F2E-4085-B80B-0D765038668D}" srcOrd="1" destOrd="0" presId="urn:microsoft.com/office/officeart/2005/8/layout/hProcess7"/>
    <dgm:cxn modelId="{761BDEA9-7B02-49E3-8D57-A2D189C7F6D4}" type="presParOf" srcId="{C2C331F3-E07C-4DC6-B2FC-73ADBFD0295C}" destId="{7AECF0A7-D0E3-435A-82AF-739120DB95D0}" srcOrd="2" destOrd="0" presId="urn:microsoft.com/office/officeart/2005/8/layout/hProcess7"/>
    <dgm:cxn modelId="{82EE0722-760C-4835-8CDF-8B00806FA25E}" type="presParOf" srcId="{7AECF0A7-D0E3-435A-82AF-739120DB95D0}" destId="{CE13EEB5-7BFF-474E-926B-7E4DE205DD8E}" srcOrd="0" destOrd="0" presId="urn:microsoft.com/office/officeart/2005/8/layout/hProcess7"/>
    <dgm:cxn modelId="{AAABAAB1-F1CB-42A6-B661-EC8D2CA03E9D}" type="presParOf" srcId="{7AECF0A7-D0E3-435A-82AF-739120DB95D0}" destId="{3872BB9F-2716-42F3-9DD0-EF48D2F0BDCA}" srcOrd="1" destOrd="0" presId="urn:microsoft.com/office/officeart/2005/8/layout/hProcess7"/>
    <dgm:cxn modelId="{4EAE7A5F-F206-4965-BAB3-5DB05FA806F8}" type="presParOf" srcId="{7AECF0A7-D0E3-435A-82AF-739120DB95D0}" destId="{DB39B0EA-F997-4F0C-9759-0258E870FEC9}" srcOrd="2" destOrd="0" presId="urn:microsoft.com/office/officeart/2005/8/layout/hProcess7"/>
    <dgm:cxn modelId="{61BAF4C5-1028-44B6-B4CF-A7C4B0C9342B}" type="presParOf" srcId="{C2C331F3-E07C-4DC6-B2FC-73ADBFD0295C}" destId="{1A31E2F7-4137-4C7D-A0A6-3BC6EA3E3B1A}" srcOrd="3" destOrd="0" presId="urn:microsoft.com/office/officeart/2005/8/layout/hProcess7"/>
    <dgm:cxn modelId="{81B1A904-8EAF-412C-9B5D-F464E1B98E43}" type="presParOf" srcId="{C2C331F3-E07C-4DC6-B2FC-73ADBFD0295C}" destId="{8962F201-38D5-432A-BF95-6876B90F4950}" srcOrd="4" destOrd="0" presId="urn:microsoft.com/office/officeart/2005/8/layout/hProcess7"/>
    <dgm:cxn modelId="{DC140548-FA9E-403C-B251-9697E46D9746}" type="presParOf" srcId="{8962F201-38D5-432A-BF95-6876B90F4950}" destId="{BBBC9E9F-6257-49FD-9243-AAB27E05ECEC}" srcOrd="0" destOrd="0" presId="urn:microsoft.com/office/officeart/2005/8/layout/hProcess7"/>
    <dgm:cxn modelId="{B4A0BFD0-52D8-4FF2-A445-8FD5E24C3F67}" type="presParOf" srcId="{8962F201-38D5-432A-BF95-6876B90F4950}" destId="{8943A590-3605-483C-9EA0-693FCFABA05B}" srcOrd="1" destOrd="0" presId="urn:microsoft.com/office/officeart/2005/8/layout/hProcess7"/>
    <dgm:cxn modelId="{AB8DCEC7-6A70-4E5F-98C2-9A61474A3EA6}" type="presParOf" srcId="{8962F201-38D5-432A-BF95-6876B90F4950}" destId="{37644109-5CD9-4025-ABED-92A571E43921}" srcOrd="2" destOrd="0" presId="urn:microsoft.com/office/officeart/2005/8/layout/hProcess7"/>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9C66C5-9435-4B5B-B115-C7AFC4662E9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EB6BC5EB-5DBF-4831-8010-0D7762B6FB96}">
      <dgm:prSet phldrT="[Text]" custT="1"/>
      <dgm:spPr>
        <a:solidFill>
          <a:schemeClr val="accent5"/>
        </a:solidFill>
        <a:ln>
          <a:solidFill>
            <a:schemeClr val="accent5"/>
          </a:solidFill>
        </a:ln>
      </dgm:spPr>
      <dgm:t>
        <a:bodyPr/>
        <a:lstStyle/>
        <a:p>
          <a:r>
            <a:rPr lang="en-GB" sz="1400" dirty="0"/>
            <a:t>Employer </a:t>
          </a:r>
        </a:p>
      </dgm:t>
    </dgm:pt>
    <dgm:pt modelId="{C559D8C5-678C-4138-AC29-CEF7BC5EC203}" type="parTrans" cxnId="{D4E6255F-5046-4D1D-93E4-FED260C1705A}">
      <dgm:prSet/>
      <dgm:spPr/>
      <dgm:t>
        <a:bodyPr/>
        <a:lstStyle/>
        <a:p>
          <a:endParaRPr lang="en-GB"/>
        </a:p>
      </dgm:t>
    </dgm:pt>
    <dgm:pt modelId="{894C99E5-CC7A-4FA2-AEBD-28D1B8BE28B4}" type="sibTrans" cxnId="{D4E6255F-5046-4D1D-93E4-FED260C1705A}">
      <dgm:prSet/>
      <dgm:spPr/>
      <dgm:t>
        <a:bodyPr/>
        <a:lstStyle/>
        <a:p>
          <a:endParaRPr lang="en-GB"/>
        </a:p>
      </dgm:t>
    </dgm:pt>
    <dgm:pt modelId="{C6DB11C9-F88C-47BD-ADAC-65A65FB3BE5B}">
      <dgm:prSet phldrT="[Text]" custT="1"/>
      <dgm:spPr/>
      <dgm:t>
        <a:bodyPr/>
        <a:lstStyle/>
        <a:p>
          <a:endParaRPr lang="en-GB" sz="1400" dirty="0"/>
        </a:p>
        <a:p>
          <a:r>
            <a:rPr lang="en-GB" sz="1400" dirty="0"/>
            <a:t>Will I need to be trained in disabilities as I am not confident with my knowledge </a:t>
          </a:r>
        </a:p>
      </dgm:t>
    </dgm:pt>
    <dgm:pt modelId="{0B7425B9-4C8A-4DD9-8EF5-0EC01497D254}" type="parTrans" cxnId="{119CCF09-9C58-4741-BAB1-274919693F46}">
      <dgm:prSet/>
      <dgm:spPr/>
      <dgm:t>
        <a:bodyPr/>
        <a:lstStyle/>
        <a:p>
          <a:endParaRPr lang="en-GB"/>
        </a:p>
      </dgm:t>
    </dgm:pt>
    <dgm:pt modelId="{8695BE13-08A9-4412-B752-8923D125DFD8}" type="sibTrans" cxnId="{119CCF09-9C58-4741-BAB1-274919693F46}">
      <dgm:prSet/>
      <dgm:spPr/>
      <dgm:t>
        <a:bodyPr/>
        <a:lstStyle/>
        <a:p>
          <a:endParaRPr lang="en-GB"/>
        </a:p>
      </dgm:t>
    </dgm:pt>
    <dgm:pt modelId="{FA69FC2D-C7B1-4FB3-8009-4E024BC818EB}">
      <dgm:prSet phldrT="[Text]" custT="1"/>
      <dgm:spPr>
        <a:solidFill>
          <a:schemeClr val="accent5"/>
        </a:solidFill>
        <a:ln>
          <a:solidFill>
            <a:schemeClr val="accent5"/>
          </a:solidFill>
        </a:ln>
      </dgm:spPr>
      <dgm:t>
        <a:bodyPr/>
        <a:lstStyle/>
        <a:p>
          <a:r>
            <a:rPr lang="en-GB" sz="1400" dirty="0"/>
            <a:t>response</a:t>
          </a:r>
        </a:p>
      </dgm:t>
    </dgm:pt>
    <dgm:pt modelId="{70F3EAE9-7978-4024-8343-4202DBFC37B9}" type="parTrans" cxnId="{78471A7F-CC98-4F78-A7EB-EE2010D63778}">
      <dgm:prSet/>
      <dgm:spPr/>
      <dgm:t>
        <a:bodyPr/>
        <a:lstStyle/>
        <a:p>
          <a:endParaRPr lang="en-GB"/>
        </a:p>
      </dgm:t>
    </dgm:pt>
    <dgm:pt modelId="{8F796FF6-B35D-4636-8F77-4B9CFA653783}" type="sibTrans" cxnId="{78471A7F-CC98-4F78-A7EB-EE2010D63778}">
      <dgm:prSet/>
      <dgm:spPr/>
      <dgm:t>
        <a:bodyPr/>
        <a:lstStyle/>
        <a:p>
          <a:endParaRPr lang="en-GB"/>
        </a:p>
      </dgm:t>
    </dgm:pt>
    <dgm:pt modelId="{6CCB6503-8C25-4349-9963-8EA773FF4390}">
      <dgm:prSet phldrT="[Text]" custT="1"/>
      <dgm:spPr/>
      <dgm:t>
        <a:bodyPr/>
        <a:lstStyle/>
        <a:p>
          <a:endParaRPr lang="en-GB" sz="1400" dirty="0"/>
        </a:p>
        <a:p>
          <a:r>
            <a:rPr lang="en-GB" sz="1400" dirty="0"/>
            <a:t>We have a </a:t>
          </a:r>
          <a:r>
            <a:rPr lang="en-GB" sz="1400" dirty="0">
              <a:hlinkClick xmlns:r="http://schemas.openxmlformats.org/officeDocument/2006/relationships" r:id="rId1"/>
            </a:rPr>
            <a:t>toolkit</a:t>
          </a:r>
          <a:r>
            <a:rPr lang="en-GB" sz="1400" dirty="0"/>
            <a:t>, I can talk you through and share as well as a </a:t>
          </a:r>
          <a:r>
            <a:rPr lang="en-GB" sz="1400" dirty="0">
              <a:hlinkClick xmlns:r="http://schemas.openxmlformats.org/officeDocument/2006/relationships" r:id="rId2"/>
            </a:rPr>
            <a:t>digital version </a:t>
          </a:r>
          <a:endParaRPr lang="en-GB" sz="1400" dirty="0"/>
        </a:p>
      </dgm:t>
    </dgm:pt>
    <dgm:pt modelId="{BB4D506D-FF05-4E37-8DA4-FDC3033A3AC5}" type="parTrans" cxnId="{627543EF-C477-4424-ADDD-FAA4D5CCB669}">
      <dgm:prSet/>
      <dgm:spPr/>
      <dgm:t>
        <a:bodyPr/>
        <a:lstStyle/>
        <a:p>
          <a:endParaRPr lang="en-GB"/>
        </a:p>
      </dgm:t>
    </dgm:pt>
    <dgm:pt modelId="{8D4980F4-D456-4C18-8E2D-8ADAF446D5B3}" type="sibTrans" cxnId="{627543EF-C477-4424-ADDD-FAA4D5CCB669}">
      <dgm:prSet/>
      <dgm:spPr/>
      <dgm:t>
        <a:bodyPr/>
        <a:lstStyle/>
        <a:p>
          <a:endParaRPr lang="en-GB"/>
        </a:p>
      </dgm:t>
    </dgm:pt>
    <dgm:pt modelId="{809F4913-EECE-4457-88E3-103AACD06821}" type="pres">
      <dgm:prSet presAssocID="{5E9C66C5-9435-4B5B-B115-C7AFC4662E95}" presName="Name0" presStyleCnt="0">
        <dgm:presLayoutVars>
          <dgm:dir/>
          <dgm:animLvl val="lvl"/>
          <dgm:resizeHandles val="exact"/>
        </dgm:presLayoutVars>
      </dgm:prSet>
      <dgm:spPr/>
    </dgm:pt>
    <dgm:pt modelId="{0A1869EB-892B-4BAF-8479-090314A6384A}" type="pres">
      <dgm:prSet presAssocID="{EB6BC5EB-5DBF-4831-8010-0D7762B6FB96}" presName="compositeNode" presStyleCnt="0">
        <dgm:presLayoutVars>
          <dgm:bulletEnabled val="1"/>
        </dgm:presLayoutVars>
      </dgm:prSet>
      <dgm:spPr/>
    </dgm:pt>
    <dgm:pt modelId="{3C327C8D-6852-44BF-BB86-27A208830CB0}" type="pres">
      <dgm:prSet presAssocID="{EB6BC5EB-5DBF-4831-8010-0D7762B6FB96}" presName="bgRect" presStyleLbl="node1" presStyleIdx="0" presStyleCnt="2" custScaleX="72964" custLinFactNeighborX="-735" custLinFactNeighborY="48811"/>
      <dgm:spPr/>
    </dgm:pt>
    <dgm:pt modelId="{E09A5919-9C17-4B9D-827D-76F9D5AB835B}" type="pres">
      <dgm:prSet presAssocID="{EB6BC5EB-5DBF-4831-8010-0D7762B6FB96}" presName="parentNode" presStyleLbl="node1" presStyleIdx="0" presStyleCnt="2">
        <dgm:presLayoutVars>
          <dgm:chMax val="0"/>
          <dgm:bulletEnabled val="1"/>
        </dgm:presLayoutVars>
      </dgm:prSet>
      <dgm:spPr/>
    </dgm:pt>
    <dgm:pt modelId="{6DB5F8FB-221A-4AFE-847F-1C86FB5C9E88}" type="pres">
      <dgm:prSet presAssocID="{EB6BC5EB-5DBF-4831-8010-0D7762B6FB96}" presName="childNode" presStyleLbl="node1" presStyleIdx="0" presStyleCnt="2">
        <dgm:presLayoutVars>
          <dgm:bulletEnabled val="1"/>
        </dgm:presLayoutVars>
      </dgm:prSet>
      <dgm:spPr/>
    </dgm:pt>
    <dgm:pt modelId="{3B130A07-BE03-43F9-877B-9565F26FC394}" type="pres">
      <dgm:prSet presAssocID="{894C99E5-CC7A-4FA2-AEBD-28D1B8BE28B4}" presName="hSp" presStyleCnt="0"/>
      <dgm:spPr/>
    </dgm:pt>
    <dgm:pt modelId="{0E34BC87-0495-4196-AF48-15756499AE53}" type="pres">
      <dgm:prSet presAssocID="{894C99E5-CC7A-4FA2-AEBD-28D1B8BE28B4}" presName="vProcSp" presStyleCnt="0"/>
      <dgm:spPr/>
    </dgm:pt>
    <dgm:pt modelId="{0158C30A-CB20-4569-BD94-53C6CC2E7361}" type="pres">
      <dgm:prSet presAssocID="{894C99E5-CC7A-4FA2-AEBD-28D1B8BE28B4}" presName="vSp1" presStyleCnt="0"/>
      <dgm:spPr/>
    </dgm:pt>
    <dgm:pt modelId="{F9E9DAEA-6A6E-4566-88DA-9FD1AB083467}" type="pres">
      <dgm:prSet presAssocID="{894C99E5-CC7A-4FA2-AEBD-28D1B8BE28B4}" presName="simulatedConn" presStyleLbl="solidFgAcc1" presStyleIdx="0" presStyleCnt="1" custScaleX="77007" custScaleY="427172"/>
      <dgm:spPr>
        <a:solidFill>
          <a:srgbClr val="FFC000"/>
        </a:solidFill>
        <a:ln>
          <a:solidFill>
            <a:schemeClr val="accent5"/>
          </a:solidFill>
        </a:ln>
      </dgm:spPr>
    </dgm:pt>
    <dgm:pt modelId="{D344E3B1-F27F-4085-A2EB-54513B837471}" type="pres">
      <dgm:prSet presAssocID="{894C99E5-CC7A-4FA2-AEBD-28D1B8BE28B4}" presName="vSp2" presStyleCnt="0"/>
      <dgm:spPr/>
    </dgm:pt>
    <dgm:pt modelId="{BFC00A92-26A9-4AC9-9F70-DE3D81F2F6C0}" type="pres">
      <dgm:prSet presAssocID="{894C99E5-CC7A-4FA2-AEBD-28D1B8BE28B4}" presName="sibTrans" presStyleCnt="0"/>
      <dgm:spPr/>
    </dgm:pt>
    <dgm:pt modelId="{7B368413-B614-48A8-963F-49DB6FB21722}" type="pres">
      <dgm:prSet presAssocID="{FA69FC2D-C7B1-4FB3-8009-4E024BC818EB}" presName="compositeNode" presStyleCnt="0">
        <dgm:presLayoutVars>
          <dgm:bulletEnabled val="1"/>
        </dgm:presLayoutVars>
      </dgm:prSet>
      <dgm:spPr/>
    </dgm:pt>
    <dgm:pt modelId="{1B616E78-D3C1-4367-8A43-697AA010071D}" type="pres">
      <dgm:prSet presAssocID="{FA69FC2D-C7B1-4FB3-8009-4E024BC818EB}" presName="bgRect" presStyleLbl="node1" presStyleIdx="1" presStyleCnt="2" custScaleX="74207" custLinFactNeighborX="2426"/>
      <dgm:spPr/>
    </dgm:pt>
    <dgm:pt modelId="{B2ACEF38-7488-44C5-B0C4-E96DD17CD173}" type="pres">
      <dgm:prSet presAssocID="{FA69FC2D-C7B1-4FB3-8009-4E024BC818EB}" presName="parentNode" presStyleLbl="node1" presStyleIdx="1" presStyleCnt="2">
        <dgm:presLayoutVars>
          <dgm:chMax val="0"/>
          <dgm:bulletEnabled val="1"/>
        </dgm:presLayoutVars>
      </dgm:prSet>
      <dgm:spPr/>
    </dgm:pt>
    <dgm:pt modelId="{6FA1E672-3EF8-4661-BF53-44B7D4E55FD1}" type="pres">
      <dgm:prSet presAssocID="{FA69FC2D-C7B1-4FB3-8009-4E024BC818EB}" presName="childNode" presStyleLbl="node1" presStyleIdx="1" presStyleCnt="2">
        <dgm:presLayoutVars>
          <dgm:bulletEnabled val="1"/>
        </dgm:presLayoutVars>
      </dgm:prSet>
      <dgm:spPr/>
    </dgm:pt>
  </dgm:ptLst>
  <dgm:cxnLst>
    <dgm:cxn modelId="{119CCF09-9C58-4741-BAB1-274919693F46}" srcId="{EB6BC5EB-5DBF-4831-8010-0D7762B6FB96}" destId="{C6DB11C9-F88C-47BD-ADAC-65A65FB3BE5B}" srcOrd="0" destOrd="0" parTransId="{0B7425B9-4C8A-4DD9-8EF5-0EC01497D254}" sibTransId="{8695BE13-08A9-4412-B752-8923D125DFD8}"/>
    <dgm:cxn modelId="{00611A19-5D10-4B32-8C82-6044C136CF9D}" type="presOf" srcId="{C6DB11C9-F88C-47BD-ADAC-65A65FB3BE5B}" destId="{6DB5F8FB-221A-4AFE-847F-1C86FB5C9E88}" srcOrd="0" destOrd="0" presId="urn:microsoft.com/office/officeart/2005/8/layout/hProcess7"/>
    <dgm:cxn modelId="{D4E6255F-5046-4D1D-93E4-FED260C1705A}" srcId="{5E9C66C5-9435-4B5B-B115-C7AFC4662E95}" destId="{EB6BC5EB-5DBF-4831-8010-0D7762B6FB96}" srcOrd="0" destOrd="0" parTransId="{C559D8C5-678C-4138-AC29-CEF7BC5EC203}" sibTransId="{894C99E5-CC7A-4FA2-AEBD-28D1B8BE28B4}"/>
    <dgm:cxn modelId="{A3EF3A49-13EC-4D56-B47D-56ADCD72A37B}" type="presOf" srcId="{6CCB6503-8C25-4349-9963-8EA773FF4390}" destId="{6FA1E672-3EF8-4661-BF53-44B7D4E55FD1}" srcOrd="0" destOrd="0" presId="urn:microsoft.com/office/officeart/2005/8/layout/hProcess7"/>
    <dgm:cxn modelId="{4ABF3A53-8017-4FB5-9474-4263F463548C}" type="presOf" srcId="{5E9C66C5-9435-4B5B-B115-C7AFC4662E95}" destId="{809F4913-EECE-4457-88E3-103AACD06821}" srcOrd="0" destOrd="0" presId="urn:microsoft.com/office/officeart/2005/8/layout/hProcess7"/>
    <dgm:cxn modelId="{2F104874-6B0A-4B5F-831D-57C8923E6274}" type="presOf" srcId="{FA69FC2D-C7B1-4FB3-8009-4E024BC818EB}" destId="{B2ACEF38-7488-44C5-B0C4-E96DD17CD173}" srcOrd="1" destOrd="0" presId="urn:microsoft.com/office/officeart/2005/8/layout/hProcess7"/>
    <dgm:cxn modelId="{4FC67056-BF76-4BCA-94DA-4EAF76905C32}" type="presOf" srcId="{FA69FC2D-C7B1-4FB3-8009-4E024BC818EB}" destId="{1B616E78-D3C1-4367-8A43-697AA010071D}" srcOrd="0" destOrd="0" presId="urn:microsoft.com/office/officeart/2005/8/layout/hProcess7"/>
    <dgm:cxn modelId="{78471A7F-CC98-4F78-A7EB-EE2010D63778}" srcId="{5E9C66C5-9435-4B5B-B115-C7AFC4662E95}" destId="{FA69FC2D-C7B1-4FB3-8009-4E024BC818EB}" srcOrd="1" destOrd="0" parTransId="{70F3EAE9-7978-4024-8343-4202DBFC37B9}" sibTransId="{8F796FF6-B35D-4636-8F77-4B9CFA653783}"/>
    <dgm:cxn modelId="{5C5A45D4-34BF-4ADE-BCC7-4E4BBE8896DE}" type="presOf" srcId="{EB6BC5EB-5DBF-4831-8010-0D7762B6FB96}" destId="{3C327C8D-6852-44BF-BB86-27A208830CB0}" srcOrd="0" destOrd="0" presId="urn:microsoft.com/office/officeart/2005/8/layout/hProcess7"/>
    <dgm:cxn modelId="{627543EF-C477-4424-ADDD-FAA4D5CCB669}" srcId="{FA69FC2D-C7B1-4FB3-8009-4E024BC818EB}" destId="{6CCB6503-8C25-4349-9963-8EA773FF4390}" srcOrd="0" destOrd="0" parTransId="{BB4D506D-FF05-4E37-8DA4-FDC3033A3AC5}" sibTransId="{8D4980F4-D456-4C18-8E2D-8ADAF446D5B3}"/>
    <dgm:cxn modelId="{FF5AFCF6-F092-45D4-B5CC-B9E1FE2249AC}" type="presOf" srcId="{EB6BC5EB-5DBF-4831-8010-0D7762B6FB96}" destId="{E09A5919-9C17-4B9D-827D-76F9D5AB835B}" srcOrd="1" destOrd="0" presId="urn:microsoft.com/office/officeart/2005/8/layout/hProcess7"/>
    <dgm:cxn modelId="{CDE8BE7A-F6F9-4EE9-9166-061AAA9C8DCB}" type="presParOf" srcId="{809F4913-EECE-4457-88E3-103AACD06821}" destId="{0A1869EB-892B-4BAF-8479-090314A6384A}" srcOrd="0" destOrd="0" presId="urn:microsoft.com/office/officeart/2005/8/layout/hProcess7"/>
    <dgm:cxn modelId="{5B5F5781-3FA0-4CFE-8346-DD5D4ACE0082}" type="presParOf" srcId="{0A1869EB-892B-4BAF-8479-090314A6384A}" destId="{3C327C8D-6852-44BF-BB86-27A208830CB0}" srcOrd="0" destOrd="0" presId="urn:microsoft.com/office/officeart/2005/8/layout/hProcess7"/>
    <dgm:cxn modelId="{CB0B63F4-C636-4292-930F-25B4D3B558A8}" type="presParOf" srcId="{0A1869EB-892B-4BAF-8479-090314A6384A}" destId="{E09A5919-9C17-4B9D-827D-76F9D5AB835B}" srcOrd="1" destOrd="0" presId="urn:microsoft.com/office/officeart/2005/8/layout/hProcess7"/>
    <dgm:cxn modelId="{4DAE0A4D-07D6-457A-B74A-81EDE6D4C192}" type="presParOf" srcId="{0A1869EB-892B-4BAF-8479-090314A6384A}" destId="{6DB5F8FB-221A-4AFE-847F-1C86FB5C9E88}" srcOrd="2" destOrd="0" presId="urn:microsoft.com/office/officeart/2005/8/layout/hProcess7"/>
    <dgm:cxn modelId="{624FC3FA-81BF-430A-83A9-0D330FB6A113}" type="presParOf" srcId="{809F4913-EECE-4457-88E3-103AACD06821}" destId="{3B130A07-BE03-43F9-877B-9565F26FC394}" srcOrd="1" destOrd="0" presId="urn:microsoft.com/office/officeart/2005/8/layout/hProcess7"/>
    <dgm:cxn modelId="{BDDD0D97-F5FC-4BA9-8AAD-EA0EAE5F42B2}" type="presParOf" srcId="{809F4913-EECE-4457-88E3-103AACD06821}" destId="{0E34BC87-0495-4196-AF48-15756499AE53}" srcOrd="2" destOrd="0" presId="urn:microsoft.com/office/officeart/2005/8/layout/hProcess7"/>
    <dgm:cxn modelId="{E13EA824-D3AF-4498-9DA7-D9207B092639}" type="presParOf" srcId="{0E34BC87-0495-4196-AF48-15756499AE53}" destId="{0158C30A-CB20-4569-BD94-53C6CC2E7361}" srcOrd="0" destOrd="0" presId="urn:microsoft.com/office/officeart/2005/8/layout/hProcess7"/>
    <dgm:cxn modelId="{AEF22B14-A863-4ADE-9CC9-DA3731DD3B52}" type="presParOf" srcId="{0E34BC87-0495-4196-AF48-15756499AE53}" destId="{F9E9DAEA-6A6E-4566-88DA-9FD1AB083467}" srcOrd="1" destOrd="0" presId="urn:microsoft.com/office/officeart/2005/8/layout/hProcess7"/>
    <dgm:cxn modelId="{37D3C92C-73F7-4911-8AC2-2EBADD9A1029}" type="presParOf" srcId="{0E34BC87-0495-4196-AF48-15756499AE53}" destId="{D344E3B1-F27F-4085-A2EB-54513B837471}" srcOrd="2" destOrd="0" presId="urn:microsoft.com/office/officeart/2005/8/layout/hProcess7"/>
    <dgm:cxn modelId="{EE82EE36-F017-410B-8C5D-5673F80F7C49}" type="presParOf" srcId="{809F4913-EECE-4457-88E3-103AACD06821}" destId="{BFC00A92-26A9-4AC9-9F70-DE3D81F2F6C0}" srcOrd="3" destOrd="0" presId="urn:microsoft.com/office/officeart/2005/8/layout/hProcess7"/>
    <dgm:cxn modelId="{03403C6B-0FC0-4A73-8876-644E2F3C29BD}" type="presParOf" srcId="{809F4913-EECE-4457-88E3-103AACD06821}" destId="{7B368413-B614-48A8-963F-49DB6FB21722}" srcOrd="4" destOrd="0" presId="urn:microsoft.com/office/officeart/2005/8/layout/hProcess7"/>
    <dgm:cxn modelId="{CC75E360-B745-45A3-9A17-8150CCEFE8F4}" type="presParOf" srcId="{7B368413-B614-48A8-963F-49DB6FB21722}" destId="{1B616E78-D3C1-4367-8A43-697AA010071D}" srcOrd="0" destOrd="0" presId="urn:microsoft.com/office/officeart/2005/8/layout/hProcess7"/>
    <dgm:cxn modelId="{86103056-5658-4639-8304-AD234587DCD9}" type="presParOf" srcId="{7B368413-B614-48A8-963F-49DB6FB21722}" destId="{B2ACEF38-7488-44C5-B0C4-E96DD17CD173}" srcOrd="1" destOrd="0" presId="urn:microsoft.com/office/officeart/2005/8/layout/hProcess7"/>
    <dgm:cxn modelId="{08DB0E20-F12A-4AF5-9D3A-279E3A1A69BF}" type="presParOf" srcId="{7B368413-B614-48A8-963F-49DB6FB21722}" destId="{6FA1E672-3EF8-4661-BF53-44B7D4E55FD1}" srcOrd="2" destOrd="0" presId="urn:microsoft.com/office/officeart/2005/8/layout/hProcess7"/>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3BDA0-08D7-4FFF-9121-4CDDAFB9D672}">
      <dsp:nvSpPr>
        <dsp:cNvPr id="0" name=""/>
        <dsp:cNvSpPr/>
      </dsp:nvSpPr>
      <dsp:spPr>
        <a:xfrm>
          <a:off x="0" y="0"/>
          <a:ext cx="1548662" cy="1656184"/>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kern="1200" dirty="0"/>
            <a:t>Employer</a:t>
          </a:r>
        </a:p>
      </dsp:txBody>
      <dsp:txXfrm rot="16200000">
        <a:off x="-524169" y="524169"/>
        <a:ext cx="1358070" cy="309732"/>
      </dsp:txXfrm>
    </dsp:sp>
    <dsp:sp modelId="{E49955A0-5F87-40D3-8276-A3BCA49D0B3B}">
      <dsp:nvSpPr>
        <dsp:cNvPr id="0" name=""/>
        <dsp:cNvSpPr/>
      </dsp:nvSpPr>
      <dsp:spPr>
        <a:xfrm>
          <a:off x="544989" y="0"/>
          <a:ext cx="1153753" cy="16561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kern="1200" dirty="0"/>
            <a:t>Will I need </a:t>
          </a:r>
        </a:p>
        <a:p>
          <a:pPr marL="0" lvl="0" indent="0" algn="l" defTabSz="622300">
            <a:lnSpc>
              <a:spcPct val="90000"/>
            </a:lnSpc>
            <a:spcBef>
              <a:spcPct val="0"/>
            </a:spcBef>
            <a:spcAft>
              <a:spcPct val="35000"/>
            </a:spcAft>
            <a:buNone/>
          </a:pPr>
          <a:r>
            <a:rPr lang="en-GB" sz="1400" kern="1200" dirty="0"/>
            <a:t>to give extra time to </a:t>
          </a:r>
        </a:p>
        <a:p>
          <a:pPr marL="0" lvl="0" indent="0" algn="l" defTabSz="622300">
            <a:lnSpc>
              <a:spcPct val="90000"/>
            </a:lnSpc>
            <a:spcBef>
              <a:spcPct val="0"/>
            </a:spcBef>
            <a:spcAft>
              <a:spcPct val="35000"/>
            </a:spcAft>
            <a:buNone/>
          </a:pPr>
          <a:r>
            <a:rPr lang="en-GB" sz="1400" kern="1200" dirty="0"/>
            <a:t>support additional needs</a:t>
          </a:r>
        </a:p>
      </dsp:txBody>
      <dsp:txXfrm>
        <a:off x="544989" y="0"/>
        <a:ext cx="1153753" cy="1656184"/>
      </dsp:txXfrm>
    </dsp:sp>
    <dsp:sp modelId="{F80D388E-7243-4CCA-87D5-B8F17CDCAFE7}">
      <dsp:nvSpPr>
        <dsp:cNvPr id="0" name=""/>
        <dsp:cNvSpPr/>
      </dsp:nvSpPr>
      <dsp:spPr>
        <a:xfrm>
          <a:off x="1841775" y="0"/>
          <a:ext cx="3145404" cy="1656184"/>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ctr" defTabSz="622300">
            <a:lnSpc>
              <a:spcPct val="90000"/>
            </a:lnSpc>
            <a:spcBef>
              <a:spcPct val="0"/>
            </a:spcBef>
            <a:spcAft>
              <a:spcPct val="35000"/>
            </a:spcAft>
            <a:buNone/>
          </a:pPr>
          <a:r>
            <a:rPr lang="en-GB" sz="1400" kern="1200" dirty="0"/>
            <a:t>    Response</a:t>
          </a:r>
          <a:r>
            <a:rPr lang="en-GB" sz="1900" kern="1200" dirty="0"/>
            <a:t> </a:t>
          </a:r>
        </a:p>
      </dsp:txBody>
      <dsp:txXfrm rot="16200000">
        <a:off x="1477280" y="364494"/>
        <a:ext cx="1358070" cy="629080"/>
      </dsp:txXfrm>
    </dsp:sp>
    <dsp:sp modelId="{3D29DE02-A5C9-4EAE-BAB4-34672E8059C1}">
      <dsp:nvSpPr>
        <dsp:cNvPr id="0" name=""/>
        <dsp:cNvSpPr/>
      </dsp:nvSpPr>
      <dsp:spPr>
        <a:xfrm rot="5400000">
          <a:off x="1566603" y="1080610"/>
          <a:ext cx="536974" cy="555103"/>
        </a:xfrm>
        <a:prstGeom prst="flowChartExtract">
          <a:avLst/>
        </a:prstGeom>
        <a:solidFill>
          <a:schemeClr val="accent3"/>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6536CB4F-3E79-4880-9709-3726D21C30D1}">
      <dsp:nvSpPr>
        <dsp:cNvPr id="0" name=""/>
        <dsp:cNvSpPr/>
      </dsp:nvSpPr>
      <dsp:spPr>
        <a:xfrm>
          <a:off x="2590348" y="0"/>
          <a:ext cx="2343326" cy="16561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kern="1200" dirty="0"/>
            <a:t>What ‘s your approach with new employees and induction …I am sure you treat everyone individually and will communicate and share information in different ways</a:t>
          </a:r>
        </a:p>
      </dsp:txBody>
      <dsp:txXfrm>
        <a:off x="2590348" y="0"/>
        <a:ext cx="2343326" cy="1656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3BA9-86EB-4A8C-8526-59664145DF00}">
      <dsp:nvSpPr>
        <dsp:cNvPr id="0" name=""/>
        <dsp:cNvSpPr/>
      </dsp:nvSpPr>
      <dsp:spPr>
        <a:xfrm>
          <a:off x="176045" y="37605"/>
          <a:ext cx="1305571" cy="2023546"/>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kern="1200" dirty="0"/>
            <a:t>Employer</a:t>
          </a:r>
        </a:p>
      </dsp:txBody>
      <dsp:txXfrm rot="16200000">
        <a:off x="-523051" y="736702"/>
        <a:ext cx="1659308" cy="261114"/>
      </dsp:txXfrm>
    </dsp:sp>
    <dsp:sp modelId="{08B53573-C85C-404D-A57A-F5D4EDFCF53D}">
      <dsp:nvSpPr>
        <dsp:cNvPr id="0" name=""/>
        <dsp:cNvSpPr/>
      </dsp:nvSpPr>
      <dsp:spPr>
        <a:xfrm>
          <a:off x="623061" y="37605"/>
          <a:ext cx="972650" cy="202354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r>
            <a:rPr lang="en-GB" sz="1400" kern="1200" dirty="0"/>
            <a:t>I am worried </a:t>
          </a:r>
        </a:p>
        <a:p>
          <a:pPr marL="0" lvl="0" indent="0" algn="l" defTabSz="622300">
            <a:lnSpc>
              <a:spcPct val="90000"/>
            </a:lnSpc>
            <a:spcBef>
              <a:spcPct val="0"/>
            </a:spcBef>
            <a:spcAft>
              <a:spcPct val="35000"/>
            </a:spcAft>
            <a:buNone/>
          </a:pPr>
          <a:r>
            <a:rPr lang="en-GB" sz="1400" kern="1200" dirty="0"/>
            <a:t>How they will fit in</a:t>
          </a:r>
        </a:p>
      </dsp:txBody>
      <dsp:txXfrm>
        <a:off x="623061" y="37605"/>
        <a:ext cx="972650" cy="2023546"/>
      </dsp:txXfrm>
    </dsp:sp>
    <dsp:sp modelId="{F7C81A7B-A674-4BC8-BE23-F6A19E978D3E}">
      <dsp:nvSpPr>
        <dsp:cNvPr id="0" name=""/>
        <dsp:cNvSpPr/>
      </dsp:nvSpPr>
      <dsp:spPr>
        <a:xfrm>
          <a:off x="1596846" y="87750"/>
          <a:ext cx="2272888" cy="1961202"/>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b="0" kern="1200" dirty="0"/>
            <a:t>Response</a:t>
          </a:r>
          <a:r>
            <a:rPr lang="en-GB" sz="1400" b="1" kern="1200" dirty="0"/>
            <a:t> </a:t>
          </a:r>
        </a:p>
      </dsp:txBody>
      <dsp:txXfrm rot="16200000">
        <a:off x="1020041" y="664554"/>
        <a:ext cx="1608186" cy="454577"/>
      </dsp:txXfrm>
    </dsp:sp>
    <dsp:sp modelId="{5FB45936-970A-4432-B01E-1F5A4306FED2}">
      <dsp:nvSpPr>
        <dsp:cNvPr id="0" name=""/>
        <dsp:cNvSpPr/>
      </dsp:nvSpPr>
      <dsp:spPr>
        <a:xfrm rot="5400000">
          <a:off x="1249033" y="1306390"/>
          <a:ext cx="431562" cy="554374"/>
        </a:xfrm>
        <a:prstGeom prst="flowChartExtract">
          <a:avLst/>
        </a:prstGeom>
        <a:solidFill>
          <a:srgbClr val="FFC00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80FC7C0A-6F66-4311-8872-2E019CC8DF2E}">
      <dsp:nvSpPr>
        <dsp:cNvPr id="0" name=""/>
        <dsp:cNvSpPr/>
      </dsp:nvSpPr>
      <dsp:spPr>
        <a:xfrm>
          <a:off x="2167195" y="87750"/>
          <a:ext cx="1693302" cy="19612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kern="1200" dirty="0"/>
            <a:t>You</a:t>
          </a:r>
          <a:r>
            <a:rPr lang="en-GB" sz="1400" kern="1200" baseline="0" dirty="0"/>
            <a:t> will have staff already working for you that have a disability or difficulty, you just might not be aware. I can give you some examples of types disabilities and share our toolkit</a:t>
          </a:r>
          <a:endParaRPr lang="en-GB" sz="1400" kern="1200" dirty="0"/>
        </a:p>
      </dsp:txBody>
      <dsp:txXfrm>
        <a:off x="2167195" y="87750"/>
        <a:ext cx="1693302" cy="1961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17DDD-3A6F-4D8F-8646-0B26C0D29236}">
      <dsp:nvSpPr>
        <dsp:cNvPr id="0" name=""/>
        <dsp:cNvSpPr/>
      </dsp:nvSpPr>
      <dsp:spPr>
        <a:xfrm>
          <a:off x="0" y="0"/>
          <a:ext cx="1323341" cy="1506101"/>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kern="1200" dirty="0"/>
            <a:t>Employer</a:t>
          </a:r>
        </a:p>
      </dsp:txBody>
      <dsp:txXfrm rot="16200000">
        <a:off x="-485167" y="485167"/>
        <a:ext cx="1235002" cy="264668"/>
      </dsp:txXfrm>
    </dsp:sp>
    <dsp:sp modelId="{F674D12C-A30B-4118-BFA3-8F811A88D33C}">
      <dsp:nvSpPr>
        <dsp:cNvPr id="0" name=""/>
        <dsp:cNvSpPr/>
      </dsp:nvSpPr>
      <dsp:spPr>
        <a:xfrm>
          <a:off x="289140" y="0"/>
          <a:ext cx="985889" cy="15061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r>
            <a:rPr lang="en-GB" sz="1400" kern="1200" dirty="0"/>
            <a:t>Will they have the skills I am looking </a:t>
          </a:r>
        </a:p>
        <a:p>
          <a:pPr marL="0" lvl="0" indent="0" algn="l" defTabSz="622300">
            <a:lnSpc>
              <a:spcPct val="90000"/>
            </a:lnSpc>
            <a:spcBef>
              <a:spcPct val="0"/>
            </a:spcBef>
            <a:spcAft>
              <a:spcPct val="35000"/>
            </a:spcAft>
            <a:buNone/>
          </a:pPr>
          <a:r>
            <a:rPr lang="en-GB" sz="1400" kern="1200" dirty="0"/>
            <a:t>for </a:t>
          </a:r>
        </a:p>
      </dsp:txBody>
      <dsp:txXfrm>
        <a:off x="289140" y="0"/>
        <a:ext cx="985889" cy="1506101"/>
      </dsp:txXfrm>
    </dsp:sp>
    <dsp:sp modelId="{BBBC9E9F-6257-49FD-9243-AAB27E05ECEC}">
      <dsp:nvSpPr>
        <dsp:cNvPr id="0" name=""/>
        <dsp:cNvSpPr/>
      </dsp:nvSpPr>
      <dsp:spPr>
        <a:xfrm>
          <a:off x="1562712" y="0"/>
          <a:ext cx="2978660" cy="1506101"/>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b="0" kern="1200" dirty="0"/>
            <a:t>Response</a:t>
          </a:r>
        </a:p>
      </dsp:txBody>
      <dsp:txXfrm rot="16200000">
        <a:off x="1243076" y="319635"/>
        <a:ext cx="1235002" cy="595732"/>
      </dsp:txXfrm>
    </dsp:sp>
    <dsp:sp modelId="{3872BB9F-2716-42F3-9DD0-EF48D2F0BDCA}">
      <dsp:nvSpPr>
        <dsp:cNvPr id="0" name=""/>
        <dsp:cNvSpPr/>
      </dsp:nvSpPr>
      <dsp:spPr>
        <a:xfrm rot="5400000">
          <a:off x="1077728" y="913487"/>
          <a:ext cx="494598" cy="427825"/>
        </a:xfrm>
        <a:prstGeom prst="flowChartExtract">
          <a:avLst/>
        </a:prstGeom>
        <a:solidFill>
          <a:srgbClr val="FFC00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37644109-5CD9-4025-ABED-92A571E43921}">
      <dsp:nvSpPr>
        <dsp:cNvPr id="0" name=""/>
        <dsp:cNvSpPr/>
      </dsp:nvSpPr>
      <dsp:spPr>
        <a:xfrm>
          <a:off x="2062905" y="0"/>
          <a:ext cx="2219102" cy="15061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r>
            <a:rPr lang="en-GB" sz="1400" kern="1200" dirty="0"/>
            <a:t>Everyone has their own skills and attributes to bring to a role. It’s about the right skills for the job. You may have to make some reasonable adjustments as you would do with any member of staff</a:t>
          </a:r>
        </a:p>
      </dsp:txBody>
      <dsp:txXfrm>
        <a:off x="2062905" y="0"/>
        <a:ext cx="2219102" cy="1506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27C8D-6852-44BF-BB86-27A208830CB0}">
      <dsp:nvSpPr>
        <dsp:cNvPr id="0" name=""/>
        <dsp:cNvSpPr/>
      </dsp:nvSpPr>
      <dsp:spPr>
        <a:xfrm>
          <a:off x="0" y="0"/>
          <a:ext cx="1776518" cy="1506101"/>
        </a:xfrm>
        <a:prstGeom prst="roundRect">
          <a:avLst>
            <a:gd name="adj" fmla="val 5000"/>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kern="1200" dirty="0"/>
            <a:t>Employer </a:t>
          </a:r>
        </a:p>
      </dsp:txBody>
      <dsp:txXfrm rot="16200000">
        <a:off x="-439849" y="439849"/>
        <a:ext cx="1235002" cy="355303"/>
      </dsp:txXfrm>
    </dsp:sp>
    <dsp:sp modelId="{6DB5F8FB-221A-4AFE-847F-1C86FB5C9E88}">
      <dsp:nvSpPr>
        <dsp:cNvPr id="0" name=""/>
        <dsp:cNvSpPr/>
      </dsp:nvSpPr>
      <dsp:spPr>
        <a:xfrm>
          <a:off x="403028" y="0"/>
          <a:ext cx="1323506" cy="15061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r>
            <a:rPr lang="en-GB" sz="1400" kern="1200" dirty="0"/>
            <a:t>Will I need to be trained in disabilities as I am not confident with my knowledge </a:t>
          </a:r>
        </a:p>
      </dsp:txBody>
      <dsp:txXfrm>
        <a:off x="403028" y="0"/>
        <a:ext cx="1323506" cy="1506101"/>
      </dsp:txXfrm>
    </dsp:sp>
    <dsp:sp modelId="{1B616E78-D3C1-4367-8A43-697AA010071D}">
      <dsp:nvSpPr>
        <dsp:cNvPr id="0" name=""/>
        <dsp:cNvSpPr/>
      </dsp:nvSpPr>
      <dsp:spPr>
        <a:xfrm>
          <a:off x="1865120" y="0"/>
          <a:ext cx="1806783" cy="1506101"/>
        </a:xfrm>
        <a:prstGeom prst="roundRect">
          <a:avLst>
            <a:gd name="adj" fmla="val 5000"/>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en-GB" sz="1400" kern="1200" dirty="0"/>
            <a:t>response</a:t>
          </a:r>
        </a:p>
      </dsp:txBody>
      <dsp:txXfrm rot="16200000">
        <a:off x="1428297" y="436823"/>
        <a:ext cx="1235002" cy="361356"/>
      </dsp:txXfrm>
    </dsp:sp>
    <dsp:sp modelId="{F9E9DAEA-6A6E-4566-88DA-9FD1AB083467}">
      <dsp:nvSpPr>
        <dsp:cNvPr id="0" name=""/>
        <dsp:cNvSpPr/>
      </dsp:nvSpPr>
      <dsp:spPr>
        <a:xfrm rot="5400000">
          <a:off x="1556228" y="976244"/>
          <a:ext cx="638748" cy="281243"/>
        </a:xfrm>
        <a:prstGeom prst="flowChartExtract">
          <a:avLst/>
        </a:prstGeom>
        <a:solidFill>
          <a:srgbClr val="FFC000"/>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6FA1E672-3EF8-4661-BF53-44B7D4E55FD1}">
      <dsp:nvSpPr>
        <dsp:cNvPr id="0" name=""/>
        <dsp:cNvSpPr/>
      </dsp:nvSpPr>
      <dsp:spPr>
        <a:xfrm>
          <a:off x="2272007" y="0"/>
          <a:ext cx="1346053" cy="150610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r>
            <a:rPr lang="en-GB" sz="1400" kern="1200" dirty="0"/>
            <a:t>We have a </a:t>
          </a:r>
          <a:r>
            <a:rPr lang="en-GB" sz="1400" kern="1200" dirty="0">
              <a:hlinkClick xmlns:r="http://schemas.openxmlformats.org/officeDocument/2006/relationships" r:id="rId1"/>
            </a:rPr>
            <a:t>toolkit</a:t>
          </a:r>
          <a:r>
            <a:rPr lang="en-GB" sz="1400" kern="1200" dirty="0"/>
            <a:t>, I can talk you through and share as well as a </a:t>
          </a:r>
          <a:r>
            <a:rPr lang="en-GB" sz="1400" kern="1200" dirty="0">
              <a:hlinkClick xmlns:r="http://schemas.openxmlformats.org/officeDocument/2006/relationships" r:id="rId2"/>
            </a:rPr>
            <a:t>digital version </a:t>
          </a:r>
          <a:endParaRPr lang="en-GB" sz="1400" kern="1200" dirty="0"/>
        </a:p>
      </dsp:txBody>
      <dsp:txXfrm>
        <a:off x="2272007" y="0"/>
        <a:ext cx="1346053" cy="15061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B82452-3B3D-4B10-B5B2-216C3ED6E0C1}" type="datetimeFigureOut">
              <a:rPr lang="en-GB" smtClean="0"/>
              <a:t>27/04/2021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3A1484-528B-4725-8337-7ACDB6138B8F}" type="datetimeFigureOut">
              <a:rPr lang="en-GB" smtClean="0"/>
              <a:t>27/04/2021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will explore the benefits for employers to engage with SEND learners and understand what employers really want. </a:t>
            </a:r>
          </a:p>
          <a:p>
            <a:r>
              <a:rPr lang="en-GB" sz="1200" kern="1200" dirty="0">
                <a:solidFill>
                  <a:schemeClr val="tx1"/>
                </a:solidFill>
                <a:effectLst/>
                <a:latin typeface="+mn-lt"/>
                <a:ea typeface="+mn-ea"/>
                <a:cs typeface="+mn-cs"/>
              </a:rPr>
              <a:t>How do we do this in the current climate of COVID 19 to ensure that employers have the tools and knowledge to understand and support the needs and complexities of our SEND learners ?</a:t>
            </a:r>
          </a:p>
          <a:p>
            <a:r>
              <a:rPr lang="en-GB" sz="1200" kern="1200" dirty="0">
                <a:solidFill>
                  <a:schemeClr val="tx1"/>
                </a:solidFill>
                <a:effectLst/>
                <a:latin typeface="+mn-lt"/>
                <a:ea typeface="+mn-ea"/>
                <a:cs typeface="+mn-cs"/>
              </a:rPr>
              <a:t>We can’t put our SEND learners’ future on hold during this time, but we can start to make plans for their future and how to engage with employers. </a:t>
            </a:r>
          </a:p>
          <a:p>
            <a:r>
              <a:rPr lang="en-GB" sz="1200" kern="1200" dirty="0">
                <a:solidFill>
                  <a:schemeClr val="tx1"/>
                </a:solidFill>
                <a:effectLst/>
                <a:latin typeface="+mn-lt"/>
                <a:ea typeface="+mn-ea"/>
                <a:cs typeface="+mn-cs"/>
              </a:rPr>
              <a:t>This webinar will support some of the issues we are facing currently and how to address these.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390208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b="0" dirty="0">
                <a:solidFill>
                  <a:srgbClr val="000000"/>
                </a:solidFill>
                <a:latin typeface="Arial" panose="020B0604020202020204" pitchFamily="34" charset="0"/>
                <a:cs typeface="Arial" panose="020B0604020202020204" pitchFamily="34" charset="0"/>
              </a:rPr>
              <a:t>8.1 million people of working age (16-64) reported a disability in 2019</a:t>
            </a:r>
          </a:p>
          <a:p>
            <a:pPr algn="l"/>
            <a:r>
              <a:rPr lang="en-GB" sz="1000" b="0" dirty="0">
                <a:solidFill>
                  <a:srgbClr val="000000"/>
                </a:solidFill>
                <a:latin typeface="Arial" panose="020B0604020202020204" pitchFamily="34" charset="0"/>
                <a:cs typeface="Arial" panose="020B0604020202020204" pitchFamily="34" charset="0"/>
              </a:rPr>
              <a:t>4.4 million people with disability are working </a:t>
            </a:r>
          </a:p>
          <a:p>
            <a:pPr algn="l"/>
            <a:r>
              <a:rPr lang="en-GB" sz="1000" b="0" dirty="0">
                <a:solidFill>
                  <a:srgbClr val="000000"/>
                </a:solidFill>
                <a:latin typeface="Arial" panose="020B0604020202020204" pitchFamily="34" charset="0"/>
                <a:cs typeface="Arial" panose="020B0604020202020204" pitchFamily="34" charset="0"/>
              </a:rPr>
              <a:t>54% employment rate for people with disability </a:t>
            </a:r>
          </a:p>
          <a:p>
            <a:pPr algn="l"/>
            <a:r>
              <a:rPr lang="en-GB" sz="1000" b="0" dirty="0">
                <a:solidFill>
                  <a:srgbClr val="000000"/>
                </a:solidFill>
                <a:latin typeface="Arial" panose="020B0604020202020204" pitchFamily="34" charset="0"/>
                <a:cs typeface="Arial" panose="020B0604020202020204" pitchFamily="34" charset="0"/>
              </a:rPr>
              <a:t>28. 1 % lower than person without disability </a:t>
            </a:r>
          </a:p>
          <a:p>
            <a:pPr algn="l"/>
            <a:endParaRPr lang="en-GB" sz="1000" b="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64236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rgbClr val="000000"/>
                </a:solidFill>
                <a:latin typeface="Arial" panose="020B0604020202020204" pitchFamily="34" charset="0"/>
                <a:cs typeface="Arial" panose="020B0604020202020204" pitchFamily="34" charset="0"/>
              </a:rPr>
              <a:t> </a:t>
            </a:r>
            <a:endParaRPr lang="en-GB" sz="1200" kern="1200" dirty="0">
              <a:solidFill>
                <a:schemeClr val="tx1"/>
              </a:solidFill>
              <a:effectLst/>
              <a:latin typeface="+mn-lt"/>
              <a:ea typeface="+mn-ea"/>
              <a:cs typeface="+mn-cs"/>
            </a:endParaRPr>
          </a:p>
          <a:p>
            <a:pPr algn="l"/>
            <a:endParaRPr lang="en-GB" sz="1000" b="0" dirty="0">
              <a:solidFill>
                <a:srgbClr val="000000"/>
              </a:solidFill>
              <a:latin typeface="Arial" panose="020B0604020202020204" pitchFamily="34" charset="0"/>
              <a:cs typeface="Arial" panose="020B0604020202020204" pitchFamily="34" charset="0"/>
            </a:endParaRPr>
          </a:p>
          <a:p>
            <a:pPr algn="l"/>
            <a:endParaRPr lang="en-GB" sz="1000" b="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t>5</a:t>
            </a:fld>
            <a:endParaRPr lang="en-GB"/>
          </a:p>
        </p:txBody>
      </p:sp>
    </p:spTree>
    <p:extLst>
      <p:ext uri="{BB962C8B-B14F-4D97-AF65-F5344CB8AC3E}">
        <p14:creationId xmlns:p14="http://schemas.microsoft.com/office/powerpoint/2010/main" val="201624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250472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chance to reflect and pick up questions in a moment</a:t>
            </a:r>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309123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End of presentation thank you</a:t>
            </a:r>
          </a:p>
          <a:p>
            <a:r>
              <a:rPr lang="en-GB" dirty="0"/>
              <a:t>Take questions </a:t>
            </a:r>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3489983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7" name="Picture Placeholder 1070"/>
          <p:cNvPicPr>
            <a:picLocks noChangeAspect="1"/>
          </p:cNvPicPr>
          <p:nvPr userDrawn="1"/>
        </p:nvPicPr>
        <p:blipFill>
          <a:blip r:embed="rId2">
            <a:extLst>
              <a:ext uri="{28A0092B-C50C-407E-A947-70E740481C1C}">
                <a14:useLocalDpi xmlns:a14="http://schemas.microsoft.com/office/drawing/2010/main" val="0"/>
              </a:ext>
            </a:extLst>
          </a:blip>
          <a:srcRect t="44" b="44"/>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0980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7"/>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dirty="0"/>
              <a:t>name surname</a:t>
            </a:r>
            <a:endParaRPr lang="en-GB" dirty="0"/>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1"/>
          </a:xfrm>
          <a:prstGeom prst="rect">
            <a:avLst/>
          </a:prstGeom>
        </p:spPr>
      </p:pic>
      <p:sp>
        <p:nvSpPr>
          <p:cNvPr id="8" name="TextBox 7"/>
          <p:cNvSpPr txBox="1"/>
          <p:nvPr userDrawn="1"/>
        </p:nvSpPr>
        <p:spPr>
          <a:xfrm>
            <a:off x="2447280" y="2389634"/>
            <a:ext cx="6407820" cy="648072"/>
          </a:xfrm>
          <a:prstGeom prst="rect">
            <a:avLst/>
          </a:prstGeom>
          <a:solidFill>
            <a:schemeClr val="bg1"/>
          </a:solidFill>
        </p:spPr>
        <p:txBody>
          <a:bodyPr wrap="square" lIns="144000" bIns="108000" rtlCol="0" anchor="b" anchorCtr="0">
            <a:noAutofit/>
          </a:bodyPr>
          <a:lstStyle/>
          <a:p>
            <a:r>
              <a:rPr lang="en-GB" dirty="0"/>
              <a:t>ETFOUNDATION.CO.UK</a:t>
            </a:r>
          </a:p>
        </p:txBody>
      </p:sp>
      <p:sp>
        <p:nvSpPr>
          <p:cNvPr id="11" name="Rectangle 10"/>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500" b="1" dirty="0"/>
              <a:t>THANK</a:t>
            </a:r>
            <a:r>
              <a:rPr lang="en-GB" sz="4500" b="1" baseline="0" dirty="0"/>
              <a:t> YOU</a:t>
            </a:r>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3554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Numbered Sections">
  <p:cSld name="Four Numbered Sections">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550985" y="1140732"/>
            <a:ext cx="648000" cy="1691050"/>
          </a:xfrm>
          <a:prstGeom prst="rect">
            <a:avLst/>
          </a:prstGeom>
          <a:solidFill>
            <a:schemeClr val="lt2"/>
          </a:solidFill>
          <a:ln>
            <a:noFill/>
          </a:ln>
        </p:spPr>
        <p:txBody>
          <a:bodyPr spcFirstLastPara="1" wrap="square" lIns="36000" tIns="0" rIns="36000" bIns="0" anchor="b" anchorCtr="0">
            <a:noAutofit/>
          </a:bodyPr>
          <a:lstStyle>
            <a:lvl1pPr marL="342900" lvl="0" indent="-171450" algn="ctr">
              <a:lnSpc>
                <a:spcPct val="100000"/>
              </a:lnSpc>
              <a:spcBef>
                <a:spcPts val="0"/>
              </a:spcBef>
              <a:spcAft>
                <a:spcPts val="0"/>
              </a:spcAft>
              <a:buClr>
                <a:srgbClr val="FFFFFF"/>
              </a:buClr>
              <a:buSzPts val="3600"/>
              <a:buNone/>
              <a:defRPr sz="2700" b="1">
                <a:solidFill>
                  <a:srgbClr val="FFFFFF"/>
                </a:solidFill>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57175" algn="l">
              <a:lnSpc>
                <a:spcPct val="100000"/>
              </a:lnSpc>
              <a:spcBef>
                <a:spcPts val="600"/>
              </a:spcBef>
              <a:spcAft>
                <a:spcPts val="0"/>
              </a:spcAft>
              <a:buSzPts val="1800"/>
              <a:buChar char="-"/>
              <a:defRPr/>
            </a:lvl5pPr>
            <a:lvl6pPr marL="2057400" lvl="5" indent="-240029" algn="l">
              <a:lnSpc>
                <a:spcPct val="100000"/>
              </a:lnSpc>
              <a:spcBef>
                <a:spcPts val="600"/>
              </a:spcBef>
              <a:spcAft>
                <a:spcPts val="0"/>
              </a:spcAft>
              <a:buSzPts val="144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23" name="Google Shape;23;p4"/>
          <p:cNvSpPr txBox="1">
            <a:spLocks noGrp="1"/>
          </p:cNvSpPr>
          <p:nvPr>
            <p:ph type="body" idx="2"/>
          </p:nvPr>
        </p:nvSpPr>
        <p:spPr>
          <a:xfrm>
            <a:off x="4708204" y="1140732"/>
            <a:ext cx="648000" cy="1691050"/>
          </a:xfrm>
          <a:prstGeom prst="rect">
            <a:avLst/>
          </a:prstGeom>
          <a:solidFill>
            <a:schemeClr val="accent4"/>
          </a:solidFill>
          <a:ln>
            <a:noFill/>
          </a:ln>
        </p:spPr>
        <p:txBody>
          <a:bodyPr spcFirstLastPara="1" wrap="square" lIns="36000" tIns="0" rIns="36000" bIns="0" anchor="b" anchorCtr="0">
            <a:noAutofit/>
          </a:bodyPr>
          <a:lstStyle>
            <a:lvl1pPr marL="342900" lvl="0" indent="-171450" algn="ctr">
              <a:lnSpc>
                <a:spcPct val="100000"/>
              </a:lnSpc>
              <a:spcBef>
                <a:spcPts val="0"/>
              </a:spcBef>
              <a:spcAft>
                <a:spcPts val="0"/>
              </a:spcAft>
              <a:buClr>
                <a:schemeClr val="lt1"/>
              </a:buClr>
              <a:buSzPts val="3600"/>
              <a:buNone/>
              <a:defRPr sz="2700" b="1">
                <a:solidFill>
                  <a:schemeClr val="lt1"/>
                </a:solidFill>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57175" algn="l">
              <a:lnSpc>
                <a:spcPct val="100000"/>
              </a:lnSpc>
              <a:spcBef>
                <a:spcPts val="600"/>
              </a:spcBef>
              <a:spcAft>
                <a:spcPts val="0"/>
              </a:spcAft>
              <a:buSzPts val="1800"/>
              <a:buChar char="-"/>
              <a:defRPr/>
            </a:lvl5pPr>
            <a:lvl6pPr marL="2057400" lvl="5" indent="-240029" algn="l">
              <a:lnSpc>
                <a:spcPct val="100000"/>
              </a:lnSpc>
              <a:spcBef>
                <a:spcPts val="600"/>
              </a:spcBef>
              <a:spcAft>
                <a:spcPts val="0"/>
              </a:spcAft>
              <a:buSzPts val="144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24" name="Google Shape;24;p4"/>
          <p:cNvSpPr txBox="1">
            <a:spLocks noGrp="1"/>
          </p:cNvSpPr>
          <p:nvPr>
            <p:ph type="body" idx="3"/>
          </p:nvPr>
        </p:nvSpPr>
        <p:spPr>
          <a:xfrm>
            <a:off x="550985" y="2933337"/>
            <a:ext cx="648000" cy="1691051"/>
          </a:xfrm>
          <a:prstGeom prst="rect">
            <a:avLst/>
          </a:prstGeom>
          <a:solidFill>
            <a:schemeClr val="accent4"/>
          </a:solidFill>
          <a:ln>
            <a:noFill/>
          </a:ln>
        </p:spPr>
        <p:txBody>
          <a:bodyPr spcFirstLastPara="1" wrap="square" lIns="36000" tIns="0" rIns="36000" bIns="0" anchor="b" anchorCtr="0">
            <a:noAutofit/>
          </a:bodyPr>
          <a:lstStyle>
            <a:lvl1pPr marL="342900" lvl="0" indent="-171450" algn="ctr">
              <a:lnSpc>
                <a:spcPct val="100000"/>
              </a:lnSpc>
              <a:spcBef>
                <a:spcPts val="0"/>
              </a:spcBef>
              <a:spcAft>
                <a:spcPts val="0"/>
              </a:spcAft>
              <a:buClr>
                <a:schemeClr val="lt1"/>
              </a:buClr>
              <a:buSzPts val="3600"/>
              <a:buNone/>
              <a:defRPr sz="2700" b="1">
                <a:solidFill>
                  <a:schemeClr val="lt1"/>
                </a:solidFill>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57175" algn="l">
              <a:lnSpc>
                <a:spcPct val="100000"/>
              </a:lnSpc>
              <a:spcBef>
                <a:spcPts val="600"/>
              </a:spcBef>
              <a:spcAft>
                <a:spcPts val="0"/>
              </a:spcAft>
              <a:buSzPts val="1800"/>
              <a:buChar char="-"/>
              <a:defRPr/>
            </a:lvl5pPr>
            <a:lvl6pPr marL="2057400" lvl="5" indent="-240029" algn="l">
              <a:lnSpc>
                <a:spcPct val="100000"/>
              </a:lnSpc>
              <a:spcBef>
                <a:spcPts val="600"/>
              </a:spcBef>
              <a:spcAft>
                <a:spcPts val="0"/>
              </a:spcAft>
              <a:buSzPts val="144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25" name="Google Shape;25;p4"/>
          <p:cNvSpPr txBox="1">
            <a:spLocks noGrp="1"/>
          </p:cNvSpPr>
          <p:nvPr>
            <p:ph type="body" idx="4"/>
          </p:nvPr>
        </p:nvSpPr>
        <p:spPr>
          <a:xfrm>
            <a:off x="4708204" y="2934876"/>
            <a:ext cx="648000" cy="1691051"/>
          </a:xfrm>
          <a:prstGeom prst="rect">
            <a:avLst/>
          </a:prstGeom>
          <a:solidFill>
            <a:schemeClr val="lt2"/>
          </a:solidFill>
          <a:ln>
            <a:noFill/>
          </a:ln>
        </p:spPr>
        <p:txBody>
          <a:bodyPr spcFirstLastPara="1" wrap="square" lIns="36000" tIns="0" rIns="36000" bIns="0" anchor="b" anchorCtr="0">
            <a:noAutofit/>
          </a:bodyPr>
          <a:lstStyle>
            <a:lvl1pPr marL="342900" lvl="0" indent="-171450" algn="ctr">
              <a:lnSpc>
                <a:spcPct val="100000"/>
              </a:lnSpc>
              <a:spcBef>
                <a:spcPts val="0"/>
              </a:spcBef>
              <a:spcAft>
                <a:spcPts val="0"/>
              </a:spcAft>
              <a:buClr>
                <a:srgbClr val="FFFFFF"/>
              </a:buClr>
              <a:buSzPts val="3600"/>
              <a:buNone/>
              <a:defRPr sz="2700" b="1">
                <a:solidFill>
                  <a:srgbClr val="FFFFFF"/>
                </a:solidFill>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57175" algn="l">
              <a:lnSpc>
                <a:spcPct val="100000"/>
              </a:lnSpc>
              <a:spcBef>
                <a:spcPts val="600"/>
              </a:spcBef>
              <a:spcAft>
                <a:spcPts val="0"/>
              </a:spcAft>
              <a:buSzPts val="1800"/>
              <a:buChar char="-"/>
              <a:defRPr/>
            </a:lvl5pPr>
            <a:lvl6pPr marL="2057400" lvl="5" indent="-240029" algn="l">
              <a:lnSpc>
                <a:spcPct val="100000"/>
              </a:lnSpc>
              <a:spcBef>
                <a:spcPts val="600"/>
              </a:spcBef>
              <a:spcAft>
                <a:spcPts val="0"/>
              </a:spcAft>
              <a:buSzPts val="144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26" name="Google Shape;26;p4"/>
          <p:cNvSpPr txBox="1">
            <a:spLocks noGrp="1"/>
          </p:cNvSpPr>
          <p:nvPr>
            <p:ph type="body" idx="5"/>
          </p:nvPr>
        </p:nvSpPr>
        <p:spPr>
          <a:xfrm>
            <a:off x="1371600" y="1140732"/>
            <a:ext cx="3027323" cy="1691050"/>
          </a:xfrm>
          <a:prstGeom prst="rect">
            <a:avLst/>
          </a:prstGeom>
          <a:noFill/>
          <a:ln>
            <a:noFill/>
          </a:ln>
        </p:spPr>
        <p:txBody>
          <a:bodyPr spcFirstLastPara="1" wrap="square" lIns="0" tIns="0" rIns="0" bIns="0" anchor="t" anchorCtr="0">
            <a:noAutofit/>
          </a:bodyPr>
          <a:lstStyle>
            <a:lvl1pPr marL="342900" lvl="0" indent="-171450" algn="l">
              <a:lnSpc>
                <a:spcPct val="100000"/>
              </a:lnSpc>
              <a:spcBef>
                <a:spcPts val="0"/>
              </a:spcBef>
              <a:spcAft>
                <a:spcPts val="0"/>
              </a:spcAft>
              <a:buClr>
                <a:schemeClr val="dk1"/>
              </a:buClr>
              <a:buSzPts val="1800"/>
              <a:buNone/>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23838" algn="l">
              <a:lnSpc>
                <a:spcPct val="100000"/>
              </a:lnSpc>
              <a:spcBef>
                <a:spcPts val="600"/>
              </a:spcBef>
              <a:spcAft>
                <a:spcPts val="0"/>
              </a:spcAft>
              <a:buSzPts val="1100"/>
              <a:buChar char="-"/>
              <a:defRPr/>
            </a:lvl5pPr>
            <a:lvl6pPr marL="2057400" lvl="5" indent="-213359" algn="l">
              <a:lnSpc>
                <a:spcPct val="100000"/>
              </a:lnSpc>
              <a:spcBef>
                <a:spcPts val="600"/>
              </a:spcBef>
              <a:spcAft>
                <a:spcPts val="0"/>
              </a:spcAft>
              <a:buSzPts val="88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27" name="Google Shape;27;p4"/>
          <p:cNvSpPr txBox="1">
            <a:spLocks noGrp="1"/>
          </p:cNvSpPr>
          <p:nvPr>
            <p:ph type="body" idx="6"/>
          </p:nvPr>
        </p:nvSpPr>
        <p:spPr>
          <a:xfrm>
            <a:off x="1371600" y="2933337"/>
            <a:ext cx="3027323" cy="1691051"/>
          </a:xfrm>
          <a:prstGeom prst="rect">
            <a:avLst/>
          </a:prstGeom>
          <a:noFill/>
          <a:ln>
            <a:noFill/>
          </a:ln>
        </p:spPr>
        <p:txBody>
          <a:bodyPr spcFirstLastPara="1" wrap="square" lIns="0" tIns="0" rIns="0" bIns="0" anchor="t" anchorCtr="0">
            <a:noAutofit/>
          </a:bodyPr>
          <a:lstStyle>
            <a:lvl1pPr marL="342900" lvl="0" indent="-171450" algn="l">
              <a:lnSpc>
                <a:spcPct val="100000"/>
              </a:lnSpc>
              <a:spcBef>
                <a:spcPts val="0"/>
              </a:spcBef>
              <a:spcAft>
                <a:spcPts val="0"/>
              </a:spcAft>
              <a:buClr>
                <a:schemeClr val="dk1"/>
              </a:buClr>
              <a:buSzPts val="1800"/>
              <a:buNone/>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23838" algn="l">
              <a:lnSpc>
                <a:spcPct val="100000"/>
              </a:lnSpc>
              <a:spcBef>
                <a:spcPts val="600"/>
              </a:spcBef>
              <a:spcAft>
                <a:spcPts val="0"/>
              </a:spcAft>
              <a:buSzPts val="1100"/>
              <a:buChar char="-"/>
              <a:defRPr/>
            </a:lvl5pPr>
            <a:lvl6pPr marL="2057400" lvl="5" indent="-213359" algn="l">
              <a:lnSpc>
                <a:spcPct val="100000"/>
              </a:lnSpc>
              <a:spcBef>
                <a:spcPts val="600"/>
              </a:spcBef>
              <a:spcAft>
                <a:spcPts val="0"/>
              </a:spcAft>
              <a:buSzPts val="88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28" name="Google Shape;28;p4"/>
          <p:cNvSpPr txBox="1">
            <a:spLocks noGrp="1"/>
          </p:cNvSpPr>
          <p:nvPr>
            <p:ph type="body" idx="7"/>
          </p:nvPr>
        </p:nvSpPr>
        <p:spPr>
          <a:xfrm>
            <a:off x="5564382" y="1140732"/>
            <a:ext cx="3027323" cy="1691050"/>
          </a:xfrm>
          <a:prstGeom prst="rect">
            <a:avLst/>
          </a:prstGeom>
          <a:noFill/>
          <a:ln>
            <a:noFill/>
          </a:ln>
        </p:spPr>
        <p:txBody>
          <a:bodyPr spcFirstLastPara="1" wrap="square" lIns="0" tIns="0" rIns="0" bIns="0" anchor="t" anchorCtr="0">
            <a:noAutofit/>
          </a:bodyPr>
          <a:lstStyle>
            <a:lvl1pPr marL="342900" lvl="0" indent="-171450" algn="l">
              <a:lnSpc>
                <a:spcPct val="100000"/>
              </a:lnSpc>
              <a:spcBef>
                <a:spcPts val="0"/>
              </a:spcBef>
              <a:spcAft>
                <a:spcPts val="0"/>
              </a:spcAft>
              <a:buClr>
                <a:schemeClr val="dk1"/>
              </a:buClr>
              <a:buSzPts val="1800"/>
              <a:buNone/>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23838" algn="l">
              <a:lnSpc>
                <a:spcPct val="100000"/>
              </a:lnSpc>
              <a:spcBef>
                <a:spcPts val="600"/>
              </a:spcBef>
              <a:spcAft>
                <a:spcPts val="0"/>
              </a:spcAft>
              <a:buSzPts val="1100"/>
              <a:buChar char="-"/>
              <a:defRPr/>
            </a:lvl5pPr>
            <a:lvl6pPr marL="2057400" lvl="5" indent="-213359" algn="l">
              <a:lnSpc>
                <a:spcPct val="100000"/>
              </a:lnSpc>
              <a:spcBef>
                <a:spcPts val="600"/>
              </a:spcBef>
              <a:spcAft>
                <a:spcPts val="0"/>
              </a:spcAft>
              <a:buSzPts val="88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29" name="Google Shape;29;p4"/>
          <p:cNvSpPr txBox="1">
            <a:spLocks noGrp="1"/>
          </p:cNvSpPr>
          <p:nvPr>
            <p:ph type="body" idx="8"/>
          </p:nvPr>
        </p:nvSpPr>
        <p:spPr>
          <a:xfrm>
            <a:off x="5564382" y="2933337"/>
            <a:ext cx="3027323" cy="1691051"/>
          </a:xfrm>
          <a:prstGeom prst="rect">
            <a:avLst/>
          </a:prstGeom>
          <a:noFill/>
          <a:ln>
            <a:noFill/>
          </a:ln>
        </p:spPr>
        <p:txBody>
          <a:bodyPr spcFirstLastPara="1" wrap="square" lIns="0" tIns="0" rIns="0" bIns="0" anchor="t" anchorCtr="0">
            <a:noAutofit/>
          </a:bodyPr>
          <a:lstStyle>
            <a:lvl1pPr marL="342900" lvl="0" indent="-171450" algn="l">
              <a:lnSpc>
                <a:spcPct val="100000"/>
              </a:lnSpc>
              <a:spcBef>
                <a:spcPts val="0"/>
              </a:spcBef>
              <a:spcAft>
                <a:spcPts val="0"/>
              </a:spcAft>
              <a:buClr>
                <a:schemeClr val="dk1"/>
              </a:buClr>
              <a:buSzPts val="1800"/>
              <a:buNone/>
              <a:defRPr/>
            </a:lvl1pPr>
            <a:lvl2pPr marL="685800" lvl="1" indent="-171450" algn="l">
              <a:lnSpc>
                <a:spcPct val="100000"/>
              </a:lnSpc>
              <a:spcBef>
                <a:spcPts val="600"/>
              </a:spcBef>
              <a:spcAft>
                <a:spcPts val="0"/>
              </a:spcAft>
              <a:buClr>
                <a:schemeClr val="dk1"/>
              </a:buClr>
              <a:buSzPts val="1800"/>
              <a:buNone/>
              <a:defRPr/>
            </a:lvl2pPr>
            <a:lvl3pPr marL="1028700" lvl="2" indent="-171450" algn="l">
              <a:lnSpc>
                <a:spcPct val="100000"/>
              </a:lnSpc>
              <a:spcBef>
                <a:spcPts val="600"/>
              </a:spcBef>
              <a:spcAft>
                <a:spcPts val="0"/>
              </a:spcAft>
              <a:buClr>
                <a:schemeClr val="dk1"/>
              </a:buClr>
              <a:buSzPts val="1800"/>
              <a:buNone/>
              <a:defRPr/>
            </a:lvl3pPr>
            <a:lvl4pPr marL="1371600" lvl="3" indent="-257175" algn="l">
              <a:lnSpc>
                <a:spcPct val="100000"/>
              </a:lnSpc>
              <a:spcBef>
                <a:spcPts val="600"/>
              </a:spcBef>
              <a:spcAft>
                <a:spcPts val="0"/>
              </a:spcAft>
              <a:buSzPts val="1800"/>
              <a:buChar char="•"/>
              <a:defRPr/>
            </a:lvl4pPr>
            <a:lvl5pPr marL="1714500" lvl="4" indent="-223838" algn="l">
              <a:lnSpc>
                <a:spcPct val="100000"/>
              </a:lnSpc>
              <a:spcBef>
                <a:spcPts val="600"/>
              </a:spcBef>
              <a:spcAft>
                <a:spcPts val="0"/>
              </a:spcAft>
              <a:buSzPts val="1100"/>
              <a:buChar char="-"/>
              <a:defRPr/>
            </a:lvl5pPr>
            <a:lvl6pPr marL="2057400" lvl="5" indent="-213359" algn="l">
              <a:lnSpc>
                <a:spcPct val="100000"/>
              </a:lnSpc>
              <a:spcBef>
                <a:spcPts val="600"/>
              </a:spcBef>
              <a:spcAft>
                <a:spcPts val="0"/>
              </a:spcAft>
              <a:buSzPts val="880"/>
              <a:buChar char="▪"/>
              <a:defRPr/>
            </a:lvl6pPr>
            <a:lvl7pPr marL="2400300" lvl="6" indent="-257175" algn="l">
              <a:lnSpc>
                <a:spcPct val="100000"/>
              </a:lnSpc>
              <a:spcBef>
                <a:spcPts val="600"/>
              </a:spcBef>
              <a:spcAft>
                <a:spcPts val="0"/>
              </a:spcAft>
              <a:buSzPts val="1800"/>
              <a:buChar char="•"/>
              <a:defRPr/>
            </a:lvl7pPr>
            <a:lvl8pPr marL="2743200" lvl="7" indent="-257175" algn="l">
              <a:lnSpc>
                <a:spcPct val="100000"/>
              </a:lnSpc>
              <a:spcBef>
                <a:spcPts val="600"/>
              </a:spcBef>
              <a:spcAft>
                <a:spcPts val="0"/>
              </a:spcAft>
              <a:buSzPts val="1800"/>
              <a:buChar char="-"/>
              <a:defRPr/>
            </a:lvl8pPr>
            <a:lvl9pPr marL="3086100" lvl="8" indent="-171450" algn="l">
              <a:lnSpc>
                <a:spcPct val="100000"/>
              </a:lnSpc>
              <a:spcBef>
                <a:spcPts val="600"/>
              </a:spcBef>
              <a:spcAft>
                <a:spcPts val="600"/>
              </a:spcAft>
              <a:buSzPts val="1440"/>
              <a:buNone/>
              <a:defRPr/>
            </a:lvl9pPr>
          </a:lstStyle>
          <a:p>
            <a:endParaRPr/>
          </a:p>
        </p:txBody>
      </p:sp>
      <p:sp>
        <p:nvSpPr>
          <p:cNvPr id="30" name="Google Shape;30;p4"/>
          <p:cNvSpPr txBox="1">
            <a:spLocks noGrp="1"/>
          </p:cNvSpPr>
          <p:nvPr>
            <p:ph type="body" idx="9"/>
          </p:nvPr>
        </p:nvSpPr>
        <p:spPr>
          <a:xfrm>
            <a:off x="553182" y="440147"/>
            <a:ext cx="8038523" cy="538547"/>
          </a:xfrm>
          <a:prstGeom prst="rect">
            <a:avLst/>
          </a:prstGeom>
          <a:noFill/>
          <a:ln>
            <a:noFill/>
          </a:ln>
        </p:spPr>
        <p:txBody>
          <a:bodyPr spcFirstLastPara="1" wrap="square" lIns="0" tIns="0" rIns="0" bIns="0" anchor="t" anchorCtr="0">
            <a:noAutofit/>
          </a:bodyPr>
          <a:lstStyle>
            <a:lvl1pPr marL="342900" lvl="0" indent="-171450" algn="l">
              <a:lnSpc>
                <a:spcPct val="100000"/>
              </a:lnSpc>
              <a:spcBef>
                <a:spcPts val="0"/>
              </a:spcBef>
              <a:spcAft>
                <a:spcPts val="0"/>
              </a:spcAft>
              <a:buClr>
                <a:schemeClr val="lt2"/>
              </a:buClr>
              <a:buSzPts val="2200"/>
              <a:buNone/>
              <a:defRPr sz="1650" b="1" cap="none">
                <a:solidFill>
                  <a:schemeClr val="lt2"/>
                </a:solidFill>
                <a:latin typeface="Arial"/>
                <a:ea typeface="Arial"/>
                <a:cs typeface="Arial"/>
                <a:sym typeface="Arial"/>
              </a:defRPr>
            </a:lvl1pPr>
            <a:lvl2pPr marL="685800" lvl="1" indent="-171450" algn="l">
              <a:lnSpc>
                <a:spcPct val="100000"/>
              </a:lnSpc>
              <a:spcBef>
                <a:spcPts val="0"/>
              </a:spcBef>
              <a:spcAft>
                <a:spcPts val="0"/>
              </a:spcAft>
              <a:buClr>
                <a:schemeClr val="dk1"/>
              </a:buClr>
              <a:buSzPts val="1700"/>
              <a:buNone/>
              <a:defRPr sz="1275" b="0" cap="none">
                <a:solidFill>
                  <a:schemeClr val="dk1"/>
                </a:solidFill>
              </a:defRPr>
            </a:lvl2pPr>
            <a:lvl3pPr marL="1028700" lvl="2" indent="-171450" algn="l">
              <a:lnSpc>
                <a:spcPct val="100000"/>
              </a:lnSpc>
              <a:spcBef>
                <a:spcPts val="0"/>
              </a:spcBef>
              <a:spcAft>
                <a:spcPts val="0"/>
              </a:spcAft>
              <a:buClr>
                <a:srgbClr val="7A91A6"/>
              </a:buClr>
              <a:buSzPts val="1700"/>
              <a:buNone/>
              <a:defRPr sz="1275">
                <a:solidFill>
                  <a:srgbClr val="7A91A6"/>
                </a:solidFill>
              </a:defRPr>
            </a:lvl3pPr>
            <a:lvl4pPr marL="1371600" lvl="3" indent="-171450" algn="l">
              <a:lnSpc>
                <a:spcPct val="100000"/>
              </a:lnSpc>
              <a:spcBef>
                <a:spcPts val="0"/>
              </a:spcBef>
              <a:spcAft>
                <a:spcPts val="0"/>
              </a:spcAft>
              <a:buSzPts val="1700"/>
              <a:buNone/>
              <a:defRPr sz="1275">
                <a:solidFill>
                  <a:srgbClr val="7A91A6"/>
                </a:solidFill>
              </a:defRPr>
            </a:lvl4pPr>
            <a:lvl5pPr marL="1714500" lvl="4" indent="-171450" algn="l">
              <a:lnSpc>
                <a:spcPct val="100000"/>
              </a:lnSpc>
              <a:spcBef>
                <a:spcPts val="0"/>
              </a:spcBef>
              <a:spcAft>
                <a:spcPts val="0"/>
              </a:spcAft>
              <a:buSzPts val="1700"/>
              <a:buNone/>
              <a:defRPr sz="1275">
                <a:solidFill>
                  <a:srgbClr val="7A91A6"/>
                </a:solidFill>
              </a:defRPr>
            </a:lvl5pPr>
            <a:lvl6pPr marL="2057400" lvl="5" indent="-171450" algn="l">
              <a:lnSpc>
                <a:spcPct val="100000"/>
              </a:lnSpc>
              <a:spcBef>
                <a:spcPts val="0"/>
              </a:spcBef>
              <a:spcAft>
                <a:spcPts val="0"/>
              </a:spcAft>
              <a:buSzPts val="1360"/>
              <a:buNone/>
              <a:defRPr sz="1275">
                <a:solidFill>
                  <a:srgbClr val="7A91A6"/>
                </a:solidFill>
              </a:defRPr>
            </a:lvl6pPr>
            <a:lvl7pPr marL="2400300" lvl="6" indent="-171450" algn="l">
              <a:lnSpc>
                <a:spcPct val="100000"/>
              </a:lnSpc>
              <a:spcBef>
                <a:spcPts val="0"/>
              </a:spcBef>
              <a:spcAft>
                <a:spcPts val="0"/>
              </a:spcAft>
              <a:buSzPts val="1700"/>
              <a:buNone/>
              <a:defRPr sz="1275">
                <a:solidFill>
                  <a:srgbClr val="7A91A6"/>
                </a:solidFill>
              </a:defRPr>
            </a:lvl7pPr>
            <a:lvl8pPr marL="2743200" lvl="7" indent="-171450" algn="l">
              <a:lnSpc>
                <a:spcPct val="100000"/>
              </a:lnSpc>
              <a:spcBef>
                <a:spcPts val="0"/>
              </a:spcBef>
              <a:spcAft>
                <a:spcPts val="0"/>
              </a:spcAft>
              <a:buSzPts val="1700"/>
              <a:buNone/>
              <a:defRPr sz="1275">
                <a:solidFill>
                  <a:srgbClr val="7A91A6"/>
                </a:solidFill>
              </a:defRPr>
            </a:lvl8pPr>
            <a:lvl9pPr marL="3086100" lvl="8" indent="-171450" algn="l">
              <a:lnSpc>
                <a:spcPct val="100000"/>
              </a:lnSpc>
              <a:spcBef>
                <a:spcPts val="0"/>
              </a:spcBef>
              <a:spcAft>
                <a:spcPts val="0"/>
              </a:spcAft>
              <a:buSzPts val="1360"/>
              <a:buNone/>
              <a:defRPr sz="1275">
                <a:solidFill>
                  <a:srgbClr val="7A91A6"/>
                </a:solidFill>
              </a:defRPr>
            </a:lvl9pPr>
          </a:lstStyle>
          <a:p>
            <a:endParaRPr/>
          </a:p>
        </p:txBody>
      </p:sp>
    </p:spTree>
    <p:extLst>
      <p:ext uri="{BB962C8B-B14F-4D97-AF65-F5344CB8AC3E}">
        <p14:creationId xmlns:p14="http://schemas.microsoft.com/office/powerpoint/2010/main" val="19248731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a:extLst>
              <a:ext uri="{28A0092B-C50C-407E-A947-70E740481C1C}">
                <a14:useLocalDpi xmlns:a14="http://schemas.microsoft.com/office/drawing/2010/main" val="0"/>
              </a:ext>
            </a:extLst>
          </a:blip>
          <a:srcRect t="133" b="133"/>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27980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spTree>
      <p:nvGrpSpPr>
        <p:cNvPr id="1" name=""/>
        <p:cNvGrpSpPr/>
        <p:nvPr/>
      </p:nvGrpSpPr>
      <p:grpSpPr>
        <a:xfrm>
          <a:off x="0" y="0"/>
          <a:ext cx="0" cy="0"/>
          <a:chOff x="0" y="0"/>
          <a:chExt cx="0" cy="0"/>
        </a:xfrm>
      </p:grpSpPr>
      <p:pic>
        <p:nvPicPr>
          <p:cNvPr id="9" name="Picture Placeholder 1070"/>
          <p:cNvPicPr>
            <a:picLocks/>
          </p:cNvPicPr>
          <p:nvPr userDrawn="1"/>
        </p:nvPicPr>
        <p:blipFill>
          <a:blip r:embed="rId2">
            <a:extLst>
              <a:ext uri="{28A0092B-C50C-407E-A947-70E740481C1C}">
                <a14:useLocalDpi xmlns:a14="http://schemas.microsoft.com/office/drawing/2010/main" val="0"/>
              </a:ext>
            </a:extLst>
          </a:blip>
          <a:srcRect t="62" b="62"/>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all" baseline="0">
                <a:solidFill>
                  <a:schemeClr val="accent4"/>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3"/>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4"/>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B185D58E-CD28-4254-8595-6799B56991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2" y="1"/>
            <a:ext cx="3177093" cy="915566"/>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0" r:id="rId5"/>
    <p:sldLayoutId id="2147483650" r:id="rId6"/>
    <p:sldLayoutId id="2147483661" r:id="rId7"/>
    <p:sldLayoutId id="2147483662" r:id="rId8"/>
    <p:sldLayoutId id="2147483663" r:id="rId9"/>
    <p:sldLayoutId id="2147483664" r:id="rId10"/>
    <p:sldLayoutId id="2147483665" r:id="rId11"/>
    <p:sldLayoutId id="2147483667" r:id="rId12"/>
    <p:sldLayoutId id="2147483668" r:id="rId13"/>
    <p:sldLayoutId id="2147483666" r:id="rId14"/>
    <p:sldLayoutId id="2147483671" r:id="rId15"/>
    <p:sldLayoutId id="2147483669" r:id="rId16"/>
    <p:sldLayoutId id="2147483670" r:id="rId17"/>
    <p:sldLayoutId id="2147483676" r:id="rId18"/>
    <p:sldLayoutId id="2147483680" r:id="rId19"/>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end.excellencegateway.org.uk/" TargetMode="External"/><Relationship Id="rId2" Type="http://schemas.openxmlformats.org/officeDocument/2006/relationships/hyperlink" Target="https://www.excellencegateway.org.uk/"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mailto:CfESEND@ccn.ac.uk" TargetMode="External"/><Relationship Id="rId4" Type="http://schemas.openxmlformats.org/officeDocument/2006/relationships/hyperlink" Target="https://send.excellencegateway.org.uk/centres-for-excellenc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assets.publishing.service.gov.uk/government/uploads/system/uploads/attachment_data/file/875199/employment-of-disabled-people-2019.pdf" TargetMode="Externa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ndwork.org.uk/what-we-do/employment-and-social-security/employment-support/disability-employment/" TargetMode="External"/><Relationship Id="rId7" Type="http://schemas.openxmlformats.org/officeDocument/2006/relationships/hyperlink" Target="https://learningandwork.org.uk/resources/research-and-reports/working-well/"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hyperlink" Target="https://learningandwork.org.uk/resources/research-and-reports/tackling-the-disability-employment-gap/" TargetMode="External"/><Relationship Id="rId5" Type="http://schemas.openxmlformats.org/officeDocument/2006/relationships/hyperlink" Target="https://learningandwork.org.uk/resources/research-and-reports/opportunity-for-all-essays-on-transforming-employment-for-disabled-people-and-those-with-health-conditions/" TargetMode="External"/><Relationship Id="rId4" Type="http://schemas.openxmlformats.org/officeDocument/2006/relationships/hyperlink" Target="https://learningandwork.org.uk/resources/research-and-reports/evidence-review-employment-support-for-people-with-disabilities-and-health-condition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LxQSRdoHESY" TargetMode="External"/><Relationship Id="rId3" Type="http://schemas.openxmlformats.org/officeDocument/2006/relationships/image" Target="../media/image18.png"/><Relationship Id="rId7" Type="http://schemas.openxmlformats.org/officeDocument/2006/relationships/hyperlink" Target="https://www.excellencegateway.org.uk/content/etf3148"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www.gov.uk/government/publications/access-to-work-guide-for-employers/access-to-work-factsheet-for-employers" TargetMode="Externa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mailto:CfESSEND@ccn.ac.uk"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 business case for employers;  &#10;Equality Diversity and Inclusion &#10;">
            <a:extLst>
              <a:ext uri="{FF2B5EF4-FFF2-40B4-BE49-F238E27FC236}">
                <a16:creationId xmlns:a16="http://schemas.microsoft.com/office/drawing/2014/main" id="{2487E704-E3A2-4A5B-B9C3-899BD7FD737E}"/>
              </a:ext>
            </a:extLst>
          </p:cNvPr>
          <p:cNvSpPr txBox="1">
            <a:spLocks noGrp="1"/>
          </p:cNvSpPr>
          <p:nvPr>
            <p:ph type="title" idx="4294967295"/>
          </p:nvPr>
        </p:nvSpPr>
        <p:spPr>
          <a:xfrm>
            <a:off x="4247964" y="1851670"/>
            <a:ext cx="4536504" cy="1969770"/>
          </a:xfrm>
          <a:prstGeom prst="rect">
            <a:avLst/>
          </a:prstGeom>
          <a:solidFill>
            <a:schemeClr val="bg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tx1"/>
                </a:solidFill>
                <a:effectLst/>
                <a:uLnTx/>
                <a:uFillTx/>
                <a:latin typeface="+mn-lt"/>
                <a:ea typeface="+mn-ea"/>
                <a:cs typeface="+mn-cs"/>
              </a:rPr>
              <a:t>Understanding what employers need to employ learners with SEND</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ubtitle 50" descr="Elaine Dale and colleagues at City College Norwich &#10;">
            <a:extLst>
              <a:ext uri="{FF2B5EF4-FFF2-40B4-BE49-F238E27FC236}">
                <a16:creationId xmlns:a16="http://schemas.microsoft.com/office/drawing/2014/main" id="{2BF37DF1-EAF7-43BD-BF8C-D11EFB99BDCE}"/>
              </a:ext>
            </a:extLst>
          </p:cNvPr>
          <p:cNvSpPr txBox="1">
            <a:spLocks/>
          </p:cNvSpPr>
          <p:nvPr/>
        </p:nvSpPr>
        <p:spPr>
          <a:xfrm>
            <a:off x="4283968" y="4029822"/>
            <a:ext cx="4500500" cy="861774"/>
          </a:xfrm>
          <a:prstGeom prst="rect">
            <a:avLst/>
          </a:prstGeom>
          <a:solidFill>
            <a:schemeClr val="tx1"/>
          </a:solidFill>
        </p:spPr>
        <p:txBody>
          <a:bodyPr vert="horz" lIns="144000" tIns="108000" rIns="0" bIns="0" rtlCol="0" anchor="ctr" anchorCtr="0">
            <a:noAutofit/>
          </a:bodyPr>
          <a:lstStyle>
            <a:lvl1pPr marL="0" indent="0" algn="l" defTabSz="914400" rtl="0" eaLnBrk="1" latinLnBrk="0" hangingPunct="1">
              <a:lnSpc>
                <a:spcPts val="4500"/>
              </a:lnSpc>
              <a:spcBef>
                <a:spcPts val="0"/>
              </a:spcBef>
              <a:buFont typeface="Arial" panose="020B0604020202020204" pitchFamily="34" charset="0"/>
              <a:buNone/>
              <a:defRPr sz="4500" b="1" kern="1200" cap="all" baseline="0">
                <a:solidFill>
                  <a:schemeClr val="bg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00000"/>
              </a:lnSpc>
            </a:pPr>
            <a:r>
              <a:rPr lang="en-GB" sz="1600" dirty="0"/>
              <a:t>Elaine Dale  City College Norwich</a:t>
            </a:r>
          </a:p>
          <a:p>
            <a:pPr>
              <a:lnSpc>
                <a:spcPct val="100000"/>
              </a:lnSpc>
            </a:pPr>
            <a:r>
              <a:rPr lang="en-GB" sz="1600" dirty="0"/>
              <a:t>Guest speakers Bradley Tuckfield and Blain Price </a:t>
            </a:r>
          </a:p>
          <a:p>
            <a:pPr>
              <a:lnSpc>
                <a:spcPct val="100000"/>
              </a:lnSpc>
            </a:pPr>
            <a:endParaRPr lang="en-GB" sz="1600" dirty="0"/>
          </a:p>
        </p:txBody>
      </p:sp>
    </p:spTree>
    <p:extLst>
      <p:ext uri="{BB962C8B-B14F-4D97-AF65-F5344CB8AC3E}">
        <p14:creationId xmlns:p14="http://schemas.microsoft.com/office/powerpoint/2010/main" val="98770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We will explore the benefits for employers to engage ith SEND young people and understand what employers really want. &#10;">
            <a:extLst>
              <a:ext uri="{FF2B5EF4-FFF2-40B4-BE49-F238E27FC236}">
                <a16:creationId xmlns:a16="http://schemas.microsoft.com/office/drawing/2014/main" id="{B39A9CC4-8C4A-4F1A-8B9C-4CB4EBAB0DC9}"/>
              </a:ext>
            </a:extLst>
          </p:cNvPr>
          <p:cNvSpPr txBox="1"/>
          <p:nvPr/>
        </p:nvSpPr>
        <p:spPr>
          <a:xfrm>
            <a:off x="405644" y="1325255"/>
            <a:ext cx="8005464" cy="2492990"/>
          </a:xfrm>
          <a:prstGeom prst="rect">
            <a:avLst/>
          </a:prstGeom>
          <a:noFill/>
        </p:spPr>
        <p:txBody>
          <a:bodyPr wrap="square" lIns="0" tIns="0" rIns="0" bIns="0" rtlCol="0">
            <a:spAutoFit/>
          </a:bodyPr>
          <a:lstStyle/>
          <a:p>
            <a:endParaRPr lang="en-GB" dirty="0">
              <a:highlight>
                <a:srgbClr val="FFFF00"/>
              </a:highlight>
            </a:endParaRPr>
          </a:p>
          <a:p>
            <a:r>
              <a:rPr lang="en-GB" b="1" dirty="0"/>
              <a:t>Understanding what employers need to employ learners with SEND</a:t>
            </a:r>
            <a:endParaRPr lang="en-GB" dirty="0"/>
          </a:p>
          <a:p>
            <a:endParaRPr lang="en-GB" dirty="0">
              <a:highlight>
                <a:srgbClr val="FFFF00"/>
              </a:highlight>
            </a:endParaRPr>
          </a:p>
          <a:p>
            <a:pPr marL="457200" indent="-457200">
              <a:buFont typeface="+mj-lt"/>
              <a:buAutoNum type="arabicPeriod"/>
            </a:pPr>
            <a:r>
              <a:rPr lang="en-GB" dirty="0"/>
              <a:t>Education and Training Foundation ETF</a:t>
            </a:r>
            <a:endParaRPr lang="en-GB" dirty="0">
              <a:highlight>
                <a:srgbClr val="FFFF00"/>
              </a:highlight>
            </a:endParaRPr>
          </a:p>
          <a:p>
            <a:pPr marL="457200" indent="-457200">
              <a:buFont typeface="+mj-lt"/>
              <a:buAutoNum type="arabicPeriod"/>
            </a:pPr>
            <a:r>
              <a:rPr lang="en-GB" dirty="0"/>
              <a:t>Data to reflect on </a:t>
            </a:r>
          </a:p>
          <a:p>
            <a:pPr marL="457200" indent="-457200">
              <a:buFont typeface="+mj-lt"/>
              <a:buAutoNum type="arabicPeriod"/>
            </a:pPr>
            <a:r>
              <a:rPr lang="en-GB" dirty="0"/>
              <a:t>Research and reports </a:t>
            </a:r>
          </a:p>
          <a:p>
            <a:pPr marL="457200" indent="-457200">
              <a:buFont typeface="+mj-lt"/>
              <a:buAutoNum type="arabicPeriod"/>
            </a:pPr>
            <a:r>
              <a:rPr lang="en-GB" dirty="0"/>
              <a:t>Employer incentives</a:t>
            </a:r>
          </a:p>
          <a:p>
            <a:pPr marL="457200" indent="-457200">
              <a:buFont typeface="+mj-lt"/>
              <a:buAutoNum type="arabicPeriod"/>
            </a:pPr>
            <a:r>
              <a:rPr lang="en-GB" altLang="en-US" dirty="0">
                <a:latin typeface="Arial" panose="020B0604020202020204" pitchFamily="34" charset="0"/>
                <a:cs typeface="Bryant Regular" charset="0"/>
              </a:rPr>
              <a:t>Inclusive practice perspective </a:t>
            </a:r>
            <a:r>
              <a:rPr lang="en-GB" altLang="en-US" b="1" dirty="0">
                <a:latin typeface="Arial" panose="020B0604020202020204" pitchFamily="34" charset="0"/>
                <a:cs typeface="Bryant Regular" charset="0"/>
              </a:rPr>
              <a:t>local employer Bradley Tuckfield </a:t>
            </a:r>
            <a:endParaRPr lang="en-GB" dirty="0"/>
          </a:p>
          <a:p>
            <a:pPr marL="457200" indent="-457200">
              <a:buFont typeface="+mj-lt"/>
              <a:buAutoNum type="arabicPeriod"/>
            </a:pPr>
            <a:r>
              <a:rPr lang="en-GB" dirty="0"/>
              <a:t>Discussion and take away actions</a:t>
            </a:r>
          </a:p>
        </p:txBody>
      </p:sp>
      <p:pic>
        <p:nvPicPr>
          <p:cNvPr id="3" name="Picture 2" title="ETF">
            <a:extLst>
              <a:ext uri="{FF2B5EF4-FFF2-40B4-BE49-F238E27FC236}">
                <a16:creationId xmlns:a16="http://schemas.microsoft.com/office/drawing/2014/main" id="{61EB48C1-E016-4217-B9AE-39D759D857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08281" y="223634"/>
            <a:ext cx="1499746" cy="786452"/>
          </a:xfrm>
          <a:prstGeom prst="rect">
            <a:avLst/>
          </a:prstGeom>
        </p:spPr>
      </p:pic>
      <p:sp>
        <p:nvSpPr>
          <p:cNvPr id="9" name="Slide Number Placeholder 8"/>
          <p:cNvSpPr>
            <a:spLocks noGrp="1"/>
          </p:cNvSpPr>
          <p:nvPr>
            <p:ph type="sldNum" sz="quarter" idx="12"/>
          </p:nvPr>
        </p:nvSpPr>
        <p:spPr/>
        <p:txBody>
          <a:bodyPr/>
          <a:lstStyle/>
          <a:p>
            <a:fld id="{DA2C159E-F13C-4A85-9A41-E7669D3E0D70}" type="slidenum">
              <a:rPr lang="en-GB" smtClean="0"/>
              <a:pPr/>
              <a:t>2</a:t>
            </a:fld>
            <a:endParaRPr lang="en-GB"/>
          </a:p>
        </p:txBody>
      </p:sp>
      <p:sp>
        <p:nvSpPr>
          <p:cNvPr id="2" name="Title 1">
            <a:extLst>
              <a:ext uri="{FF2B5EF4-FFF2-40B4-BE49-F238E27FC236}">
                <a16:creationId xmlns:a16="http://schemas.microsoft.com/office/drawing/2014/main" id="{AFFF5D44-022E-4BA9-83C2-4AAB07995678}"/>
              </a:ext>
            </a:extLst>
          </p:cNvPr>
          <p:cNvSpPr>
            <a:spLocks noGrp="1"/>
          </p:cNvSpPr>
          <p:nvPr>
            <p:ph type="title"/>
          </p:nvPr>
        </p:nvSpPr>
        <p:spPr>
          <a:xfrm>
            <a:off x="0" y="267147"/>
            <a:ext cx="8437563" cy="699425"/>
          </a:xfrm>
        </p:spPr>
        <p:txBody>
          <a:bodyPr/>
          <a:lstStyle/>
          <a:p>
            <a:r>
              <a:rPr lang="en-GB" dirty="0">
                <a:solidFill>
                  <a:schemeClr val="accent5"/>
                </a:solidFill>
              </a:rPr>
              <a:t>Today we will explore: </a:t>
            </a:r>
            <a:br>
              <a:rPr lang="en-GB" dirty="0">
                <a:solidFill>
                  <a:schemeClr val="accent5"/>
                </a:solidFill>
              </a:rPr>
            </a:br>
            <a:endParaRPr lang="en-GB" dirty="0"/>
          </a:p>
        </p:txBody>
      </p:sp>
    </p:spTree>
    <p:extLst>
      <p:ext uri="{BB962C8B-B14F-4D97-AF65-F5344CB8AC3E}">
        <p14:creationId xmlns:p14="http://schemas.microsoft.com/office/powerpoint/2010/main" val="11695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About Education &amp; Training Foundation &#10;">
            <a:extLst>
              <a:ext uri="{FF2B5EF4-FFF2-40B4-BE49-F238E27FC236}">
                <a16:creationId xmlns:a16="http://schemas.microsoft.com/office/drawing/2014/main" id="{B188A88D-DCCF-48D4-9180-90A204D48741}"/>
              </a:ext>
            </a:extLst>
          </p:cNvPr>
          <p:cNvSpPr txBox="1">
            <a:spLocks noGrp="1"/>
          </p:cNvSpPr>
          <p:nvPr>
            <p:ph type="title" idx="4294967295"/>
          </p:nvPr>
        </p:nvSpPr>
        <p:spPr>
          <a:xfrm>
            <a:off x="257006" y="206235"/>
            <a:ext cx="721832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5"/>
                </a:solidFill>
                <a:effectLst/>
                <a:uLnTx/>
                <a:uFillTx/>
                <a:latin typeface="+mn-lt"/>
                <a:ea typeface="+mn-ea"/>
                <a:cs typeface="+mn-cs"/>
              </a:rPr>
              <a:t>About ETF – Education &amp; Training Foundation </a:t>
            </a:r>
          </a:p>
        </p:txBody>
      </p:sp>
      <p:sp>
        <p:nvSpPr>
          <p:cNvPr id="3" name="Text Placeholder 2">
            <a:extLst>
              <a:ext uri="{FF2B5EF4-FFF2-40B4-BE49-F238E27FC236}">
                <a16:creationId xmlns:a16="http://schemas.microsoft.com/office/drawing/2014/main" id="{A4C59ABB-C55D-40E2-9EC5-C59C5778312F}"/>
              </a:ext>
            </a:extLst>
          </p:cNvPr>
          <p:cNvSpPr>
            <a:spLocks noGrp="1"/>
          </p:cNvSpPr>
          <p:nvPr>
            <p:ph type="body" sz="quarter" idx="13"/>
          </p:nvPr>
        </p:nvSpPr>
        <p:spPr>
          <a:xfrm>
            <a:off x="351156" y="795548"/>
            <a:ext cx="7686376" cy="3971715"/>
          </a:xfrm>
        </p:spPr>
        <p:txBody>
          <a:bodyPr>
            <a:normAutofit/>
          </a:bodyPr>
          <a:lstStyle/>
          <a:p>
            <a:r>
              <a:rPr lang="en-GB" sz="1400" dirty="0">
                <a:solidFill>
                  <a:schemeClr val="tx1"/>
                </a:solidFill>
              </a:rPr>
              <a:t>Gateway</a:t>
            </a:r>
            <a:r>
              <a:rPr lang="en-GB" sz="1400" dirty="0"/>
              <a:t> </a:t>
            </a:r>
            <a:r>
              <a:rPr lang="en-GB" sz="1400" dirty="0">
                <a:hlinkClick r:id="rId2"/>
              </a:rPr>
              <a:t>https://www.excellencegateway.org.uk/</a:t>
            </a:r>
            <a:endParaRPr lang="en-GB" sz="1400" dirty="0"/>
          </a:p>
          <a:p>
            <a:r>
              <a:rPr lang="en-GB" sz="1400" dirty="0">
                <a:solidFill>
                  <a:schemeClr val="tx1"/>
                </a:solidFill>
              </a:rPr>
              <a:t>SEND home page </a:t>
            </a:r>
            <a:r>
              <a:rPr lang="en-GB" sz="1400" dirty="0">
                <a:hlinkClick r:id="rId3"/>
              </a:rPr>
              <a:t>https://send.excellencegateway.org.uk/</a:t>
            </a:r>
            <a:endParaRPr lang="en-GB" sz="1400" dirty="0"/>
          </a:p>
          <a:p>
            <a:r>
              <a:rPr lang="en-GB" sz="1400" dirty="0">
                <a:solidFill>
                  <a:schemeClr val="tx1"/>
                </a:solidFill>
              </a:rPr>
              <a:t>SEND Centres for Excellence </a:t>
            </a:r>
            <a:r>
              <a:rPr lang="en-GB" sz="1400" dirty="0">
                <a:hlinkClick r:id="rId4"/>
              </a:rPr>
              <a:t>https://send.excellencegateway.org.uk/centres-for-excellence</a:t>
            </a:r>
            <a:endParaRPr lang="en-GB" sz="1400" dirty="0"/>
          </a:p>
          <a:p>
            <a:r>
              <a:rPr lang="en-GB" sz="1400" dirty="0">
                <a:solidFill>
                  <a:schemeClr val="tx1"/>
                </a:solidFill>
              </a:rPr>
              <a:t>Three colleges leading on workshops, webinars and activities:</a:t>
            </a:r>
          </a:p>
          <a:p>
            <a:endParaRPr lang="en-GB" sz="1400" dirty="0"/>
          </a:p>
          <a:p>
            <a:endParaRPr lang="en-GB" dirty="0"/>
          </a:p>
        </p:txBody>
      </p:sp>
      <p:sp>
        <p:nvSpPr>
          <p:cNvPr id="6" name="TextBox 5" descr="Leadership Hub:&#10;Strategy Discussion with the CEO&#10; &#10;Corrienne Peasgood CEO and Principal of the college has set aside some peer one to one time for leaders to discuss strategy in creating a culture of excellence. &#10;Book CfESEND@ccn.ac.uk ">
            <a:extLst>
              <a:ext uri="{FF2B5EF4-FFF2-40B4-BE49-F238E27FC236}">
                <a16:creationId xmlns:a16="http://schemas.microsoft.com/office/drawing/2014/main" id="{112929AF-BFBA-4ADB-91EA-95D8A6DABD23}"/>
              </a:ext>
            </a:extLst>
          </p:cNvPr>
          <p:cNvSpPr txBox="1"/>
          <p:nvPr/>
        </p:nvSpPr>
        <p:spPr>
          <a:xfrm>
            <a:off x="4378660" y="2779973"/>
            <a:ext cx="4032448" cy="1969770"/>
          </a:xfrm>
          <a:prstGeom prst="rect">
            <a:avLst/>
          </a:prstGeom>
          <a:noFill/>
        </p:spPr>
        <p:txBody>
          <a:bodyPr wrap="square" lIns="0" tIns="0" rIns="0" bIns="0" rtlCol="0">
            <a:spAutoFit/>
          </a:bodyPr>
          <a:lstStyle/>
          <a:p>
            <a:r>
              <a:rPr lang="en-GB" sz="1600" b="1" dirty="0">
                <a:solidFill>
                  <a:schemeClr val="accent5"/>
                </a:solidFill>
              </a:rPr>
              <a:t>Leadership Hub:</a:t>
            </a:r>
          </a:p>
          <a:p>
            <a:r>
              <a:rPr lang="en-GB" sz="1600" b="1" dirty="0">
                <a:solidFill>
                  <a:schemeClr val="accent5"/>
                </a:solidFill>
              </a:rPr>
              <a:t>Strategy Discussion with the CEO</a:t>
            </a:r>
          </a:p>
          <a:p>
            <a:r>
              <a:rPr lang="en-GB" b="1" dirty="0">
                <a:solidFill>
                  <a:schemeClr val="accent5"/>
                </a:solidFill>
              </a:rPr>
              <a:t> </a:t>
            </a:r>
          </a:p>
          <a:p>
            <a:r>
              <a:rPr lang="en-GB" sz="1400" b="1" dirty="0"/>
              <a:t>Corrienne Peasgood CEO and Principal of the college has set aside some peer one to one time for leaders to discuss strategy in creating a culture of inclusion. </a:t>
            </a:r>
          </a:p>
          <a:p>
            <a:r>
              <a:rPr lang="en-GB" sz="1200" b="1" dirty="0">
                <a:solidFill>
                  <a:schemeClr val="accent5"/>
                </a:solidFill>
              </a:rPr>
              <a:t>Book</a:t>
            </a:r>
            <a:r>
              <a:rPr lang="en-GB" b="1" dirty="0">
                <a:solidFill>
                  <a:schemeClr val="accent5"/>
                </a:solidFill>
              </a:rPr>
              <a:t> </a:t>
            </a:r>
            <a:r>
              <a:rPr lang="en-GB" b="1" dirty="0">
                <a:solidFill>
                  <a:schemeClr val="accent5"/>
                </a:solidFill>
                <a:hlinkClick r:id="rId5"/>
              </a:rPr>
              <a:t>CfESEND@ccn.ac.uk</a:t>
            </a:r>
            <a:r>
              <a:rPr lang="en-GB" b="1" dirty="0">
                <a:solidFill>
                  <a:schemeClr val="accent5"/>
                </a:solidFill>
              </a:rPr>
              <a:t> </a:t>
            </a:r>
          </a:p>
        </p:txBody>
      </p:sp>
      <p:sp>
        <p:nvSpPr>
          <p:cNvPr id="4" name="Rectangle: Rounded Corners 3" descr="Leadership Hub:&#10;Strategy Discussion with the CEO&#10; &#10;Corrienne Peasgood CEO and Principal of the college has set aside some peer one to one time for leaders to discuss strategy in creating a culture of excellence. &#10;Book CfESEND@ccn.ac.uk ">
            <a:extLst>
              <a:ext uri="{FF2B5EF4-FFF2-40B4-BE49-F238E27FC236}">
                <a16:creationId xmlns:a16="http://schemas.microsoft.com/office/drawing/2014/main" id="{8252776C-91A6-46B2-A947-574B8C73E8DB}"/>
              </a:ext>
            </a:extLst>
          </p:cNvPr>
          <p:cNvSpPr/>
          <p:nvPr/>
        </p:nvSpPr>
        <p:spPr>
          <a:xfrm>
            <a:off x="4211960" y="2689384"/>
            <a:ext cx="4320480" cy="207787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C095414B-811B-45B4-988B-16E557219D56}"/>
              </a:ext>
            </a:extLst>
          </p:cNvPr>
          <p:cNvSpPr txBox="1"/>
          <p:nvPr/>
        </p:nvSpPr>
        <p:spPr>
          <a:xfrm>
            <a:off x="395283" y="2671497"/>
            <a:ext cx="2017643" cy="623248"/>
          </a:xfrm>
          <a:prstGeom prst="rect">
            <a:avLst/>
          </a:prstGeom>
          <a:noFill/>
        </p:spPr>
        <p:txBody>
          <a:bodyPr wrap="square" lIns="0" tIns="0" rIns="0" bIns="0" rtlCol="0">
            <a:spAutoFit/>
          </a:bodyPr>
          <a:lstStyle/>
          <a:p>
            <a:pPr algn="ctr"/>
            <a:r>
              <a:rPr lang="en-GB" sz="1350" b="1" dirty="0">
                <a:solidFill>
                  <a:schemeClr val="accent5"/>
                </a:solidFill>
              </a:rPr>
              <a:t>People</a:t>
            </a:r>
            <a:r>
              <a:rPr lang="en-GB" sz="1350" dirty="0">
                <a:solidFill>
                  <a:schemeClr val="accent5"/>
                </a:solidFill>
              </a:rPr>
              <a:t> </a:t>
            </a:r>
          </a:p>
          <a:p>
            <a:pPr algn="ctr"/>
            <a:r>
              <a:rPr lang="en-GB" sz="1350" dirty="0"/>
              <a:t>led by Weston College</a:t>
            </a:r>
          </a:p>
          <a:p>
            <a:pPr algn="ctr"/>
            <a:endParaRPr lang="en-GB" sz="1350" dirty="0"/>
          </a:p>
        </p:txBody>
      </p:sp>
      <p:sp>
        <p:nvSpPr>
          <p:cNvPr id="11" name="TextBox 10">
            <a:extLst>
              <a:ext uri="{FF2B5EF4-FFF2-40B4-BE49-F238E27FC236}">
                <a16:creationId xmlns:a16="http://schemas.microsoft.com/office/drawing/2014/main" id="{20FCF737-B168-403F-9275-3E91B6E00822}"/>
              </a:ext>
            </a:extLst>
          </p:cNvPr>
          <p:cNvSpPr txBox="1"/>
          <p:nvPr/>
        </p:nvSpPr>
        <p:spPr>
          <a:xfrm>
            <a:off x="290724" y="3203102"/>
            <a:ext cx="2226762" cy="415498"/>
          </a:xfrm>
          <a:prstGeom prst="rect">
            <a:avLst/>
          </a:prstGeom>
          <a:noFill/>
        </p:spPr>
        <p:txBody>
          <a:bodyPr wrap="square" lIns="0" tIns="0" rIns="0" bIns="0" rtlCol="0">
            <a:spAutoFit/>
          </a:bodyPr>
          <a:lstStyle/>
          <a:p>
            <a:pPr algn="ctr"/>
            <a:r>
              <a:rPr lang="en-GB" sz="1350" b="1" dirty="0">
                <a:solidFill>
                  <a:schemeClr val="accent5"/>
                </a:solidFill>
              </a:rPr>
              <a:t>Curriculum</a:t>
            </a:r>
            <a:r>
              <a:rPr lang="en-GB" sz="1350" dirty="0"/>
              <a:t> </a:t>
            </a:r>
          </a:p>
          <a:p>
            <a:pPr algn="ctr"/>
            <a:r>
              <a:rPr lang="en-GB" sz="1350" dirty="0"/>
              <a:t>led by Derby College</a:t>
            </a:r>
          </a:p>
        </p:txBody>
      </p:sp>
      <p:sp>
        <p:nvSpPr>
          <p:cNvPr id="12" name="TextBox 11">
            <a:extLst>
              <a:ext uri="{FF2B5EF4-FFF2-40B4-BE49-F238E27FC236}">
                <a16:creationId xmlns:a16="http://schemas.microsoft.com/office/drawing/2014/main" id="{50098578-6F65-458C-BB71-15F45A57E5A4}"/>
              </a:ext>
            </a:extLst>
          </p:cNvPr>
          <p:cNvSpPr txBox="1"/>
          <p:nvPr/>
        </p:nvSpPr>
        <p:spPr>
          <a:xfrm>
            <a:off x="434741" y="3799925"/>
            <a:ext cx="2082745" cy="415498"/>
          </a:xfrm>
          <a:prstGeom prst="rect">
            <a:avLst/>
          </a:prstGeom>
          <a:noFill/>
        </p:spPr>
        <p:txBody>
          <a:bodyPr wrap="square" lIns="0" tIns="0" rIns="0" bIns="0" rtlCol="0">
            <a:spAutoFit/>
          </a:bodyPr>
          <a:lstStyle/>
          <a:p>
            <a:pPr algn="ctr"/>
            <a:r>
              <a:rPr lang="en-GB" sz="1350" b="1" dirty="0">
                <a:solidFill>
                  <a:schemeClr val="accent5"/>
                </a:solidFill>
              </a:rPr>
              <a:t>Community</a:t>
            </a:r>
            <a:r>
              <a:rPr lang="en-GB" sz="1350" dirty="0"/>
              <a:t> </a:t>
            </a:r>
          </a:p>
          <a:p>
            <a:pPr algn="ctr"/>
            <a:r>
              <a:rPr lang="en-GB" sz="1350" dirty="0"/>
              <a:t>led by Norwich College. </a:t>
            </a:r>
          </a:p>
        </p:txBody>
      </p:sp>
      <p:sp>
        <p:nvSpPr>
          <p:cNvPr id="2" name="Slide Number Placeholder 1">
            <a:extLst>
              <a:ext uri="{FF2B5EF4-FFF2-40B4-BE49-F238E27FC236}">
                <a16:creationId xmlns:a16="http://schemas.microsoft.com/office/drawing/2014/main" id="{57423F2B-B333-49D7-9A61-DE2B8DF02889}"/>
              </a:ext>
            </a:extLst>
          </p:cNvPr>
          <p:cNvSpPr>
            <a:spLocks noGrp="1"/>
          </p:cNvSpPr>
          <p:nvPr>
            <p:ph type="sldNum" sz="quarter" idx="12"/>
          </p:nvPr>
        </p:nvSpPr>
        <p:spPr/>
        <p:txBody>
          <a:bodyPr/>
          <a:lstStyle/>
          <a:p>
            <a:fld id="{DA2C159E-F13C-4A85-9A41-E7669D3E0D70}" type="slidenum">
              <a:rPr lang="en-GB" smtClean="0"/>
              <a:t>3</a:t>
            </a:fld>
            <a:endParaRPr lang="en-GB"/>
          </a:p>
        </p:txBody>
      </p:sp>
      <p:sp>
        <p:nvSpPr>
          <p:cNvPr id="5" name="Footer Placeholder 4">
            <a:extLst>
              <a:ext uri="{FF2B5EF4-FFF2-40B4-BE49-F238E27FC236}">
                <a16:creationId xmlns:a16="http://schemas.microsoft.com/office/drawing/2014/main" id="{23335830-97C2-4B16-A77F-EB63EAA708FE}"/>
              </a:ext>
            </a:extLst>
          </p:cNvPr>
          <p:cNvSpPr>
            <a:spLocks noGrp="1"/>
          </p:cNvSpPr>
          <p:nvPr>
            <p:ph type="ftr" sz="quarter" idx="14"/>
          </p:nvPr>
        </p:nvSpPr>
        <p:spPr/>
        <p:txBody>
          <a:bodyPr/>
          <a:lstStyle/>
          <a:p>
            <a:r>
              <a:rPr lang="en-GB"/>
              <a:t>Education &amp; Training Foundation</a:t>
            </a:r>
            <a:endParaRPr lang="en-GB" dirty="0"/>
          </a:p>
        </p:txBody>
      </p:sp>
      <p:pic>
        <p:nvPicPr>
          <p:cNvPr id="13" name="Picture 12" title="ETF">
            <a:extLst>
              <a:ext uri="{FF2B5EF4-FFF2-40B4-BE49-F238E27FC236}">
                <a16:creationId xmlns:a16="http://schemas.microsoft.com/office/drawing/2014/main" id="{9BFE9472-3CB0-42CE-9F20-C54E6EC25E8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52320" y="139177"/>
            <a:ext cx="1493649" cy="786452"/>
          </a:xfrm>
          <a:prstGeom prst="rect">
            <a:avLst/>
          </a:prstGeom>
        </p:spPr>
      </p:pic>
    </p:spTree>
    <p:extLst>
      <p:ext uri="{BB962C8B-B14F-4D97-AF65-F5344CB8AC3E}">
        <p14:creationId xmlns:p14="http://schemas.microsoft.com/office/powerpoint/2010/main" val="12037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What employers want - key findings and recommendations  &#10;">
            <a:extLst>
              <a:ext uri="{FF2B5EF4-FFF2-40B4-BE49-F238E27FC236}">
                <a16:creationId xmlns:a16="http://schemas.microsoft.com/office/drawing/2014/main" id="{5057CFB9-0E91-4709-817C-DE696A473160}"/>
              </a:ext>
            </a:extLst>
          </p:cNvPr>
          <p:cNvSpPr>
            <a:spLocks noGrp="1"/>
          </p:cNvSpPr>
          <p:nvPr>
            <p:ph type="title" idx="4294967295"/>
          </p:nvPr>
        </p:nvSpPr>
        <p:spPr>
          <a:xfrm>
            <a:off x="182563" y="80963"/>
            <a:ext cx="8255000" cy="28098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342900" marR="0" lvl="0" indent="-171450" algn="l" defTabSz="914400" rtl="0" eaLnBrk="1" fontAlgn="auto" latinLnBrk="0" hangingPunct="1">
              <a:lnSpc>
                <a:spcPct val="100000"/>
              </a:lnSpc>
              <a:spcBef>
                <a:spcPts val="0"/>
              </a:spcBef>
              <a:spcAft>
                <a:spcPts val="0"/>
              </a:spcAft>
              <a:buClr>
                <a:schemeClr val="lt2"/>
              </a:buClr>
              <a:buSzPts val="2200"/>
              <a:buFont typeface="Arial" panose="020B0604020202020204" pitchFamily="34" charset="0"/>
              <a:buNone/>
              <a:tabLst/>
              <a:defRPr/>
            </a:pPr>
            <a:r>
              <a:rPr kumimoji="0" lang="en-GB" sz="2000" b="1" i="0" u="none" strike="noStrike" kern="1200" cap="none" spc="0" normalizeH="0" baseline="0" noProof="0" dirty="0">
                <a:ln>
                  <a:noFill/>
                </a:ln>
                <a:solidFill>
                  <a:schemeClr val="accent5"/>
                </a:solidFill>
                <a:effectLst/>
                <a:uLnTx/>
                <a:uFillTx/>
                <a:latin typeface="Arial"/>
                <a:ea typeface="Arial"/>
                <a:cs typeface="Arial"/>
                <a:sym typeface="Arial"/>
              </a:rPr>
              <a:t>Key </a:t>
            </a:r>
            <a:r>
              <a:rPr kumimoji="0" lang="en-GB" sz="2000" b="1" i="0" u="none" strike="noStrike" kern="1200" cap="none" spc="0" normalizeH="0" baseline="0" noProof="0" dirty="0">
                <a:ln>
                  <a:noFill/>
                </a:ln>
                <a:solidFill>
                  <a:schemeClr val="accent5"/>
                </a:solidFill>
                <a:effectLst/>
                <a:uLnTx/>
                <a:uFillTx/>
                <a:latin typeface="Arial"/>
                <a:ea typeface="Arial"/>
                <a:cs typeface="Arial"/>
                <a:sym typeface="Arial"/>
                <a:hlinkClick r:id="rId3"/>
              </a:rPr>
              <a:t>data</a:t>
            </a:r>
            <a:r>
              <a:rPr kumimoji="0" lang="en-GB" sz="2000" b="1" i="0" u="none" strike="noStrike" kern="1200" cap="none" spc="0" normalizeH="0" baseline="0" noProof="0" dirty="0">
                <a:ln>
                  <a:noFill/>
                </a:ln>
                <a:solidFill>
                  <a:schemeClr val="accent5"/>
                </a:solidFill>
                <a:effectLst/>
                <a:uLnTx/>
                <a:uFillTx/>
                <a:latin typeface="Arial"/>
                <a:ea typeface="Arial"/>
                <a:cs typeface="Arial"/>
                <a:sym typeface="Arial"/>
              </a:rPr>
              <a:t> to reflect on from department for work and pensions </a:t>
            </a:r>
          </a:p>
        </p:txBody>
      </p:sp>
      <p:sp>
        <p:nvSpPr>
          <p:cNvPr id="3" name="Text Placeholder 2">
            <a:extLst>
              <a:ext uri="{FF2B5EF4-FFF2-40B4-BE49-F238E27FC236}">
                <a16:creationId xmlns:a16="http://schemas.microsoft.com/office/drawing/2014/main" id="{CD535EBE-7083-49B9-8868-2A558AAE6586}"/>
              </a:ext>
            </a:extLst>
          </p:cNvPr>
          <p:cNvSpPr>
            <a:spLocks noGrp="1"/>
          </p:cNvSpPr>
          <p:nvPr>
            <p:ph type="body" idx="2"/>
          </p:nvPr>
        </p:nvSpPr>
        <p:spPr>
          <a:xfrm>
            <a:off x="182867" y="405109"/>
            <a:ext cx="2761045" cy="2245052"/>
          </a:xfrm>
          <a:solidFill>
            <a:schemeClr val="accent5"/>
          </a:solidFill>
        </p:spPr>
        <p:txBody>
          <a:bodyPr/>
          <a:lstStyle/>
          <a:p>
            <a:r>
              <a:rPr lang="en-GB" sz="1400" dirty="0"/>
              <a:t>inform employer of disability </a:t>
            </a:r>
          </a:p>
        </p:txBody>
      </p:sp>
      <p:sp>
        <p:nvSpPr>
          <p:cNvPr id="2" name="Text Placeholder 1">
            <a:extLst>
              <a:ext uri="{FF2B5EF4-FFF2-40B4-BE49-F238E27FC236}">
                <a16:creationId xmlns:a16="http://schemas.microsoft.com/office/drawing/2014/main" id="{77907A31-6274-4DF4-97DF-BED3323A4167}"/>
              </a:ext>
            </a:extLst>
          </p:cNvPr>
          <p:cNvSpPr>
            <a:spLocks noGrp="1"/>
          </p:cNvSpPr>
          <p:nvPr>
            <p:ph type="body" idx="1"/>
          </p:nvPr>
        </p:nvSpPr>
        <p:spPr>
          <a:xfrm>
            <a:off x="3012563" y="382249"/>
            <a:ext cx="3004912" cy="2245052"/>
          </a:xfrm>
          <a:solidFill>
            <a:schemeClr val="accent5"/>
          </a:solidFill>
        </p:spPr>
        <p:txBody>
          <a:bodyPr/>
          <a:lstStyle/>
          <a:p>
            <a:pPr algn="l"/>
            <a:r>
              <a:rPr lang="en-GB" sz="1400" dirty="0"/>
              <a:t>disability employment rate gap </a:t>
            </a:r>
          </a:p>
        </p:txBody>
      </p:sp>
      <p:sp>
        <p:nvSpPr>
          <p:cNvPr id="5" name="Text Placeholder 4">
            <a:extLst>
              <a:ext uri="{FF2B5EF4-FFF2-40B4-BE49-F238E27FC236}">
                <a16:creationId xmlns:a16="http://schemas.microsoft.com/office/drawing/2014/main" id="{672E8634-AF55-4020-AE31-BDBD29FC8811}"/>
              </a:ext>
            </a:extLst>
          </p:cNvPr>
          <p:cNvSpPr>
            <a:spLocks noGrp="1"/>
          </p:cNvSpPr>
          <p:nvPr>
            <p:ph type="body" idx="4"/>
          </p:nvPr>
        </p:nvSpPr>
        <p:spPr>
          <a:xfrm>
            <a:off x="6086126" y="370819"/>
            <a:ext cx="2918585" cy="2245052"/>
          </a:xfrm>
          <a:solidFill>
            <a:schemeClr val="accent5"/>
          </a:solidFill>
        </p:spPr>
        <p:txBody>
          <a:bodyPr/>
          <a:lstStyle/>
          <a:p>
            <a:r>
              <a:rPr lang="en-GB" sz="1400" dirty="0"/>
              <a:t>employment by gender</a:t>
            </a:r>
          </a:p>
        </p:txBody>
      </p:sp>
      <p:sp>
        <p:nvSpPr>
          <p:cNvPr id="4" name="Text Placeholder 3">
            <a:extLst>
              <a:ext uri="{FF2B5EF4-FFF2-40B4-BE49-F238E27FC236}">
                <a16:creationId xmlns:a16="http://schemas.microsoft.com/office/drawing/2014/main" id="{ABA5C5F2-E306-4BD6-BA91-5A290DC27806}"/>
              </a:ext>
            </a:extLst>
          </p:cNvPr>
          <p:cNvSpPr>
            <a:spLocks noGrp="1"/>
          </p:cNvSpPr>
          <p:nvPr>
            <p:ph type="body" idx="3"/>
          </p:nvPr>
        </p:nvSpPr>
        <p:spPr>
          <a:xfrm>
            <a:off x="185117" y="2698998"/>
            <a:ext cx="2756544" cy="2321022"/>
          </a:xfrm>
          <a:solidFill>
            <a:schemeClr val="accent5"/>
          </a:solidFill>
        </p:spPr>
        <p:txBody>
          <a:bodyPr/>
          <a:lstStyle/>
          <a:p>
            <a:r>
              <a:rPr lang="en-GB" sz="1400" dirty="0"/>
              <a:t>employment by age </a:t>
            </a:r>
          </a:p>
        </p:txBody>
      </p:sp>
      <p:sp>
        <p:nvSpPr>
          <p:cNvPr id="15" name="Text Placeholder 3">
            <a:extLst>
              <a:ext uri="{FF2B5EF4-FFF2-40B4-BE49-F238E27FC236}">
                <a16:creationId xmlns:a16="http://schemas.microsoft.com/office/drawing/2014/main" id="{05C54385-FEAB-493A-800D-D3F53A149F99}"/>
              </a:ext>
            </a:extLst>
          </p:cNvPr>
          <p:cNvSpPr txBox="1">
            <a:spLocks/>
          </p:cNvSpPr>
          <p:nvPr/>
        </p:nvSpPr>
        <p:spPr>
          <a:xfrm>
            <a:off x="3014576" y="2698999"/>
            <a:ext cx="3002900" cy="2321021"/>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chemeClr val="lt1"/>
              </a:buClr>
              <a:buSzPts val="3600"/>
              <a:buFont typeface="Arial" panose="020B0604020202020204" pitchFamily="34" charset="0"/>
              <a:buNone/>
              <a:defRPr sz="2700" b="1" kern="1200">
                <a:solidFill>
                  <a:schemeClr val="lt1"/>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sz="1400" dirty="0"/>
              <a:t>employment by disability </a:t>
            </a:r>
          </a:p>
        </p:txBody>
      </p:sp>
      <p:sp>
        <p:nvSpPr>
          <p:cNvPr id="16" name="Text Placeholder 3">
            <a:extLst>
              <a:ext uri="{FF2B5EF4-FFF2-40B4-BE49-F238E27FC236}">
                <a16:creationId xmlns:a16="http://schemas.microsoft.com/office/drawing/2014/main" id="{0C694172-9C40-46DE-820A-ABA2F6746DEE}"/>
              </a:ext>
            </a:extLst>
          </p:cNvPr>
          <p:cNvSpPr txBox="1">
            <a:spLocks/>
          </p:cNvSpPr>
          <p:nvPr/>
        </p:nvSpPr>
        <p:spPr>
          <a:xfrm>
            <a:off x="6093678" y="2698998"/>
            <a:ext cx="2911033" cy="2321021"/>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chemeClr val="lt1"/>
              </a:buClr>
              <a:buSzPts val="3600"/>
              <a:buFont typeface="Arial" panose="020B0604020202020204" pitchFamily="34" charset="0"/>
              <a:buNone/>
              <a:defRPr sz="2700" b="1" kern="1200">
                <a:solidFill>
                  <a:schemeClr val="lt1"/>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sz="1400" dirty="0"/>
              <a:t>employment by sector </a:t>
            </a:r>
          </a:p>
        </p:txBody>
      </p:sp>
      <p:pic>
        <p:nvPicPr>
          <p:cNvPr id="8" name="Picture 7" title="Inform Employer of Disability">
            <a:extLst>
              <a:ext uri="{FF2B5EF4-FFF2-40B4-BE49-F238E27FC236}">
                <a16:creationId xmlns:a16="http://schemas.microsoft.com/office/drawing/2014/main" id="{733C7E5C-C5CE-4058-9B43-3CA7B58CF484}"/>
              </a:ext>
            </a:extLst>
          </p:cNvPr>
          <p:cNvPicPr>
            <a:picLocks noChangeAspect="1"/>
          </p:cNvPicPr>
          <p:nvPr/>
        </p:nvPicPr>
        <p:blipFill>
          <a:blip r:embed="rId4"/>
          <a:stretch>
            <a:fillRect/>
          </a:stretch>
        </p:blipFill>
        <p:spPr>
          <a:xfrm>
            <a:off x="262742" y="481807"/>
            <a:ext cx="2623740" cy="1941789"/>
          </a:xfrm>
          <a:prstGeom prst="rect">
            <a:avLst/>
          </a:prstGeom>
        </p:spPr>
      </p:pic>
      <p:pic>
        <p:nvPicPr>
          <p:cNvPr id="7" name="Picture 6" title="Disability Employment Rate Gap Graph">
            <a:extLst>
              <a:ext uri="{FF2B5EF4-FFF2-40B4-BE49-F238E27FC236}">
                <a16:creationId xmlns:a16="http://schemas.microsoft.com/office/drawing/2014/main" id="{9D8A73C5-018A-462C-98E7-2C3436B965AD}"/>
              </a:ext>
            </a:extLst>
          </p:cNvPr>
          <p:cNvPicPr>
            <a:picLocks noChangeAspect="1"/>
          </p:cNvPicPr>
          <p:nvPr/>
        </p:nvPicPr>
        <p:blipFill>
          <a:blip r:embed="rId5"/>
          <a:stretch>
            <a:fillRect/>
          </a:stretch>
        </p:blipFill>
        <p:spPr>
          <a:xfrm>
            <a:off x="3090778" y="481807"/>
            <a:ext cx="2830595" cy="1941789"/>
          </a:xfrm>
          <a:prstGeom prst="rect">
            <a:avLst/>
          </a:prstGeom>
        </p:spPr>
      </p:pic>
      <p:pic>
        <p:nvPicPr>
          <p:cNvPr id="12" name="Picture 11" title="Employment by Gender Graph">
            <a:extLst>
              <a:ext uri="{FF2B5EF4-FFF2-40B4-BE49-F238E27FC236}">
                <a16:creationId xmlns:a16="http://schemas.microsoft.com/office/drawing/2014/main" id="{4B402614-7D1E-43F6-814C-71772422C0BE}"/>
              </a:ext>
            </a:extLst>
          </p:cNvPr>
          <p:cNvPicPr>
            <a:picLocks noChangeAspect="1"/>
          </p:cNvPicPr>
          <p:nvPr/>
        </p:nvPicPr>
        <p:blipFill>
          <a:blip r:embed="rId6"/>
          <a:stretch>
            <a:fillRect/>
          </a:stretch>
        </p:blipFill>
        <p:spPr>
          <a:xfrm>
            <a:off x="6173287" y="481807"/>
            <a:ext cx="2752887" cy="1941789"/>
          </a:xfrm>
          <a:prstGeom prst="rect">
            <a:avLst/>
          </a:prstGeom>
        </p:spPr>
      </p:pic>
      <p:pic>
        <p:nvPicPr>
          <p:cNvPr id="11" name="Picture 10" title="Employment by Age Graph">
            <a:extLst>
              <a:ext uri="{FF2B5EF4-FFF2-40B4-BE49-F238E27FC236}">
                <a16:creationId xmlns:a16="http://schemas.microsoft.com/office/drawing/2014/main" id="{C7A3CA35-280F-42ED-A433-A0B98CB82FBC}"/>
              </a:ext>
            </a:extLst>
          </p:cNvPr>
          <p:cNvPicPr>
            <a:picLocks noChangeAspect="1"/>
          </p:cNvPicPr>
          <p:nvPr/>
        </p:nvPicPr>
        <p:blipFill>
          <a:blip r:embed="rId7"/>
          <a:stretch>
            <a:fillRect/>
          </a:stretch>
        </p:blipFill>
        <p:spPr>
          <a:xfrm>
            <a:off x="251520" y="2787773"/>
            <a:ext cx="2630884" cy="1950617"/>
          </a:xfrm>
          <a:prstGeom prst="rect">
            <a:avLst/>
          </a:prstGeom>
        </p:spPr>
      </p:pic>
      <p:pic>
        <p:nvPicPr>
          <p:cNvPr id="13" name="Picture 12" title="Employment by Disability">
            <a:extLst>
              <a:ext uri="{FF2B5EF4-FFF2-40B4-BE49-F238E27FC236}">
                <a16:creationId xmlns:a16="http://schemas.microsoft.com/office/drawing/2014/main" id="{30554281-0197-4490-8406-3042892365DA}"/>
              </a:ext>
            </a:extLst>
          </p:cNvPr>
          <p:cNvPicPr>
            <a:picLocks noChangeAspect="1"/>
          </p:cNvPicPr>
          <p:nvPr/>
        </p:nvPicPr>
        <p:blipFill>
          <a:blip r:embed="rId8"/>
          <a:stretch>
            <a:fillRect/>
          </a:stretch>
        </p:blipFill>
        <p:spPr>
          <a:xfrm>
            <a:off x="3090778" y="2787772"/>
            <a:ext cx="2830595" cy="1950617"/>
          </a:xfrm>
          <a:prstGeom prst="rect">
            <a:avLst/>
          </a:prstGeom>
        </p:spPr>
      </p:pic>
      <p:pic>
        <p:nvPicPr>
          <p:cNvPr id="14" name="Picture 13" title="Employment by Sector Graph">
            <a:extLst>
              <a:ext uri="{FF2B5EF4-FFF2-40B4-BE49-F238E27FC236}">
                <a16:creationId xmlns:a16="http://schemas.microsoft.com/office/drawing/2014/main" id="{82172A6D-4ECC-4E6A-9FD4-82635273CD49}"/>
              </a:ext>
            </a:extLst>
          </p:cNvPr>
          <p:cNvPicPr>
            <a:picLocks noChangeAspect="1"/>
          </p:cNvPicPr>
          <p:nvPr/>
        </p:nvPicPr>
        <p:blipFill>
          <a:blip r:embed="rId9"/>
          <a:stretch>
            <a:fillRect/>
          </a:stretch>
        </p:blipFill>
        <p:spPr>
          <a:xfrm>
            <a:off x="6173288" y="2787772"/>
            <a:ext cx="2719192" cy="1950617"/>
          </a:xfrm>
          <a:prstGeom prst="rect">
            <a:avLst/>
          </a:prstGeom>
        </p:spPr>
      </p:pic>
    </p:spTree>
    <p:extLst>
      <p:ext uri="{BB962C8B-B14F-4D97-AF65-F5344CB8AC3E}">
        <p14:creationId xmlns:p14="http://schemas.microsoft.com/office/powerpoint/2010/main" val="307673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bg/>
                                          </p:spTgt>
                                        </p:tgtEl>
                                        <p:attrNameLst>
                                          <p:attrName>style.visibility</p:attrName>
                                        </p:attrNameLst>
                                      </p:cBhvr>
                                      <p:to>
                                        <p:strVal val="visible"/>
                                      </p:to>
                                    </p:set>
                                    <p:anim calcmode="lin" valueType="num">
                                      <p:cBhvr additive="base">
                                        <p:cTn id="2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bg/>
                                          </p:spTgt>
                                        </p:tgtEl>
                                        <p:attrNameLst>
                                          <p:attrName>style.visibility</p:attrName>
                                        </p:attrNameLst>
                                      </p:cBhvr>
                                      <p:to>
                                        <p:strVal val="visible"/>
                                      </p:to>
                                    </p:set>
                                    <p:anim calcmode="lin" valueType="num">
                                      <p:cBhvr additive="base">
                                        <p:cTn id="4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bg/>
                                          </p:spTgt>
                                        </p:tgtEl>
                                        <p:attrNameLst>
                                          <p:attrName>style.visibility</p:attrName>
                                        </p:attrNameLst>
                                      </p:cBhvr>
                                      <p:to>
                                        <p:strVal val="visible"/>
                                      </p:to>
                                    </p:set>
                                    <p:anim calcmode="lin" valueType="num">
                                      <p:cBhvr additive="base">
                                        <p:cTn id="5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6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 calcmode="lin" valueType="num">
                                      <p:cBhvr additive="base">
                                        <p:cTn id="6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build="p" animBg="1"/>
      <p:bldP spid="5" grpId="0" build="p" animBg="1"/>
      <p:bldP spid="4" grpId="0" build="p"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What employers want - key findings and recommendations  &#10;">
            <a:extLst>
              <a:ext uri="{FF2B5EF4-FFF2-40B4-BE49-F238E27FC236}">
                <a16:creationId xmlns:a16="http://schemas.microsoft.com/office/drawing/2014/main" id="{5057CFB9-0E91-4709-817C-DE696A473160}"/>
              </a:ext>
            </a:extLst>
          </p:cNvPr>
          <p:cNvSpPr>
            <a:spLocks noGrp="1"/>
          </p:cNvSpPr>
          <p:nvPr>
            <p:ph type="title" idx="4294967295"/>
          </p:nvPr>
        </p:nvSpPr>
        <p:spPr>
          <a:xfrm>
            <a:off x="0" y="123825"/>
            <a:ext cx="9144000" cy="37465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342900" marR="0" lvl="0" indent="-171450" algn="l" defTabSz="914400" rtl="0" eaLnBrk="1" fontAlgn="auto" latinLnBrk="0" hangingPunct="1">
              <a:lnSpc>
                <a:spcPct val="100000"/>
              </a:lnSpc>
              <a:spcBef>
                <a:spcPts val="0"/>
              </a:spcBef>
              <a:spcAft>
                <a:spcPts val="0"/>
              </a:spcAft>
              <a:buClr>
                <a:schemeClr val="lt2"/>
              </a:buClr>
              <a:buSzPts val="2200"/>
              <a:buFont typeface="Arial" panose="020B0604020202020204" pitchFamily="34" charset="0"/>
              <a:buNone/>
              <a:tabLst/>
              <a:defRPr/>
            </a:pPr>
            <a:r>
              <a:rPr kumimoji="0" lang="en-GB" sz="2000" b="1" i="0" u="none" strike="noStrike" kern="1200" cap="none" spc="0" normalizeH="0" baseline="0" noProof="0" dirty="0">
                <a:ln>
                  <a:noFill/>
                </a:ln>
                <a:solidFill>
                  <a:schemeClr val="lt2"/>
                </a:solidFill>
                <a:effectLst/>
                <a:uLnTx/>
                <a:uFillTx/>
                <a:latin typeface="Arial"/>
                <a:ea typeface="Arial"/>
                <a:cs typeface="Arial"/>
                <a:sym typeface="Arial"/>
                <a:hlinkClick r:id="rId3"/>
              </a:rPr>
              <a:t>Learning and Work Institute research and reports - disability employment  </a:t>
            </a:r>
            <a:endParaRPr kumimoji="0" lang="en-GB" sz="2000" b="1" i="0" u="none" strike="noStrike" kern="1200" cap="none" spc="0" normalizeH="0" baseline="0" noProof="0" dirty="0">
              <a:ln>
                <a:noFill/>
              </a:ln>
              <a:solidFill>
                <a:schemeClr val="lt2"/>
              </a:solidFill>
              <a:effectLst/>
              <a:uLnTx/>
              <a:uFillTx/>
              <a:latin typeface="Arial"/>
              <a:ea typeface="Arial"/>
              <a:cs typeface="Arial"/>
              <a:sym typeface="Arial"/>
            </a:endParaRPr>
          </a:p>
          <a:p>
            <a:pPr marL="342900" marR="0" lvl="0" indent="-171450" algn="l" defTabSz="914400" rtl="0" eaLnBrk="1" fontAlgn="auto" latinLnBrk="0" hangingPunct="1">
              <a:lnSpc>
                <a:spcPct val="100000"/>
              </a:lnSpc>
              <a:spcBef>
                <a:spcPts val="0"/>
              </a:spcBef>
              <a:spcAft>
                <a:spcPts val="0"/>
              </a:spcAft>
              <a:buClr>
                <a:schemeClr val="lt2"/>
              </a:buClr>
              <a:buSzPts val="2200"/>
              <a:buFont typeface="Arial" panose="020B0604020202020204" pitchFamily="34" charset="0"/>
              <a:buNone/>
              <a:tabLst/>
              <a:defRPr/>
            </a:pPr>
            <a:endParaRPr kumimoji="0" lang="en-GB" sz="1650" b="1" i="0" u="none" strike="noStrike" kern="1200" cap="none" spc="0" normalizeH="0" baseline="0" noProof="0" dirty="0">
              <a:ln>
                <a:noFill/>
              </a:ln>
              <a:solidFill>
                <a:schemeClr val="accent5"/>
              </a:solidFill>
              <a:effectLst/>
              <a:uLnTx/>
              <a:uFillTx/>
              <a:latin typeface="Arial"/>
              <a:ea typeface="Arial"/>
              <a:cs typeface="Arial"/>
              <a:sym typeface="Arial"/>
            </a:endParaRPr>
          </a:p>
        </p:txBody>
      </p:sp>
      <p:sp>
        <p:nvSpPr>
          <p:cNvPr id="19" name="TextBox 18" title="Evidence Review">
            <a:extLst>
              <a:ext uri="{FF2B5EF4-FFF2-40B4-BE49-F238E27FC236}">
                <a16:creationId xmlns:a16="http://schemas.microsoft.com/office/drawing/2014/main" id="{D9C7ED1D-6412-44A2-AC60-C30570177C72}"/>
              </a:ext>
            </a:extLst>
          </p:cNvPr>
          <p:cNvSpPr txBox="1"/>
          <p:nvPr/>
        </p:nvSpPr>
        <p:spPr>
          <a:xfrm>
            <a:off x="545173" y="535868"/>
            <a:ext cx="3718492" cy="1931409"/>
          </a:xfrm>
          <a:prstGeom prst="rect">
            <a:avLst/>
          </a:prstGeom>
          <a:solidFill>
            <a:schemeClr val="accent5"/>
          </a:solidFill>
        </p:spPr>
        <p:txBody>
          <a:bodyPr wrap="square" lIns="0" tIns="0" rIns="0" bIns="0" rtlCol="0">
            <a:spAutoFit/>
          </a:bodyPr>
          <a:lstStyle/>
          <a:p>
            <a:endParaRPr lang="en-GB" sz="1350" dirty="0"/>
          </a:p>
        </p:txBody>
      </p:sp>
      <p:sp>
        <p:nvSpPr>
          <p:cNvPr id="9" name="TextBox 8" title="Opportunities for All">
            <a:extLst>
              <a:ext uri="{FF2B5EF4-FFF2-40B4-BE49-F238E27FC236}">
                <a16:creationId xmlns:a16="http://schemas.microsoft.com/office/drawing/2014/main" id="{EE9ECE46-E054-4433-8E61-B137E0569450}"/>
              </a:ext>
            </a:extLst>
          </p:cNvPr>
          <p:cNvSpPr txBox="1"/>
          <p:nvPr/>
        </p:nvSpPr>
        <p:spPr>
          <a:xfrm>
            <a:off x="4691901" y="561349"/>
            <a:ext cx="3718492" cy="1917669"/>
          </a:xfrm>
          <a:prstGeom prst="rect">
            <a:avLst/>
          </a:prstGeom>
          <a:solidFill>
            <a:schemeClr val="accent5"/>
          </a:solidFill>
        </p:spPr>
        <p:txBody>
          <a:bodyPr wrap="square" lIns="0" tIns="0" rIns="0" bIns="0" rtlCol="0">
            <a:spAutoFit/>
          </a:bodyPr>
          <a:lstStyle/>
          <a:p>
            <a:endParaRPr lang="en-GB" sz="1350" dirty="0"/>
          </a:p>
        </p:txBody>
      </p:sp>
      <p:sp>
        <p:nvSpPr>
          <p:cNvPr id="18" name="TextBox 17" title="Tackling Disability Employment Gap">
            <a:extLst>
              <a:ext uri="{FF2B5EF4-FFF2-40B4-BE49-F238E27FC236}">
                <a16:creationId xmlns:a16="http://schemas.microsoft.com/office/drawing/2014/main" id="{2CC96CD1-D4F8-47DC-B94F-3D08A5FB5F48}"/>
              </a:ext>
            </a:extLst>
          </p:cNvPr>
          <p:cNvSpPr txBox="1"/>
          <p:nvPr/>
        </p:nvSpPr>
        <p:spPr>
          <a:xfrm>
            <a:off x="545174" y="2734604"/>
            <a:ext cx="3718492" cy="2077492"/>
          </a:xfrm>
          <a:prstGeom prst="rect">
            <a:avLst/>
          </a:prstGeom>
          <a:solidFill>
            <a:schemeClr val="accent5"/>
          </a:solidFill>
        </p:spPr>
        <p:txBody>
          <a:bodyPr wrap="square" lIns="0" tIns="0" rIns="0" bIns="0" rtlCol="0">
            <a:spAutoFit/>
          </a:bodyPr>
          <a:lstStyle/>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p:txBody>
      </p:sp>
      <p:sp>
        <p:nvSpPr>
          <p:cNvPr id="20" name="TextBox 19" title="Working Well">
            <a:extLst>
              <a:ext uri="{FF2B5EF4-FFF2-40B4-BE49-F238E27FC236}">
                <a16:creationId xmlns:a16="http://schemas.microsoft.com/office/drawing/2014/main" id="{FF17FA68-969A-4A1A-B0A6-25F308B03FF9}"/>
              </a:ext>
            </a:extLst>
          </p:cNvPr>
          <p:cNvSpPr txBox="1"/>
          <p:nvPr/>
        </p:nvSpPr>
        <p:spPr>
          <a:xfrm>
            <a:off x="4691901" y="2748672"/>
            <a:ext cx="3718492" cy="2077492"/>
          </a:xfrm>
          <a:prstGeom prst="rect">
            <a:avLst/>
          </a:prstGeom>
          <a:solidFill>
            <a:schemeClr val="accent5"/>
          </a:solidFill>
        </p:spPr>
        <p:txBody>
          <a:bodyPr wrap="square" lIns="0" tIns="0" rIns="0" bIns="0" rtlCol="0">
            <a:spAutoFit/>
          </a:bodyPr>
          <a:lstStyle/>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p:txBody>
      </p:sp>
      <p:sp>
        <p:nvSpPr>
          <p:cNvPr id="5" name="Text Placeholder 4">
            <a:extLst>
              <a:ext uri="{FF2B5EF4-FFF2-40B4-BE49-F238E27FC236}">
                <a16:creationId xmlns:a16="http://schemas.microsoft.com/office/drawing/2014/main" id="{672E8634-AF55-4020-AE31-BDBD29FC8811}"/>
              </a:ext>
            </a:extLst>
          </p:cNvPr>
          <p:cNvSpPr>
            <a:spLocks noGrp="1"/>
          </p:cNvSpPr>
          <p:nvPr>
            <p:ph type="body" idx="4"/>
          </p:nvPr>
        </p:nvSpPr>
        <p:spPr>
          <a:xfrm>
            <a:off x="733606" y="780251"/>
            <a:ext cx="3336046" cy="1443416"/>
          </a:xfrm>
          <a:solidFill>
            <a:schemeClr val="bg1"/>
          </a:solidFill>
        </p:spPr>
        <p:txBody>
          <a:bodyPr/>
          <a:lstStyle/>
          <a:p>
            <a:r>
              <a:rPr lang="en-GB" sz="1400" dirty="0">
                <a:solidFill>
                  <a:schemeClr val="tx1"/>
                </a:solidFill>
                <a:hlinkClick r:id="rId4"/>
              </a:rPr>
              <a:t>Evidence review </a:t>
            </a:r>
            <a:endParaRPr lang="en-GB" sz="1400" b="0" dirty="0">
              <a:solidFill>
                <a:schemeClr val="tx1"/>
              </a:solidFill>
            </a:endParaRPr>
          </a:p>
          <a:p>
            <a:endParaRPr lang="en-GB" sz="1400" b="0" dirty="0">
              <a:solidFill>
                <a:schemeClr val="tx1"/>
              </a:solidFill>
            </a:endParaRPr>
          </a:p>
          <a:p>
            <a:r>
              <a:rPr lang="en-GB" sz="1400" b="0" dirty="0">
                <a:solidFill>
                  <a:schemeClr val="tx1"/>
                </a:solidFill>
              </a:rPr>
              <a:t>employment support for people with disability and health condition </a:t>
            </a:r>
          </a:p>
          <a:p>
            <a:endParaRPr lang="en-GB" sz="1400" b="0" dirty="0">
              <a:solidFill>
                <a:schemeClr val="tx1"/>
              </a:solidFill>
            </a:endParaRPr>
          </a:p>
        </p:txBody>
      </p:sp>
      <p:sp>
        <p:nvSpPr>
          <p:cNvPr id="17" name="Text Placeholder 1">
            <a:extLst>
              <a:ext uri="{FF2B5EF4-FFF2-40B4-BE49-F238E27FC236}">
                <a16:creationId xmlns:a16="http://schemas.microsoft.com/office/drawing/2014/main" id="{46101B94-1C14-43A1-8BF3-45DEE9B1FB8D}"/>
              </a:ext>
            </a:extLst>
          </p:cNvPr>
          <p:cNvSpPr txBox="1">
            <a:spLocks/>
          </p:cNvSpPr>
          <p:nvPr/>
        </p:nvSpPr>
        <p:spPr>
          <a:xfrm>
            <a:off x="4945664" y="765799"/>
            <a:ext cx="3210966" cy="1457868"/>
          </a:xfrm>
          <a:prstGeom prst="rect">
            <a:avLst/>
          </a:prstGeom>
          <a:solidFill>
            <a:schemeClr val="bg1"/>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sz="1400" dirty="0">
                <a:solidFill>
                  <a:schemeClr val="tx1"/>
                </a:solidFill>
                <a:hlinkClick r:id="rId5"/>
              </a:rPr>
              <a:t>Opportunities for all</a:t>
            </a:r>
            <a:endParaRPr lang="en-GB" sz="1400" dirty="0">
              <a:solidFill>
                <a:schemeClr val="tx1"/>
              </a:solidFill>
              <a:hlinkClick r:id="rId5">
                <a:extLst>
                  <a:ext uri="{A12FA001-AC4F-418D-AE19-62706E023703}">
                    <ahyp:hlinkClr xmlns:ahyp="http://schemas.microsoft.com/office/drawing/2018/hyperlinkcolor" val="tx"/>
                  </a:ext>
                </a:extLst>
              </a:hlinkClick>
            </a:endParaRPr>
          </a:p>
          <a:p>
            <a:endParaRPr lang="en-GB" sz="1200" dirty="0">
              <a:solidFill>
                <a:schemeClr val="tx1"/>
              </a:solidFill>
              <a:hlinkClick r:id="rId5">
                <a:extLst>
                  <a:ext uri="{A12FA001-AC4F-418D-AE19-62706E023703}">
                    <ahyp:hlinkClr xmlns:ahyp="http://schemas.microsoft.com/office/drawing/2018/hyperlinkcolor" val="tx"/>
                  </a:ext>
                </a:extLst>
              </a:hlinkClick>
            </a:endParaRPr>
          </a:p>
          <a:p>
            <a:r>
              <a:rPr lang="en-GB" sz="1400" b="0" dirty="0">
                <a:solidFill>
                  <a:schemeClr val="tx1"/>
                </a:solidFill>
              </a:rPr>
              <a:t>Eleven leading thinkers on disability,</a:t>
            </a:r>
          </a:p>
          <a:p>
            <a:r>
              <a:rPr lang="en-GB" sz="1400" b="0" dirty="0">
                <a:solidFill>
                  <a:schemeClr val="tx1"/>
                </a:solidFill>
              </a:rPr>
              <a:t>health and employment set out what</a:t>
            </a:r>
          </a:p>
          <a:p>
            <a:r>
              <a:rPr lang="en-GB" sz="1400" b="0" dirty="0">
                <a:solidFill>
                  <a:schemeClr val="tx1"/>
                </a:solidFill>
              </a:rPr>
              <a:t>we need to do next to tackle the</a:t>
            </a:r>
          </a:p>
          <a:p>
            <a:r>
              <a:rPr lang="en-GB" sz="1400" b="0" dirty="0">
                <a:solidFill>
                  <a:schemeClr val="tx1"/>
                </a:solidFill>
              </a:rPr>
              <a:t>disability employment gap</a:t>
            </a:r>
            <a:endParaRPr lang="en-GB" sz="1400" dirty="0">
              <a:solidFill>
                <a:schemeClr val="tx1"/>
              </a:solidFill>
              <a:hlinkClick r:id="rId5"/>
            </a:endParaRPr>
          </a:p>
          <a:p>
            <a:pPr algn="l"/>
            <a:r>
              <a:rPr lang="en-GB" sz="1400" dirty="0">
                <a:hlinkClick r:id="rId5"/>
              </a:rPr>
              <a:t> </a:t>
            </a:r>
            <a:endParaRPr lang="en-GB" sz="1400" dirty="0"/>
          </a:p>
        </p:txBody>
      </p:sp>
      <p:sp>
        <p:nvSpPr>
          <p:cNvPr id="4" name="Text Placeholder 3">
            <a:extLst>
              <a:ext uri="{FF2B5EF4-FFF2-40B4-BE49-F238E27FC236}">
                <a16:creationId xmlns:a16="http://schemas.microsoft.com/office/drawing/2014/main" id="{ABA5C5F2-E306-4BD6-BA91-5A290DC27806}"/>
              </a:ext>
            </a:extLst>
          </p:cNvPr>
          <p:cNvSpPr>
            <a:spLocks noGrp="1"/>
          </p:cNvSpPr>
          <p:nvPr>
            <p:ph type="body" idx="3"/>
          </p:nvPr>
        </p:nvSpPr>
        <p:spPr>
          <a:xfrm>
            <a:off x="733606" y="2951909"/>
            <a:ext cx="3336047" cy="1607294"/>
          </a:xfrm>
          <a:solidFill>
            <a:schemeClr val="bg1"/>
          </a:solidFill>
        </p:spPr>
        <p:txBody>
          <a:bodyPr/>
          <a:lstStyle/>
          <a:p>
            <a:r>
              <a:rPr lang="en-GB" sz="1400" dirty="0">
                <a:solidFill>
                  <a:srgbClr val="800080"/>
                </a:solidFill>
                <a:hlinkClick r:id="rId6">
                  <a:extLst>
                    <a:ext uri="{A12FA001-AC4F-418D-AE19-62706E023703}">
                      <ahyp:hlinkClr xmlns:ahyp="http://schemas.microsoft.com/office/drawing/2018/hyperlinkcolor" val="tx"/>
                    </a:ext>
                  </a:extLst>
                </a:hlinkClick>
              </a:rPr>
              <a:t>Tackling disability employment gap</a:t>
            </a:r>
          </a:p>
          <a:p>
            <a:endParaRPr lang="en-GB" sz="1400" b="0" dirty="0">
              <a:solidFill>
                <a:schemeClr val="tx1"/>
              </a:solidFill>
              <a:hlinkClick r:id="rId6">
                <a:extLst>
                  <a:ext uri="{A12FA001-AC4F-418D-AE19-62706E023703}">
                    <ahyp:hlinkClr xmlns:ahyp="http://schemas.microsoft.com/office/drawing/2018/hyperlinkcolor" val="tx"/>
                  </a:ext>
                </a:extLst>
              </a:hlinkClick>
            </a:endParaRPr>
          </a:p>
          <a:p>
            <a:r>
              <a:rPr lang="en-GB" sz="1400" b="0" dirty="0">
                <a:solidFill>
                  <a:schemeClr val="tx1"/>
                </a:solidFill>
              </a:rPr>
              <a:t>Halving the Gap: Making the Work and Health Programme work for disabled people</a:t>
            </a:r>
          </a:p>
          <a:p>
            <a:r>
              <a:rPr lang="en-GB" sz="1400" b="0" dirty="0">
                <a:solidFill>
                  <a:schemeClr val="tx1"/>
                </a:solidFill>
                <a:hlinkClick r:id="rId6">
                  <a:extLst>
                    <a:ext uri="{A12FA001-AC4F-418D-AE19-62706E023703}">
                      <ahyp:hlinkClr xmlns:ahyp="http://schemas.microsoft.com/office/drawing/2018/hyperlinkcolor" val="tx"/>
                    </a:ext>
                  </a:extLst>
                </a:hlinkClick>
              </a:rPr>
              <a:t> </a:t>
            </a:r>
            <a:endParaRPr lang="en-GB" sz="1400" b="0" dirty="0">
              <a:solidFill>
                <a:schemeClr val="tx1"/>
              </a:solidFill>
            </a:endParaRPr>
          </a:p>
        </p:txBody>
      </p:sp>
      <p:sp>
        <p:nvSpPr>
          <p:cNvPr id="2" name="Text Placeholder 1">
            <a:extLst>
              <a:ext uri="{FF2B5EF4-FFF2-40B4-BE49-F238E27FC236}">
                <a16:creationId xmlns:a16="http://schemas.microsoft.com/office/drawing/2014/main" id="{77907A31-6274-4DF4-97DF-BED3323A4167}"/>
              </a:ext>
            </a:extLst>
          </p:cNvPr>
          <p:cNvSpPr>
            <a:spLocks noGrp="1"/>
          </p:cNvSpPr>
          <p:nvPr>
            <p:ph type="body" idx="1"/>
          </p:nvPr>
        </p:nvSpPr>
        <p:spPr>
          <a:xfrm>
            <a:off x="4945664" y="2951909"/>
            <a:ext cx="3289786" cy="1607294"/>
          </a:xfrm>
          <a:solidFill>
            <a:schemeClr val="bg1"/>
          </a:solidFill>
        </p:spPr>
        <p:txBody>
          <a:bodyPr/>
          <a:lstStyle/>
          <a:p>
            <a:endParaRPr lang="en-GB" sz="1400" b="0" dirty="0">
              <a:solidFill>
                <a:schemeClr val="tx1"/>
              </a:solidFill>
            </a:endParaRPr>
          </a:p>
          <a:p>
            <a:endParaRPr lang="en-GB" sz="1400" dirty="0">
              <a:solidFill>
                <a:schemeClr val="tx1"/>
              </a:solidFill>
              <a:hlinkClick r:id="rId7"/>
            </a:endParaRPr>
          </a:p>
          <a:p>
            <a:endParaRPr lang="en-GB" sz="1400" dirty="0">
              <a:solidFill>
                <a:schemeClr val="tx1"/>
              </a:solidFill>
              <a:hlinkClick r:id="rId7"/>
            </a:endParaRPr>
          </a:p>
          <a:p>
            <a:endParaRPr lang="en-GB" sz="1400" dirty="0">
              <a:solidFill>
                <a:schemeClr val="tx1"/>
              </a:solidFill>
              <a:hlinkClick r:id="rId7"/>
            </a:endParaRPr>
          </a:p>
          <a:p>
            <a:r>
              <a:rPr lang="en-GB" sz="1400" dirty="0">
                <a:solidFill>
                  <a:schemeClr val="tx1"/>
                </a:solidFill>
                <a:hlinkClick r:id="rId7"/>
              </a:rPr>
              <a:t>Working well </a:t>
            </a:r>
            <a:endParaRPr lang="en-GB" sz="1400" dirty="0">
              <a:solidFill>
                <a:schemeClr val="tx1"/>
              </a:solidFill>
            </a:endParaRPr>
          </a:p>
          <a:p>
            <a:endParaRPr lang="en-GB" sz="1400" b="0" dirty="0">
              <a:solidFill>
                <a:schemeClr val="tx1"/>
              </a:solidFill>
            </a:endParaRPr>
          </a:p>
          <a:p>
            <a:r>
              <a:rPr lang="en-GB" sz="1400" b="0" dirty="0">
                <a:solidFill>
                  <a:schemeClr val="tx1"/>
                </a:solidFill>
              </a:rPr>
              <a:t>an early stage impact assessment of the Working Well (WW) pilot programme on behalf of the Department for Work and Pensions</a:t>
            </a:r>
          </a:p>
          <a:p>
            <a:endParaRPr lang="en-GB" sz="1400" b="0" dirty="0">
              <a:solidFill>
                <a:schemeClr val="tx1"/>
              </a:solidFill>
            </a:endParaRPr>
          </a:p>
        </p:txBody>
      </p:sp>
    </p:spTree>
    <p:extLst>
      <p:ext uri="{BB962C8B-B14F-4D97-AF65-F5344CB8AC3E}">
        <p14:creationId xmlns:p14="http://schemas.microsoft.com/office/powerpoint/2010/main" val="323730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ppt_w</p:attrName>
                                        </p:attrNameLst>
                                      </p:cBhvr>
                                      <p:tavLst>
                                        <p:tav tm="0">
                                          <p:val>
                                            <p:fltVal val="0"/>
                                          </p:val>
                                        </p:tav>
                                        <p:tav tm="100000">
                                          <p:val>
                                            <p:strVal val="#ppt_w"/>
                                          </p:val>
                                        </p:tav>
                                      </p:tavLst>
                                    </p:anim>
                                    <p:anim calcmode="lin" valueType="num">
                                      <p:cBhvr>
                                        <p:cTn id="34" dur="1000" fill="hold"/>
                                        <p:tgtEl>
                                          <p:spTgt spid="17"/>
                                        </p:tgtEl>
                                        <p:attrNameLst>
                                          <p:attrName>ppt_h</p:attrName>
                                        </p:attrNameLst>
                                      </p:cBhvr>
                                      <p:tavLst>
                                        <p:tav tm="0">
                                          <p:val>
                                            <p:fltVal val="0"/>
                                          </p:val>
                                        </p:tav>
                                        <p:tav tm="100000">
                                          <p:val>
                                            <p:strVal val="#ppt_h"/>
                                          </p:val>
                                        </p:tav>
                                      </p:tavLst>
                                    </p:anim>
                                    <p:anim calcmode="lin" valueType="num">
                                      <p:cBhvr>
                                        <p:cTn id="35" dur="1000" fill="hold"/>
                                        <p:tgtEl>
                                          <p:spTgt spid="17"/>
                                        </p:tgtEl>
                                        <p:attrNameLst>
                                          <p:attrName>style.rotation</p:attrName>
                                        </p:attrNameLst>
                                      </p:cBhvr>
                                      <p:tavLst>
                                        <p:tav tm="0">
                                          <p:val>
                                            <p:fltVal val="90"/>
                                          </p:val>
                                        </p:tav>
                                        <p:tav tm="100000">
                                          <p:val>
                                            <p:fltVal val="0"/>
                                          </p:val>
                                        </p:tav>
                                      </p:tavLst>
                                    </p:anim>
                                    <p:animEffect transition="in" filter="fade">
                                      <p:cBhvr>
                                        <p:cTn id="36" dur="1000"/>
                                        <p:tgtEl>
                                          <p:spTgt spid="17"/>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bg/>
                                          </p:spTgt>
                                        </p:tgtEl>
                                        <p:attrNameLst>
                                          <p:attrName>style.visibility</p:attrName>
                                        </p:attrNameLst>
                                      </p:cBhvr>
                                      <p:to>
                                        <p:strVal val="visible"/>
                                      </p:to>
                                    </p:set>
                                    <p:anim calcmode="lin" valueType="num">
                                      <p:cBhvr>
                                        <p:cTn id="47" dur="1000" fill="hold"/>
                                        <p:tgtEl>
                                          <p:spTgt spid="4">
                                            <p:bg/>
                                          </p:spTgt>
                                        </p:tgtEl>
                                        <p:attrNameLst>
                                          <p:attrName>ppt_w</p:attrName>
                                        </p:attrNameLst>
                                      </p:cBhvr>
                                      <p:tavLst>
                                        <p:tav tm="0">
                                          <p:val>
                                            <p:fltVal val="0"/>
                                          </p:val>
                                        </p:tav>
                                        <p:tav tm="100000">
                                          <p:val>
                                            <p:strVal val="#ppt_w"/>
                                          </p:val>
                                        </p:tav>
                                      </p:tavLst>
                                    </p:anim>
                                    <p:anim calcmode="lin" valueType="num">
                                      <p:cBhvr>
                                        <p:cTn id="48" dur="1000" fill="hold"/>
                                        <p:tgtEl>
                                          <p:spTgt spid="4">
                                            <p:bg/>
                                          </p:spTgt>
                                        </p:tgtEl>
                                        <p:attrNameLst>
                                          <p:attrName>ppt_h</p:attrName>
                                        </p:attrNameLst>
                                      </p:cBhvr>
                                      <p:tavLst>
                                        <p:tav tm="0">
                                          <p:val>
                                            <p:fltVal val="0"/>
                                          </p:val>
                                        </p:tav>
                                        <p:tav tm="100000">
                                          <p:val>
                                            <p:strVal val="#ppt_h"/>
                                          </p:val>
                                        </p:tav>
                                      </p:tavLst>
                                    </p:anim>
                                    <p:anim calcmode="lin" valueType="num">
                                      <p:cBhvr>
                                        <p:cTn id="49" dur="1000" fill="hold"/>
                                        <p:tgtEl>
                                          <p:spTgt spid="4">
                                            <p:bg/>
                                          </p:spTgt>
                                        </p:tgtEl>
                                        <p:attrNameLst>
                                          <p:attrName>style.rotation</p:attrName>
                                        </p:attrNameLst>
                                      </p:cBhvr>
                                      <p:tavLst>
                                        <p:tav tm="0">
                                          <p:val>
                                            <p:fltVal val="90"/>
                                          </p:val>
                                        </p:tav>
                                        <p:tav tm="100000">
                                          <p:val>
                                            <p:fltVal val="0"/>
                                          </p:val>
                                        </p:tav>
                                      </p:tavLst>
                                    </p:anim>
                                    <p:animEffect transition="in" filter="fade">
                                      <p:cBhvr>
                                        <p:cTn id="50" dur="1000"/>
                                        <p:tgtEl>
                                          <p:spTgt spid="4">
                                            <p:bg/>
                                          </p:spTgt>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p:cTn id="5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0" end="0"/>
                                            </p:tx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 calcmode="lin" valueType="num">
                                      <p:cBhvr>
                                        <p:cTn id="5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6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6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62" dur="1000"/>
                                        <p:tgtEl>
                                          <p:spTgt spid="4">
                                            <p:txEl>
                                              <p:pRg st="2" end="2"/>
                                            </p:txEl>
                                          </p:spTgt>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 calcmode="lin" valueType="num">
                                      <p:cBhvr>
                                        <p:cTn id="6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8" dur="1000"/>
                                        <p:tgtEl>
                                          <p:spTgt spid="4">
                                            <p:txEl>
                                              <p:pRg st="3" end="3"/>
                                            </p:txEl>
                                          </p:spTgt>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 calcmode="lin" valueType="num">
                                      <p:cBhvr>
                                        <p:cTn id="73" dur="1000" fill="hold"/>
                                        <p:tgtEl>
                                          <p:spTgt spid="18"/>
                                        </p:tgtEl>
                                        <p:attrNameLst>
                                          <p:attrName>style.rotation</p:attrName>
                                        </p:attrNameLst>
                                      </p:cBhvr>
                                      <p:tavLst>
                                        <p:tav tm="0">
                                          <p:val>
                                            <p:fltVal val="90"/>
                                          </p:val>
                                        </p:tav>
                                        <p:tav tm="100000">
                                          <p:val>
                                            <p:fltVal val="0"/>
                                          </p:val>
                                        </p:tav>
                                      </p:tavLst>
                                    </p:anim>
                                    <p:animEffect transition="in" filter="fade">
                                      <p:cBhvr>
                                        <p:cTn id="74" dur="1000"/>
                                        <p:tgtEl>
                                          <p:spTgt spid="18"/>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
                                            <p:bg/>
                                          </p:spTgt>
                                        </p:tgtEl>
                                        <p:attrNameLst>
                                          <p:attrName>style.visibility</p:attrName>
                                        </p:attrNameLst>
                                      </p:cBhvr>
                                      <p:to>
                                        <p:strVal val="visible"/>
                                      </p:to>
                                    </p:set>
                                    <p:anim calcmode="lin" valueType="num">
                                      <p:cBhvr>
                                        <p:cTn id="77" dur="1000" fill="hold"/>
                                        <p:tgtEl>
                                          <p:spTgt spid="2">
                                            <p:bg/>
                                          </p:spTgt>
                                        </p:tgtEl>
                                        <p:attrNameLst>
                                          <p:attrName>ppt_w</p:attrName>
                                        </p:attrNameLst>
                                      </p:cBhvr>
                                      <p:tavLst>
                                        <p:tav tm="0">
                                          <p:val>
                                            <p:fltVal val="0"/>
                                          </p:val>
                                        </p:tav>
                                        <p:tav tm="100000">
                                          <p:val>
                                            <p:strVal val="#ppt_w"/>
                                          </p:val>
                                        </p:tav>
                                      </p:tavLst>
                                    </p:anim>
                                    <p:anim calcmode="lin" valueType="num">
                                      <p:cBhvr>
                                        <p:cTn id="78" dur="1000" fill="hold"/>
                                        <p:tgtEl>
                                          <p:spTgt spid="2">
                                            <p:bg/>
                                          </p:spTgt>
                                        </p:tgtEl>
                                        <p:attrNameLst>
                                          <p:attrName>ppt_h</p:attrName>
                                        </p:attrNameLst>
                                      </p:cBhvr>
                                      <p:tavLst>
                                        <p:tav tm="0">
                                          <p:val>
                                            <p:fltVal val="0"/>
                                          </p:val>
                                        </p:tav>
                                        <p:tav tm="100000">
                                          <p:val>
                                            <p:strVal val="#ppt_h"/>
                                          </p:val>
                                        </p:tav>
                                      </p:tavLst>
                                    </p:anim>
                                    <p:anim calcmode="lin" valueType="num">
                                      <p:cBhvr>
                                        <p:cTn id="79" dur="1000" fill="hold"/>
                                        <p:tgtEl>
                                          <p:spTgt spid="2">
                                            <p:bg/>
                                          </p:spTgt>
                                        </p:tgtEl>
                                        <p:attrNameLst>
                                          <p:attrName>style.rotation</p:attrName>
                                        </p:attrNameLst>
                                      </p:cBhvr>
                                      <p:tavLst>
                                        <p:tav tm="0">
                                          <p:val>
                                            <p:fltVal val="90"/>
                                          </p:val>
                                        </p:tav>
                                        <p:tav tm="100000">
                                          <p:val>
                                            <p:fltVal val="0"/>
                                          </p:val>
                                        </p:tav>
                                      </p:tavLst>
                                    </p:anim>
                                    <p:animEffect transition="in" filter="fade">
                                      <p:cBhvr>
                                        <p:cTn id="80" dur="1000"/>
                                        <p:tgtEl>
                                          <p:spTgt spid="2">
                                            <p:bg/>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 calcmode="lin" valueType="num">
                                      <p:cBhvr>
                                        <p:cTn id="8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85"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86" dur="1000"/>
                                        <p:tgtEl>
                                          <p:spTgt spid="2">
                                            <p:txEl>
                                              <p:pRg st="4" end="4"/>
                                            </p:txEl>
                                          </p:spTgt>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
                                            <p:txEl>
                                              <p:pRg st="6" end="6"/>
                                            </p:txEl>
                                          </p:spTgt>
                                        </p:tgtEl>
                                        <p:attrNameLst>
                                          <p:attrName>style.visibility</p:attrName>
                                        </p:attrNameLst>
                                      </p:cBhvr>
                                      <p:to>
                                        <p:strVal val="visible"/>
                                      </p:to>
                                    </p:set>
                                    <p:anim calcmode="lin" valueType="num">
                                      <p:cBhvr>
                                        <p:cTn id="89"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90"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91"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92" dur="1000"/>
                                        <p:tgtEl>
                                          <p:spTgt spid="2">
                                            <p:txEl>
                                              <p:pRg st="6" end="6"/>
                                            </p:txEl>
                                          </p:spTgt>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1000" fill="hold"/>
                                        <p:tgtEl>
                                          <p:spTgt spid="20"/>
                                        </p:tgtEl>
                                        <p:attrNameLst>
                                          <p:attrName>ppt_w</p:attrName>
                                        </p:attrNameLst>
                                      </p:cBhvr>
                                      <p:tavLst>
                                        <p:tav tm="0">
                                          <p:val>
                                            <p:fltVal val="0"/>
                                          </p:val>
                                        </p:tav>
                                        <p:tav tm="100000">
                                          <p:val>
                                            <p:strVal val="#ppt_w"/>
                                          </p:val>
                                        </p:tav>
                                      </p:tavLst>
                                    </p:anim>
                                    <p:anim calcmode="lin" valueType="num">
                                      <p:cBhvr>
                                        <p:cTn id="96" dur="1000" fill="hold"/>
                                        <p:tgtEl>
                                          <p:spTgt spid="20"/>
                                        </p:tgtEl>
                                        <p:attrNameLst>
                                          <p:attrName>ppt_h</p:attrName>
                                        </p:attrNameLst>
                                      </p:cBhvr>
                                      <p:tavLst>
                                        <p:tav tm="0">
                                          <p:val>
                                            <p:fltVal val="0"/>
                                          </p:val>
                                        </p:tav>
                                        <p:tav tm="100000">
                                          <p:val>
                                            <p:strVal val="#ppt_h"/>
                                          </p:val>
                                        </p:tav>
                                      </p:tavLst>
                                    </p:anim>
                                    <p:anim calcmode="lin" valueType="num">
                                      <p:cBhvr>
                                        <p:cTn id="97" dur="1000" fill="hold"/>
                                        <p:tgtEl>
                                          <p:spTgt spid="20"/>
                                        </p:tgtEl>
                                        <p:attrNameLst>
                                          <p:attrName>style.rotation</p:attrName>
                                        </p:attrNameLst>
                                      </p:cBhvr>
                                      <p:tavLst>
                                        <p:tav tm="0">
                                          <p:val>
                                            <p:fltVal val="90"/>
                                          </p:val>
                                        </p:tav>
                                        <p:tav tm="100000">
                                          <p:val>
                                            <p:fltVal val="0"/>
                                          </p:val>
                                        </p:tav>
                                      </p:tavLst>
                                    </p:anim>
                                    <p:animEffect transition="in" filter="fade">
                                      <p:cBhvr>
                                        <p:cTn id="9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8" grpId="0" animBg="1"/>
      <p:bldP spid="20" grpId="0" animBg="1"/>
      <p:bldP spid="5" grpId="0" uiExpand="1" build="p" animBg="1"/>
      <p:bldP spid="17" grpId="0" animBg="1"/>
      <p:bldP spid="4" grpId="0" uiExpand="1" build="p" animBg="1"/>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What employers want - key findings and recommendations  &#10;">
            <a:extLst>
              <a:ext uri="{FF2B5EF4-FFF2-40B4-BE49-F238E27FC236}">
                <a16:creationId xmlns:a16="http://schemas.microsoft.com/office/drawing/2014/main" id="{5057CFB9-0E91-4709-817C-DE696A473160}"/>
              </a:ext>
            </a:extLst>
          </p:cNvPr>
          <p:cNvSpPr>
            <a:spLocks noGrp="1"/>
          </p:cNvSpPr>
          <p:nvPr>
            <p:ph type="title" idx="4294967295"/>
          </p:nvPr>
        </p:nvSpPr>
        <p:spPr>
          <a:xfrm>
            <a:off x="463550" y="247650"/>
            <a:ext cx="8253413" cy="4984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342900" marR="0" lvl="0" indent="-171450" algn="l" defTabSz="914400" rtl="0" eaLnBrk="1" fontAlgn="auto" latinLnBrk="0" hangingPunct="1">
              <a:lnSpc>
                <a:spcPct val="100000"/>
              </a:lnSpc>
              <a:spcBef>
                <a:spcPts val="0"/>
              </a:spcBef>
              <a:spcAft>
                <a:spcPts val="0"/>
              </a:spcAft>
              <a:buClr>
                <a:schemeClr val="lt2"/>
              </a:buClr>
              <a:buSzPts val="2200"/>
              <a:buFont typeface="Arial" panose="020B0604020202020204" pitchFamily="34" charset="0"/>
              <a:buNone/>
              <a:tabLst/>
              <a:defRPr/>
            </a:pPr>
            <a:r>
              <a:rPr kumimoji="0" lang="en-GB" sz="2000" b="1" i="0" u="none" strike="noStrike" kern="1200" cap="none" spc="0" normalizeH="0" baseline="0" noProof="0" dirty="0">
                <a:ln>
                  <a:noFill/>
                </a:ln>
                <a:solidFill>
                  <a:schemeClr val="accent5"/>
                </a:solidFill>
                <a:effectLst/>
                <a:uLnTx/>
                <a:uFillTx/>
                <a:latin typeface="Arial"/>
                <a:ea typeface="Arial"/>
                <a:cs typeface="Arial"/>
                <a:sym typeface="Arial"/>
              </a:rPr>
              <a:t>Employer incentives, support and views</a:t>
            </a:r>
          </a:p>
        </p:txBody>
      </p:sp>
      <p:sp>
        <p:nvSpPr>
          <p:cNvPr id="8" name="TextBox 7">
            <a:extLst>
              <a:ext uri="{FF2B5EF4-FFF2-40B4-BE49-F238E27FC236}">
                <a16:creationId xmlns:a16="http://schemas.microsoft.com/office/drawing/2014/main" id="{9D251EEE-6FC6-4994-905D-A19CFED7CC1F}"/>
              </a:ext>
            </a:extLst>
          </p:cNvPr>
          <p:cNvSpPr txBox="1"/>
          <p:nvPr/>
        </p:nvSpPr>
        <p:spPr>
          <a:xfrm>
            <a:off x="705525" y="850262"/>
            <a:ext cx="1306181" cy="1038746"/>
          </a:xfrm>
          <a:prstGeom prst="rect">
            <a:avLst/>
          </a:prstGeom>
          <a:noFill/>
        </p:spPr>
        <p:txBody>
          <a:bodyPr wrap="square" lIns="0" tIns="0" rIns="0" bIns="0" rtlCol="0">
            <a:spAutoFit/>
          </a:bodyPr>
          <a:lstStyle/>
          <a:p>
            <a:pPr algn="ctr"/>
            <a:r>
              <a:rPr lang="en-GB" sz="1350" b="1" dirty="0"/>
              <a:t>Disability confident employer</a:t>
            </a:r>
          </a:p>
          <a:p>
            <a:pPr algn="ctr"/>
            <a:endParaRPr lang="en-GB" sz="1350" b="1" dirty="0"/>
          </a:p>
          <a:p>
            <a:pPr algn="ctr"/>
            <a:r>
              <a:rPr lang="en-GB" sz="1350" dirty="0"/>
              <a:t> </a:t>
            </a:r>
          </a:p>
        </p:txBody>
      </p:sp>
      <p:pic>
        <p:nvPicPr>
          <p:cNvPr id="23" name="Picture 22" descr="Disability Confident Employer">
            <a:extLst>
              <a:ext uri="{FF2B5EF4-FFF2-40B4-BE49-F238E27FC236}">
                <a16:creationId xmlns:a16="http://schemas.microsoft.com/office/drawing/2014/main" id="{A4F116F0-9C49-4076-945F-02A2EE9EC5FE}"/>
              </a:ext>
            </a:extLst>
          </p:cNvPr>
          <p:cNvPicPr>
            <a:picLocks noChangeAspect="1"/>
          </p:cNvPicPr>
          <p:nvPr/>
        </p:nvPicPr>
        <p:blipFill>
          <a:blip r:embed="rId3"/>
          <a:stretch>
            <a:fillRect/>
          </a:stretch>
        </p:blipFill>
        <p:spPr>
          <a:xfrm>
            <a:off x="611531" y="1570849"/>
            <a:ext cx="1539753" cy="603653"/>
          </a:xfrm>
          <a:prstGeom prst="rect">
            <a:avLst/>
          </a:prstGeom>
        </p:spPr>
      </p:pic>
      <p:sp>
        <p:nvSpPr>
          <p:cNvPr id="11" name="TextBox 10">
            <a:extLst>
              <a:ext uri="{FF2B5EF4-FFF2-40B4-BE49-F238E27FC236}">
                <a16:creationId xmlns:a16="http://schemas.microsoft.com/office/drawing/2014/main" id="{E59B9A2E-EA9E-409A-AE9E-16B8DEB53BDF}"/>
              </a:ext>
            </a:extLst>
          </p:cNvPr>
          <p:cNvSpPr txBox="1"/>
          <p:nvPr/>
        </p:nvSpPr>
        <p:spPr>
          <a:xfrm>
            <a:off x="2952055" y="763323"/>
            <a:ext cx="1296144" cy="830997"/>
          </a:xfrm>
          <a:prstGeom prst="rect">
            <a:avLst/>
          </a:prstGeom>
          <a:noFill/>
        </p:spPr>
        <p:txBody>
          <a:bodyPr wrap="square" lIns="0" tIns="0" rIns="0" bIns="0" rtlCol="0">
            <a:spAutoFit/>
          </a:bodyPr>
          <a:lstStyle/>
          <a:p>
            <a:pPr algn="ctr"/>
            <a:r>
              <a:rPr lang="en-GB" sz="1350" b="1" dirty="0">
                <a:hlinkClick r:id="rId4"/>
              </a:rPr>
              <a:t>Access to Work</a:t>
            </a:r>
          </a:p>
          <a:p>
            <a:pPr algn="ctr"/>
            <a:r>
              <a:rPr lang="en-GB" sz="1350" dirty="0"/>
              <a:t>fact sheet for employers </a:t>
            </a:r>
          </a:p>
          <a:p>
            <a:pPr algn="ctr"/>
            <a:endParaRPr lang="en-GB" sz="1350" b="1" dirty="0"/>
          </a:p>
        </p:txBody>
      </p:sp>
      <p:pic>
        <p:nvPicPr>
          <p:cNvPr id="24" name="Picture 23" descr="Access to Work Fact Sheet for Employers">
            <a:extLst>
              <a:ext uri="{FF2B5EF4-FFF2-40B4-BE49-F238E27FC236}">
                <a16:creationId xmlns:a16="http://schemas.microsoft.com/office/drawing/2014/main" id="{0108D58D-16A4-4324-A5C7-38666362D8CA}"/>
              </a:ext>
            </a:extLst>
          </p:cNvPr>
          <p:cNvPicPr>
            <a:picLocks noChangeAspect="1"/>
          </p:cNvPicPr>
          <p:nvPr/>
        </p:nvPicPr>
        <p:blipFill>
          <a:blip r:embed="rId5"/>
          <a:stretch>
            <a:fillRect/>
          </a:stretch>
        </p:blipFill>
        <p:spPr>
          <a:xfrm>
            <a:off x="3131840" y="1461400"/>
            <a:ext cx="850543" cy="787540"/>
          </a:xfrm>
          <a:prstGeom prst="rect">
            <a:avLst/>
          </a:prstGeom>
        </p:spPr>
      </p:pic>
      <p:sp>
        <p:nvSpPr>
          <p:cNvPr id="6" name="TextBox 5">
            <a:extLst>
              <a:ext uri="{FF2B5EF4-FFF2-40B4-BE49-F238E27FC236}">
                <a16:creationId xmlns:a16="http://schemas.microsoft.com/office/drawing/2014/main" id="{976CF87F-7EDB-4BC4-AB56-167413762800}"/>
              </a:ext>
            </a:extLst>
          </p:cNvPr>
          <p:cNvSpPr txBox="1"/>
          <p:nvPr/>
        </p:nvSpPr>
        <p:spPr>
          <a:xfrm>
            <a:off x="5001855" y="728673"/>
            <a:ext cx="1632494" cy="1454244"/>
          </a:xfrm>
          <a:prstGeom prst="rect">
            <a:avLst/>
          </a:prstGeom>
          <a:noFill/>
        </p:spPr>
        <p:txBody>
          <a:bodyPr wrap="square" lIns="0" tIns="0" rIns="0" bIns="0" rtlCol="0">
            <a:spAutoFit/>
          </a:bodyPr>
          <a:lstStyle/>
          <a:p>
            <a:pPr algn="ctr"/>
            <a:r>
              <a:rPr lang="en-GB" sz="1350" dirty="0"/>
              <a:t>Good business sense approaches consumer, community reputation and workforce satisfaction  </a:t>
            </a:r>
          </a:p>
        </p:txBody>
      </p:sp>
      <p:pic>
        <p:nvPicPr>
          <p:cNvPr id="25" name="Picture 24" descr="Employer Guide">
            <a:extLst>
              <a:ext uri="{FF2B5EF4-FFF2-40B4-BE49-F238E27FC236}">
                <a16:creationId xmlns:a16="http://schemas.microsoft.com/office/drawing/2014/main" id="{2C6CD116-3097-4D39-9F4D-B8CCBAE9F442}"/>
              </a:ext>
            </a:extLst>
          </p:cNvPr>
          <p:cNvPicPr>
            <a:picLocks noChangeAspect="1"/>
          </p:cNvPicPr>
          <p:nvPr/>
        </p:nvPicPr>
        <p:blipFill rotWithShape="1">
          <a:blip r:embed="rId6"/>
          <a:srcRect l="5714" t="25397" r="13788" b="3249"/>
          <a:stretch/>
        </p:blipFill>
        <p:spPr>
          <a:xfrm>
            <a:off x="7547646" y="1429690"/>
            <a:ext cx="787534" cy="850960"/>
          </a:xfrm>
          <a:prstGeom prst="rect">
            <a:avLst/>
          </a:prstGeom>
        </p:spPr>
      </p:pic>
      <p:sp>
        <p:nvSpPr>
          <p:cNvPr id="13" name="TextBox 12">
            <a:extLst>
              <a:ext uri="{FF2B5EF4-FFF2-40B4-BE49-F238E27FC236}">
                <a16:creationId xmlns:a16="http://schemas.microsoft.com/office/drawing/2014/main" id="{0FBF373D-8063-4F33-AF2D-3A7DC914D182}"/>
              </a:ext>
            </a:extLst>
          </p:cNvPr>
          <p:cNvSpPr txBox="1"/>
          <p:nvPr/>
        </p:nvSpPr>
        <p:spPr>
          <a:xfrm>
            <a:off x="7278920" y="728673"/>
            <a:ext cx="1296144" cy="623248"/>
          </a:xfrm>
          <a:prstGeom prst="rect">
            <a:avLst/>
          </a:prstGeom>
          <a:noFill/>
        </p:spPr>
        <p:txBody>
          <a:bodyPr wrap="square" lIns="0" tIns="0" rIns="0" bIns="0" rtlCol="0">
            <a:spAutoFit/>
          </a:bodyPr>
          <a:lstStyle/>
          <a:p>
            <a:pPr algn="ctr"/>
            <a:r>
              <a:rPr lang="en-GB" sz="1350" dirty="0">
                <a:hlinkClick r:id="rId7"/>
              </a:rPr>
              <a:t>Employer guide </a:t>
            </a:r>
            <a:r>
              <a:rPr lang="en-GB" sz="1350" dirty="0"/>
              <a:t>disability inclusive toolkit </a:t>
            </a:r>
          </a:p>
        </p:txBody>
      </p:sp>
      <p:sp>
        <p:nvSpPr>
          <p:cNvPr id="15" name="TextBox 14">
            <a:extLst>
              <a:ext uri="{FF2B5EF4-FFF2-40B4-BE49-F238E27FC236}">
                <a16:creationId xmlns:a16="http://schemas.microsoft.com/office/drawing/2014/main" id="{CCCF541B-2AE7-45A3-B464-FFD382DE1ADF}"/>
              </a:ext>
            </a:extLst>
          </p:cNvPr>
          <p:cNvSpPr txBox="1"/>
          <p:nvPr/>
        </p:nvSpPr>
        <p:spPr>
          <a:xfrm>
            <a:off x="464168" y="3052794"/>
            <a:ext cx="1840709" cy="1038746"/>
          </a:xfrm>
          <a:prstGeom prst="rect">
            <a:avLst/>
          </a:prstGeom>
          <a:noFill/>
        </p:spPr>
        <p:txBody>
          <a:bodyPr wrap="square" lIns="0" tIns="0" rIns="0" bIns="0" rtlCol="0">
            <a:spAutoFit/>
          </a:bodyPr>
          <a:lstStyle/>
          <a:p>
            <a:pPr algn="ctr"/>
            <a:r>
              <a:rPr lang="en-GB" sz="1350" dirty="0"/>
              <a:t>Engagement </a:t>
            </a:r>
          </a:p>
          <a:p>
            <a:pPr algn="ctr"/>
            <a:r>
              <a:rPr lang="en-GB" sz="1350" dirty="0"/>
              <a:t>and  </a:t>
            </a:r>
          </a:p>
          <a:p>
            <a:pPr algn="ctr"/>
            <a:r>
              <a:rPr lang="en-GB" sz="1350" dirty="0"/>
              <a:t>Recruitment </a:t>
            </a:r>
          </a:p>
          <a:p>
            <a:pPr algn="ctr"/>
            <a:r>
              <a:rPr lang="en-GB" sz="1350" dirty="0"/>
              <a:t>Support reaching a broader talent pool  </a:t>
            </a:r>
          </a:p>
        </p:txBody>
      </p:sp>
      <p:sp>
        <p:nvSpPr>
          <p:cNvPr id="16" name="TextBox 15">
            <a:extLst>
              <a:ext uri="{FF2B5EF4-FFF2-40B4-BE49-F238E27FC236}">
                <a16:creationId xmlns:a16="http://schemas.microsoft.com/office/drawing/2014/main" id="{A72EF04E-5ADD-416C-8836-8089634D79D9}"/>
              </a:ext>
            </a:extLst>
          </p:cNvPr>
          <p:cNvSpPr txBox="1"/>
          <p:nvPr/>
        </p:nvSpPr>
        <p:spPr>
          <a:xfrm>
            <a:off x="2949670" y="3052794"/>
            <a:ext cx="1309819" cy="1038746"/>
          </a:xfrm>
          <a:prstGeom prst="rect">
            <a:avLst/>
          </a:prstGeom>
          <a:noFill/>
        </p:spPr>
        <p:txBody>
          <a:bodyPr wrap="square" lIns="0" tIns="0" rIns="0" bIns="0" rtlCol="0">
            <a:spAutoFit/>
          </a:bodyPr>
          <a:lstStyle/>
          <a:p>
            <a:pPr algn="ctr"/>
            <a:r>
              <a:rPr lang="en-GB" sz="1350" dirty="0"/>
              <a:t>Job trails through Supported Internship or work experience  </a:t>
            </a:r>
          </a:p>
        </p:txBody>
      </p:sp>
      <p:sp>
        <p:nvSpPr>
          <p:cNvPr id="12" name="TextBox 11">
            <a:extLst>
              <a:ext uri="{FF2B5EF4-FFF2-40B4-BE49-F238E27FC236}">
                <a16:creationId xmlns:a16="http://schemas.microsoft.com/office/drawing/2014/main" id="{65A730AC-2892-4023-8195-4BED1FAA57D4}"/>
              </a:ext>
            </a:extLst>
          </p:cNvPr>
          <p:cNvSpPr txBox="1"/>
          <p:nvPr/>
        </p:nvSpPr>
        <p:spPr>
          <a:xfrm flipH="1">
            <a:off x="5292080" y="3053295"/>
            <a:ext cx="1040580" cy="1038746"/>
          </a:xfrm>
          <a:prstGeom prst="rect">
            <a:avLst/>
          </a:prstGeom>
          <a:noFill/>
        </p:spPr>
        <p:txBody>
          <a:bodyPr wrap="square" lIns="0" tIns="0" rIns="0" bIns="0" rtlCol="0">
            <a:spAutoFit/>
          </a:bodyPr>
          <a:lstStyle/>
          <a:p>
            <a:pPr algn="ctr"/>
            <a:r>
              <a:rPr lang="en-GB" sz="1350" dirty="0"/>
              <a:t>Job Coaches to support both learner and employer in workplace  </a:t>
            </a:r>
          </a:p>
        </p:txBody>
      </p:sp>
      <p:sp>
        <p:nvSpPr>
          <p:cNvPr id="26" name="TextBox 25">
            <a:extLst>
              <a:ext uri="{FF2B5EF4-FFF2-40B4-BE49-F238E27FC236}">
                <a16:creationId xmlns:a16="http://schemas.microsoft.com/office/drawing/2014/main" id="{548EECBB-9D84-4466-88A5-606266ABD68B}"/>
              </a:ext>
            </a:extLst>
          </p:cNvPr>
          <p:cNvSpPr txBox="1"/>
          <p:nvPr/>
        </p:nvSpPr>
        <p:spPr>
          <a:xfrm>
            <a:off x="7278920" y="3040417"/>
            <a:ext cx="1340246" cy="1246495"/>
          </a:xfrm>
          <a:prstGeom prst="rect">
            <a:avLst/>
          </a:prstGeom>
          <a:noFill/>
        </p:spPr>
        <p:txBody>
          <a:bodyPr wrap="square" lIns="0" tIns="0" rIns="0" bIns="0" rtlCol="0">
            <a:spAutoFit/>
          </a:bodyPr>
          <a:lstStyle/>
          <a:p>
            <a:pPr algn="ctr"/>
            <a:r>
              <a:rPr lang="en-GB" sz="1350" dirty="0"/>
              <a:t>Employer confidence</a:t>
            </a:r>
          </a:p>
          <a:p>
            <a:pPr algn="ctr"/>
            <a:r>
              <a:rPr lang="en-GB" sz="1350" dirty="0">
                <a:hlinkClick r:id="rId8"/>
              </a:rPr>
              <a:t>https://www.youtube.com/watch?v=LxQSRdoHESY</a:t>
            </a:r>
            <a:endParaRPr lang="en-GB" sz="1350" dirty="0"/>
          </a:p>
          <a:p>
            <a:endParaRPr lang="en-GB" sz="1350" dirty="0"/>
          </a:p>
        </p:txBody>
      </p:sp>
      <p:sp>
        <p:nvSpPr>
          <p:cNvPr id="2" name="Text Placeholder 1" descr="Disability Confident Employer">
            <a:extLst>
              <a:ext uri="{FF2B5EF4-FFF2-40B4-BE49-F238E27FC236}">
                <a16:creationId xmlns:a16="http://schemas.microsoft.com/office/drawing/2014/main" id="{77907A31-6274-4DF4-97DF-BED3323A4167}"/>
              </a:ext>
            </a:extLst>
          </p:cNvPr>
          <p:cNvSpPr>
            <a:spLocks noGrp="1"/>
          </p:cNvSpPr>
          <p:nvPr>
            <p:ph type="body" idx="1"/>
          </p:nvPr>
        </p:nvSpPr>
        <p:spPr>
          <a:xfrm>
            <a:off x="501687" y="739653"/>
            <a:ext cx="1738216" cy="1709333"/>
          </a:xfrm>
          <a:solidFill>
            <a:schemeClr val="accent5"/>
          </a:solidFill>
        </p:spPr>
        <p:txBody>
          <a:bodyPr/>
          <a:lstStyle/>
          <a:p>
            <a:r>
              <a:rPr lang="en-GB" dirty="0"/>
              <a:t>1</a:t>
            </a:r>
          </a:p>
        </p:txBody>
      </p:sp>
      <p:sp>
        <p:nvSpPr>
          <p:cNvPr id="34" name="Text Placeholder 1" descr="Access to Work Fact Sheet for Employers" title="Access to Work">
            <a:extLst>
              <a:ext uri="{FF2B5EF4-FFF2-40B4-BE49-F238E27FC236}">
                <a16:creationId xmlns:a16="http://schemas.microsoft.com/office/drawing/2014/main" id="{D63277CC-ED1D-44F3-867E-1EA228F87BC8}"/>
              </a:ext>
            </a:extLst>
          </p:cNvPr>
          <p:cNvSpPr txBox="1">
            <a:spLocks/>
          </p:cNvSpPr>
          <p:nvPr/>
        </p:nvSpPr>
        <p:spPr>
          <a:xfrm>
            <a:off x="2661623" y="763322"/>
            <a:ext cx="1738216" cy="1709333"/>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dirty="0"/>
              <a:t>2</a:t>
            </a:r>
          </a:p>
        </p:txBody>
      </p:sp>
      <p:sp>
        <p:nvSpPr>
          <p:cNvPr id="35" name="Text Placeholder 1">
            <a:extLst>
              <a:ext uri="{FF2B5EF4-FFF2-40B4-BE49-F238E27FC236}">
                <a16:creationId xmlns:a16="http://schemas.microsoft.com/office/drawing/2014/main" id="{8DB67D71-DFF5-43CA-BDBA-388E422FFFC5}"/>
              </a:ext>
            </a:extLst>
          </p:cNvPr>
          <p:cNvSpPr txBox="1">
            <a:spLocks/>
          </p:cNvSpPr>
          <p:nvPr/>
        </p:nvSpPr>
        <p:spPr>
          <a:xfrm>
            <a:off x="4810308" y="763322"/>
            <a:ext cx="1738216" cy="1709333"/>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dirty="0"/>
              <a:t>3</a:t>
            </a:r>
          </a:p>
        </p:txBody>
      </p:sp>
      <p:sp>
        <p:nvSpPr>
          <p:cNvPr id="36" name="Text Placeholder 1" title="Employer Guide">
            <a:extLst>
              <a:ext uri="{FF2B5EF4-FFF2-40B4-BE49-F238E27FC236}">
                <a16:creationId xmlns:a16="http://schemas.microsoft.com/office/drawing/2014/main" id="{ACA16BE5-5216-4B2F-B1D8-55AC6B2C18AE}"/>
              </a:ext>
            </a:extLst>
          </p:cNvPr>
          <p:cNvSpPr txBox="1">
            <a:spLocks/>
          </p:cNvSpPr>
          <p:nvPr/>
        </p:nvSpPr>
        <p:spPr>
          <a:xfrm>
            <a:off x="6955848" y="763321"/>
            <a:ext cx="1738216" cy="1709333"/>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dirty="0"/>
              <a:t>4</a:t>
            </a:r>
          </a:p>
        </p:txBody>
      </p:sp>
      <p:sp>
        <p:nvSpPr>
          <p:cNvPr id="37" name="Text Placeholder 1">
            <a:extLst>
              <a:ext uri="{FF2B5EF4-FFF2-40B4-BE49-F238E27FC236}">
                <a16:creationId xmlns:a16="http://schemas.microsoft.com/office/drawing/2014/main" id="{D629FB0F-CA13-4A4D-AEDD-D1DCFBC8E805}"/>
              </a:ext>
            </a:extLst>
          </p:cNvPr>
          <p:cNvSpPr txBox="1">
            <a:spLocks/>
          </p:cNvSpPr>
          <p:nvPr/>
        </p:nvSpPr>
        <p:spPr>
          <a:xfrm>
            <a:off x="501687" y="2808997"/>
            <a:ext cx="1738216" cy="1709333"/>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dirty="0"/>
              <a:t>5</a:t>
            </a:r>
          </a:p>
        </p:txBody>
      </p:sp>
      <p:sp>
        <p:nvSpPr>
          <p:cNvPr id="38" name="Text Placeholder 1">
            <a:extLst>
              <a:ext uri="{FF2B5EF4-FFF2-40B4-BE49-F238E27FC236}">
                <a16:creationId xmlns:a16="http://schemas.microsoft.com/office/drawing/2014/main" id="{53D5E243-D0E8-42D7-88B7-9E469F9BCB34}"/>
              </a:ext>
            </a:extLst>
          </p:cNvPr>
          <p:cNvSpPr txBox="1">
            <a:spLocks/>
          </p:cNvSpPr>
          <p:nvPr/>
        </p:nvSpPr>
        <p:spPr>
          <a:xfrm>
            <a:off x="2641401" y="2837207"/>
            <a:ext cx="1738216" cy="1709333"/>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dirty="0"/>
              <a:t>6</a:t>
            </a:r>
          </a:p>
        </p:txBody>
      </p:sp>
      <p:sp>
        <p:nvSpPr>
          <p:cNvPr id="39" name="Text Placeholder 1">
            <a:extLst>
              <a:ext uri="{FF2B5EF4-FFF2-40B4-BE49-F238E27FC236}">
                <a16:creationId xmlns:a16="http://schemas.microsoft.com/office/drawing/2014/main" id="{78C636B3-62CA-40DC-90D9-58FE49265BCC}"/>
              </a:ext>
            </a:extLst>
          </p:cNvPr>
          <p:cNvSpPr txBox="1">
            <a:spLocks/>
          </p:cNvSpPr>
          <p:nvPr/>
        </p:nvSpPr>
        <p:spPr>
          <a:xfrm>
            <a:off x="4812698" y="2808997"/>
            <a:ext cx="1738216" cy="1709333"/>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dirty="0"/>
              <a:t>7</a:t>
            </a:r>
          </a:p>
        </p:txBody>
      </p:sp>
      <p:sp>
        <p:nvSpPr>
          <p:cNvPr id="40" name="Text Placeholder 1">
            <a:extLst>
              <a:ext uri="{FF2B5EF4-FFF2-40B4-BE49-F238E27FC236}">
                <a16:creationId xmlns:a16="http://schemas.microsoft.com/office/drawing/2014/main" id="{4D1FEAE4-D946-4676-9695-712F3FE8E1A8}"/>
              </a:ext>
            </a:extLst>
          </p:cNvPr>
          <p:cNvSpPr txBox="1">
            <a:spLocks/>
          </p:cNvSpPr>
          <p:nvPr/>
        </p:nvSpPr>
        <p:spPr>
          <a:xfrm>
            <a:off x="6978557" y="2837206"/>
            <a:ext cx="1738216" cy="1709333"/>
          </a:xfrm>
          <a:prstGeom prst="rect">
            <a:avLst/>
          </a:prstGeom>
          <a:solidFill>
            <a:schemeClr val="accent5"/>
          </a:solidFill>
          <a:ln>
            <a:noFill/>
          </a:ln>
        </p:spPr>
        <p:txBody>
          <a:bodyPr spcFirstLastPara="1" vert="horz" wrap="square" lIns="36000" tIns="0" rIns="36000" bIns="0" rtlCol="0" anchor="b" anchorCtr="0">
            <a:noAutofit/>
          </a:bodyPr>
          <a:lstStyle>
            <a:lvl1pPr marL="342900" lvl="0" indent="-171450" algn="ctr" defTabSz="914400" rtl="0" eaLnBrk="1" latinLnBrk="0" hangingPunct="1">
              <a:lnSpc>
                <a:spcPct val="100000"/>
              </a:lnSpc>
              <a:spcBef>
                <a:spcPts val="0"/>
              </a:spcBef>
              <a:spcAft>
                <a:spcPts val="0"/>
              </a:spcAft>
              <a:buClr>
                <a:srgbClr val="FFFFFF"/>
              </a:buClr>
              <a:buSzPts val="3600"/>
              <a:buFont typeface="Arial" panose="020B0604020202020204" pitchFamily="34" charset="0"/>
              <a:buNone/>
              <a:defRPr sz="2700" b="1" kern="1200">
                <a:solidFill>
                  <a:srgbClr val="FFFFFF"/>
                </a:solidFill>
                <a:latin typeface="+mn-lt"/>
                <a:ea typeface="+mn-ea"/>
                <a:cs typeface="+mn-cs"/>
              </a:defRPr>
            </a:lvl1pPr>
            <a:lvl2pPr marL="685800" lvl="1"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800" kern="1200">
                <a:solidFill>
                  <a:schemeClr val="tx1"/>
                </a:solidFill>
                <a:latin typeface="+mn-lt"/>
                <a:ea typeface="+mn-ea"/>
                <a:cs typeface="+mn-cs"/>
              </a:defRPr>
            </a:lvl2pPr>
            <a:lvl3pPr marL="1028700" lvl="2" indent="-171450" algn="l" defTabSz="914400" rtl="0" eaLnBrk="1" latinLnBrk="0" hangingPunct="1">
              <a:lnSpc>
                <a:spcPct val="100000"/>
              </a:lnSpc>
              <a:spcBef>
                <a:spcPts val="600"/>
              </a:spcBef>
              <a:spcAft>
                <a:spcPts val="0"/>
              </a:spcAft>
              <a:buClr>
                <a:schemeClr val="dk1"/>
              </a:buClr>
              <a:buSzPts val="1800"/>
              <a:buFont typeface="Arial" panose="020B0604020202020204" pitchFamily="34" charset="0"/>
              <a:buNone/>
              <a:defRPr sz="2400" kern="1200">
                <a:solidFill>
                  <a:schemeClr val="tx1"/>
                </a:solidFill>
                <a:latin typeface="+mn-lt"/>
                <a:ea typeface="+mn-ea"/>
                <a:cs typeface="+mn-cs"/>
              </a:defRPr>
            </a:lvl3pPr>
            <a:lvl4pPr marL="1371600" lvl="3"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4pPr>
            <a:lvl5pPr marL="1714500" lvl="4"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5pPr>
            <a:lvl6pPr marL="2057400" lvl="5" indent="-240029" algn="l" defTabSz="914400" rtl="0" eaLnBrk="1" latinLnBrk="0" hangingPunct="1">
              <a:lnSpc>
                <a:spcPct val="100000"/>
              </a:lnSpc>
              <a:spcBef>
                <a:spcPts val="600"/>
              </a:spcBef>
              <a:spcAft>
                <a:spcPts val="0"/>
              </a:spcAft>
              <a:buSzPts val="1440"/>
              <a:buFont typeface="Arial" panose="020B0604020202020204" pitchFamily="34" charset="0"/>
              <a:buChar char="▪"/>
              <a:defRPr sz="2000" kern="1200">
                <a:solidFill>
                  <a:schemeClr val="tx1"/>
                </a:solidFill>
                <a:latin typeface="+mn-lt"/>
                <a:ea typeface="+mn-ea"/>
                <a:cs typeface="+mn-cs"/>
              </a:defRPr>
            </a:lvl6pPr>
            <a:lvl7pPr marL="2400300" lvl="6"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7pPr>
            <a:lvl8pPr marL="2743200" lvl="7" indent="-257175" algn="l" defTabSz="914400" rtl="0" eaLnBrk="1" latinLnBrk="0" hangingPunct="1">
              <a:lnSpc>
                <a:spcPct val="100000"/>
              </a:lnSpc>
              <a:spcBef>
                <a:spcPts val="600"/>
              </a:spcBef>
              <a:spcAft>
                <a:spcPts val="0"/>
              </a:spcAft>
              <a:buSzPts val="1800"/>
              <a:buFont typeface="Arial" panose="020B0604020202020204" pitchFamily="34" charset="0"/>
              <a:buChar char="-"/>
              <a:defRPr sz="2000" kern="1200">
                <a:solidFill>
                  <a:schemeClr val="tx1"/>
                </a:solidFill>
                <a:latin typeface="+mn-lt"/>
                <a:ea typeface="+mn-ea"/>
                <a:cs typeface="+mn-cs"/>
              </a:defRPr>
            </a:lvl8pPr>
            <a:lvl9pPr marL="3086100" lvl="8" indent="-171450" algn="l" defTabSz="914400" rtl="0" eaLnBrk="1" latinLnBrk="0" hangingPunct="1">
              <a:lnSpc>
                <a:spcPct val="100000"/>
              </a:lnSpc>
              <a:spcBef>
                <a:spcPts val="600"/>
              </a:spcBef>
              <a:spcAft>
                <a:spcPts val="600"/>
              </a:spcAft>
              <a:buSzPts val="1440"/>
              <a:buFont typeface="Arial" panose="020B0604020202020204" pitchFamily="34" charset="0"/>
              <a:buNone/>
              <a:defRPr sz="2000" kern="1200">
                <a:solidFill>
                  <a:schemeClr val="tx1"/>
                </a:solidFill>
                <a:latin typeface="+mn-lt"/>
                <a:ea typeface="+mn-ea"/>
                <a:cs typeface="+mn-cs"/>
              </a:defRPr>
            </a:lvl9pPr>
          </a:lstStyle>
          <a:p>
            <a:r>
              <a:rPr lang="en-GB" dirty="0"/>
              <a:t>8</a:t>
            </a:r>
          </a:p>
        </p:txBody>
      </p:sp>
    </p:spTree>
    <p:extLst>
      <p:ext uri="{BB962C8B-B14F-4D97-AF65-F5344CB8AC3E}">
        <p14:creationId xmlns:p14="http://schemas.microsoft.com/office/powerpoint/2010/main" val="2827174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bg/>
                                          </p:spTgt>
                                        </p:tgtEl>
                                      </p:cBhvr>
                                    </p:animEffect>
                                    <p:set>
                                      <p:cBhvr>
                                        <p:cTn id="12" dur="1" fill="hold">
                                          <p:stCondLst>
                                            <p:cond delay="499"/>
                                          </p:stCondLst>
                                        </p:cTn>
                                        <p:tgtEl>
                                          <p:spTgt spid="2">
                                            <p:bg/>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4"/>
                                        </p:tgtEl>
                                      </p:cBhvr>
                                    </p:animEffect>
                                    <p:set>
                                      <p:cBhvr>
                                        <p:cTn id="17" dur="1" fill="hold">
                                          <p:stCondLst>
                                            <p:cond delay="499"/>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4" grpId="0" animBg="1"/>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2D72-A063-4842-861B-3FA23169B052}"/>
              </a:ext>
            </a:extLst>
          </p:cNvPr>
          <p:cNvSpPr txBox="1">
            <a:spLocks noGrp="1"/>
          </p:cNvSpPr>
          <p:nvPr>
            <p:ph type="title" idx="4294967295"/>
          </p:nvPr>
        </p:nvSpPr>
        <p:spPr>
          <a:xfrm>
            <a:off x="6222351" y="482940"/>
            <a:ext cx="2158452"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5"/>
                </a:solidFill>
                <a:effectLst/>
                <a:uLnTx/>
                <a:uFillTx/>
                <a:latin typeface="+mn-lt"/>
                <a:ea typeface="+mn-ea"/>
                <a:cs typeface="+mn-cs"/>
              </a:rPr>
              <a:t>FE experience with employer confidence in disability </a:t>
            </a:r>
          </a:p>
        </p:txBody>
      </p:sp>
      <p:graphicFrame>
        <p:nvGraphicFramePr>
          <p:cNvPr id="5" name="Diagram 4" title="Empoyer and Response">
            <a:extLst>
              <a:ext uri="{FF2B5EF4-FFF2-40B4-BE49-F238E27FC236}">
                <a16:creationId xmlns:a16="http://schemas.microsoft.com/office/drawing/2014/main" id="{6585A5B5-8C86-4DD7-8432-7126346E39CF}"/>
              </a:ext>
            </a:extLst>
          </p:cNvPr>
          <p:cNvGraphicFramePr/>
          <p:nvPr>
            <p:extLst>
              <p:ext uri="{D42A27DB-BD31-4B8C-83A1-F6EECF244321}">
                <p14:modId xmlns:p14="http://schemas.microsoft.com/office/powerpoint/2010/main" val="1588452140"/>
              </p:ext>
            </p:extLst>
          </p:nvPr>
        </p:nvGraphicFramePr>
        <p:xfrm>
          <a:off x="971600" y="420851"/>
          <a:ext cx="5013920"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1" name="Diagram 30" title="Employer and Response">
            <a:extLst>
              <a:ext uri="{FF2B5EF4-FFF2-40B4-BE49-F238E27FC236}">
                <a16:creationId xmlns:a16="http://schemas.microsoft.com/office/drawing/2014/main" id="{5CA7842B-3DC4-455F-93F6-D2ED7CCC9CD6}"/>
              </a:ext>
            </a:extLst>
          </p:cNvPr>
          <p:cNvGraphicFramePr/>
          <p:nvPr>
            <p:extLst>
              <p:ext uri="{D42A27DB-BD31-4B8C-83A1-F6EECF244321}">
                <p14:modId xmlns:p14="http://schemas.microsoft.com/office/powerpoint/2010/main" val="371923763"/>
              </p:ext>
            </p:extLst>
          </p:nvPr>
        </p:nvGraphicFramePr>
        <p:xfrm>
          <a:off x="0" y="2140058"/>
          <a:ext cx="3869735" cy="2364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2" name="Diagram 31" title="Employer and Response">
            <a:extLst>
              <a:ext uri="{FF2B5EF4-FFF2-40B4-BE49-F238E27FC236}">
                <a16:creationId xmlns:a16="http://schemas.microsoft.com/office/drawing/2014/main" id="{3B8B4EB3-CC87-4A35-99A9-2BF00E54B60E}"/>
              </a:ext>
            </a:extLst>
          </p:cNvPr>
          <p:cNvGraphicFramePr/>
          <p:nvPr>
            <p:extLst>
              <p:ext uri="{D42A27DB-BD31-4B8C-83A1-F6EECF244321}">
                <p14:modId xmlns:p14="http://schemas.microsoft.com/office/powerpoint/2010/main" val="1409249868"/>
              </p:ext>
            </p:extLst>
          </p:nvPr>
        </p:nvGraphicFramePr>
        <p:xfrm>
          <a:off x="3869735" y="1665977"/>
          <a:ext cx="4541373" cy="15061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3" name="Diagram 32" title="Employer and Response">
            <a:extLst>
              <a:ext uri="{FF2B5EF4-FFF2-40B4-BE49-F238E27FC236}">
                <a16:creationId xmlns:a16="http://schemas.microsoft.com/office/drawing/2014/main" id="{0B9A8253-94D7-44AA-AED2-B8B8F8E54858}"/>
              </a:ext>
            </a:extLst>
          </p:cNvPr>
          <p:cNvGraphicFramePr/>
          <p:nvPr>
            <p:extLst>
              <p:ext uri="{D42A27DB-BD31-4B8C-83A1-F6EECF244321}">
                <p14:modId xmlns:p14="http://schemas.microsoft.com/office/powerpoint/2010/main" val="1905196217"/>
              </p:ext>
            </p:extLst>
          </p:nvPr>
        </p:nvGraphicFramePr>
        <p:xfrm>
          <a:off x="4860032" y="3322161"/>
          <a:ext cx="3671904" cy="15061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Slide Number Placeholder 2">
            <a:extLst>
              <a:ext uri="{FF2B5EF4-FFF2-40B4-BE49-F238E27FC236}">
                <a16:creationId xmlns:a16="http://schemas.microsoft.com/office/drawing/2014/main" id="{CA336D67-C0B4-471A-9D37-05F50E373692}"/>
              </a:ext>
            </a:extLst>
          </p:cNvPr>
          <p:cNvSpPr>
            <a:spLocks noGrp="1"/>
          </p:cNvSpPr>
          <p:nvPr>
            <p:ph type="sldNum" sz="quarter" idx="7"/>
          </p:nvPr>
        </p:nvSpPr>
        <p:spPr/>
        <p:txBody>
          <a:bodyPr/>
          <a:lstStyle/>
          <a:p>
            <a:fld id="{B6F15528-21DE-4FAA-801E-634DDDAF4B2B}" type="slidenum">
              <a:rPr lang="en-GB" smtClean="0"/>
              <a:t>7</a:t>
            </a:fld>
            <a:endParaRPr lang="en-GB"/>
          </a:p>
        </p:txBody>
      </p:sp>
    </p:spTree>
    <p:extLst>
      <p:ext uri="{BB962C8B-B14F-4D97-AF65-F5344CB8AC3E}">
        <p14:creationId xmlns:p14="http://schemas.microsoft.com/office/powerpoint/2010/main" val="17915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31" grpId="0">
        <p:bldAsOne/>
      </p:bldGraphic>
      <p:bldGraphic spid="32" grpId="0">
        <p:bldAsOne/>
      </p:bldGraphic>
      <p:bldGraphic spid="3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descr="Inclusive Practice &#10;&#10;Questions &#10;&#10;Insights to take away&#10;&#10;What can we do together to improve&#10;&#10;Feedback from today  &#10;">
            <a:extLst>
              <a:ext uri="{FF2B5EF4-FFF2-40B4-BE49-F238E27FC236}">
                <a16:creationId xmlns:a16="http://schemas.microsoft.com/office/drawing/2014/main" id="{29ECC880-60E8-4BA2-AC3C-70FD4FCE0CB4}"/>
              </a:ext>
            </a:extLst>
          </p:cNvPr>
          <p:cNvSpPr>
            <a:spLocks noGrp="1" noChangeArrowheads="1"/>
          </p:cNvSpPr>
          <p:nvPr>
            <p:ph type="title" idx="4294967295"/>
          </p:nvPr>
        </p:nvSpPr>
        <p:spPr bwMode="auto">
          <a:xfrm>
            <a:off x="249636" y="408332"/>
            <a:ext cx="8190432" cy="2291542"/>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253920" rIns="91440" bIns="952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accent5"/>
                </a:solidFill>
                <a:effectLst/>
                <a:uLnTx/>
                <a:uFillTx/>
                <a:latin typeface="Arial" panose="020B0604020202020204" pitchFamily="34" charset="0"/>
                <a:ea typeface="+mn-ea"/>
                <a:cs typeface="Bryant Regular" charset="0"/>
              </a:rPr>
              <a:t>Inclusive Practice perspective – Local Employer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accent5"/>
                </a:solidFill>
                <a:effectLst/>
                <a:uLnTx/>
                <a:uFillTx/>
                <a:latin typeface="Arial" panose="020B0604020202020204" pitchFamily="34" charset="0"/>
                <a:ea typeface="+mn-ea"/>
                <a:cs typeface="Bryant Regular" charset="0"/>
              </a:rPr>
              <a:t> </a:t>
            </a:r>
            <a:br>
              <a:rPr kumimoji="0" lang="en-GB" altLang="en-US" sz="1800" b="1" i="0" u="none" strike="noStrike" kern="1200" cap="none" spc="0" normalizeH="0" baseline="0" noProof="0" dirty="0">
                <a:ln>
                  <a:noFill/>
                </a:ln>
                <a:solidFill>
                  <a:schemeClr val="accent5"/>
                </a:solidFill>
                <a:effectLst/>
                <a:uLnTx/>
                <a:uFillTx/>
                <a:latin typeface="Arial" panose="020B0604020202020204" pitchFamily="34" charset="0"/>
                <a:ea typeface="+mn-ea"/>
                <a:cs typeface="Bryant Regular" charset="0"/>
              </a:rPr>
            </a:br>
            <a:r>
              <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Bryant Regular" charset="0"/>
              </a:rPr>
              <a:t>Bradley Tuckfield Store Manager and elected employee Director for central England Co-op</a:t>
            </a:r>
            <a:br>
              <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Bryant Regular" charset="0"/>
              </a:rPr>
            </a:br>
            <a:br>
              <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Bryant Regular" charset="0"/>
              </a:rPr>
            </a:br>
            <a:r>
              <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Bryant Regular" charset="0"/>
              </a:rPr>
              <a:t>Blain Price – Team Leader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Bryant Regular" charset="0"/>
              </a:rPr>
              <a:t> </a:t>
            </a:r>
          </a:p>
        </p:txBody>
      </p:sp>
      <p:pic>
        <p:nvPicPr>
          <p:cNvPr id="7" name="Picture 6" descr="Decorative">
            <a:extLst>
              <a:ext uri="{FF2B5EF4-FFF2-40B4-BE49-F238E27FC236}">
                <a16:creationId xmlns:a16="http://schemas.microsoft.com/office/drawing/2014/main" id="{6BD9A6F6-C8CE-432F-AE2F-FE212BE555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2090" y="3361377"/>
            <a:ext cx="3668962" cy="1293307"/>
          </a:xfrm>
          <a:prstGeom prst="rect">
            <a:avLst/>
          </a:prstGeom>
        </p:spPr>
      </p:pic>
      <p:sp>
        <p:nvSpPr>
          <p:cNvPr id="2" name="Rectangle 2" descr="Decorative">
            <a:extLst>
              <a:ext uri="{FF2B5EF4-FFF2-40B4-BE49-F238E27FC236}">
                <a16:creationId xmlns:a16="http://schemas.microsoft.com/office/drawing/2014/main" id="{408FEA85-5285-47EF-969C-57540EE7CB40}"/>
              </a:ext>
              <a:ext uri="{C183D7F6-B498-43B3-948B-1728B52AA6E4}">
                <adec:decorative xmlns:adec="http://schemas.microsoft.com/office/drawing/2017/decorative" val="1"/>
              </a:ext>
            </a:extLst>
          </p:cNvPr>
          <p:cNvSpPr>
            <a:spLocks noChangeArrowheads="1"/>
          </p:cNvSpPr>
          <p:nvPr/>
        </p:nvSpPr>
        <p:spPr bwMode="auto">
          <a:xfrm>
            <a:off x="610090" y="-2009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0" rIns="91440" bIns="95220" numCol="1" anchor="ctr" anchorCtr="0" compatLnSpc="1">
            <a:prstTxWarp prst="textNoShape">
              <a:avLst/>
            </a:prstTxWarp>
            <a:spAutoFit/>
          </a:bodyPr>
          <a:lstStyle/>
          <a:p>
            <a:endParaRPr lang="en-GB"/>
          </a:p>
        </p:txBody>
      </p:sp>
      <p:sp>
        <p:nvSpPr>
          <p:cNvPr id="5" name="Text Placeholder 4"/>
          <p:cNvSpPr>
            <a:spLocks noGrp="1"/>
          </p:cNvSpPr>
          <p:nvPr>
            <p:ph type="body" sz="quarter" idx="12"/>
          </p:nvPr>
        </p:nvSpPr>
        <p:spPr>
          <a:xfrm>
            <a:off x="2461059" y="-1145102"/>
            <a:ext cx="8820472" cy="792088"/>
          </a:xfrm>
        </p:spPr>
        <p:txBody>
          <a:bodyPr/>
          <a:lstStyle/>
          <a:p>
            <a:pPr algn="ctr"/>
            <a:br>
              <a:rPr lang="en-GB" sz="3200" b="0" dirty="0">
                <a:solidFill>
                  <a:schemeClr val="accent4"/>
                </a:solidFill>
              </a:rPr>
            </a:br>
            <a:endParaRPr lang="en-GB" sz="3200" b="0" dirty="0">
              <a:solidFill>
                <a:schemeClr val="accent4"/>
              </a:solidFill>
            </a:endParaRPr>
          </a:p>
        </p:txBody>
      </p:sp>
      <p:sp>
        <p:nvSpPr>
          <p:cNvPr id="3" name="Footer Placeholder 2"/>
          <p:cNvSpPr>
            <a:spLocks noGrp="1"/>
          </p:cNvSpPr>
          <p:nvPr>
            <p:ph type="ftr" sz="quarter" idx="10"/>
          </p:nvPr>
        </p:nvSpPr>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8</a:t>
            </a:fld>
            <a:endParaRPr lang="en-GB"/>
          </a:p>
        </p:txBody>
      </p:sp>
    </p:spTree>
    <p:extLst>
      <p:ext uri="{BB962C8B-B14F-4D97-AF65-F5344CB8AC3E}">
        <p14:creationId xmlns:p14="http://schemas.microsoft.com/office/powerpoint/2010/main" val="205283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CfESSEND@ccn.ac.uk&#10;#SENDinFE &#10;&#10;Thank You &#10;">
            <a:extLst>
              <a:ext uri="{FF2B5EF4-FFF2-40B4-BE49-F238E27FC236}">
                <a16:creationId xmlns:a16="http://schemas.microsoft.com/office/drawing/2014/main" id="{03F5E0C8-19D4-4162-AE24-74D8CA08174E}"/>
              </a:ext>
            </a:extLst>
          </p:cNvPr>
          <p:cNvSpPr txBox="1">
            <a:spLocks noGrp="1"/>
          </p:cNvSpPr>
          <p:nvPr>
            <p:ph type="title" idx="4294967295"/>
          </p:nvPr>
        </p:nvSpPr>
        <p:spPr>
          <a:xfrm>
            <a:off x="5529090" y="2355726"/>
            <a:ext cx="3384376" cy="2054409"/>
          </a:xfrm>
          <a:prstGeom prst="rect">
            <a:avLst/>
          </a:prstGeom>
          <a:solidFill>
            <a:schemeClr val="bg1"/>
          </a:solidFill>
          <a:ln>
            <a:solidFill>
              <a:schemeClr val="bg1"/>
            </a:solid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hlinkClick r:id="rId3"/>
              </a:rPr>
              <a:t>CfESSEND@ccn.ac.uk</a:t>
            </a:r>
            <a:endParaRPr kumimoji="0" lang="en-GB"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#SENDinFE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mn-lt"/>
                <a:ea typeface="+mn-ea"/>
                <a:cs typeface="+mn-cs"/>
              </a:rPr>
              <a:t>Thank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4197837"/>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ETF PPT TEMPLATE 2017 REVISION 2</Template>
  <TotalTime>30866</TotalTime>
  <Words>781</Words>
  <Application>Microsoft Office PowerPoint</Application>
  <PresentationFormat>On-screen Show (16:9)</PresentationFormat>
  <Paragraphs>156</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ETF Master</vt:lpstr>
      <vt:lpstr>Understanding what employers need to employ learners with SEND</vt:lpstr>
      <vt:lpstr>Today we will explore:  </vt:lpstr>
      <vt:lpstr>About ETF – Education &amp; Training Foundation </vt:lpstr>
      <vt:lpstr>Key data to reflect on from department for work and pensions </vt:lpstr>
      <vt:lpstr>Learning and Work Institute research and reports - disability employment   </vt:lpstr>
      <vt:lpstr>Employer incentives, support and views</vt:lpstr>
      <vt:lpstr>FE experience with employer confidence in disability </vt:lpstr>
      <vt:lpstr>Inclusive Practice perspective – Local Employer   Bradley Tuckfield Store Manager and elected employee Director for central England Co-op  Blain Price – Team Leader   </vt:lpstr>
      <vt:lpstr> CfESSEND@ccn.ac.uk #SENDinFE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Isidora Markou</dc:creator>
  <cp:lastModifiedBy>elaine hinchliffe-dale</cp:lastModifiedBy>
  <cp:revision>438</cp:revision>
  <cp:lastPrinted>2019-09-17T13:42:24Z</cp:lastPrinted>
  <dcterms:created xsi:type="dcterms:W3CDTF">2017-02-15T10:39:02Z</dcterms:created>
  <dcterms:modified xsi:type="dcterms:W3CDTF">2021-04-27T16:46:33Z</dcterms:modified>
</cp:coreProperties>
</file>