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9" r:id="rId2"/>
    <p:sldId id="270" r:id="rId3"/>
    <p:sldId id="272" r:id="rId4"/>
    <p:sldId id="275" r:id="rId5"/>
    <p:sldId id="281" r:id="rId6"/>
    <p:sldId id="282" r:id="rId7"/>
    <p:sldId id="283" r:id="rId8"/>
    <p:sldId id="284" r:id="rId9"/>
    <p:sldId id="285" r:id="rId10"/>
    <p:sldId id="276" r:id="rId11"/>
    <p:sldId id="288" r:id="rId12"/>
    <p:sldId id="289" r:id="rId13"/>
    <p:sldId id="290" r:id="rId14"/>
    <p:sldId id="295" r:id="rId15"/>
    <p:sldId id="296" r:id="rId16"/>
    <p:sldId id="298" r:id="rId17"/>
    <p:sldId id="286" r:id="rId18"/>
    <p:sldId id="302" r:id="rId19"/>
    <p:sldId id="280" r:id="rId20"/>
    <p:sldId id="279" r:id="rId21"/>
    <p:sldId id="291" r:id="rId22"/>
    <p:sldId id="292" r:id="rId23"/>
    <p:sldId id="287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683"/>
    <a:srgbClr val="FFFFE7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5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12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13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14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15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16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17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Sheet1!$I$2:$I$3</c:f>
              <c:numCache>
                <c:formatCode>General</c:formatCode>
                <c:ptCount val="2"/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18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Sheet1!$J$2:$J$3</c:f>
              <c:numCache>
                <c:formatCode>General</c:formatCode>
                <c:ptCount val="2"/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19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Sheet1!$K$2:$K$3</c:f>
              <c:numCache>
                <c:formatCode>General</c:formatCode>
                <c:ptCount val="2"/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Sheet1!$L$2:$L$3</c:f>
              <c:numCache>
                <c:formatCode>General</c:formatCode>
                <c:ptCount val="2"/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21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Sheet1!$M$2:$M$3</c:f>
              <c:numCache>
                <c:formatCode>General</c:formatCode>
                <c:ptCount val="2"/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22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Sheet1!$N$2:$N$3</c:f>
              <c:numCache>
                <c:formatCode>General</c:formatCode>
                <c:ptCount val="2"/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23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Sheet1!$O$2:$O$3</c:f>
              <c:numCache>
                <c:formatCode>General</c:formatCode>
                <c:ptCount val="2"/>
              </c:numCache>
            </c:numRef>
          </c:val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24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Sheet1!$P$2:$P$3</c:f>
              <c:numCache>
                <c:formatCode>General</c:formatCode>
                <c:ptCount val="2"/>
              </c:numCache>
            </c:numRef>
          </c:val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25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Sheet1!$Q$2:$Q$3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044672"/>
        <c:axId val="108046208"/>
      </c:barChart>
      <c:catAx>
        <c:axId val="108044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8046208"/>
        <c:crosses val="autoZero"/>
        <c:auto val="1"/>
        <c:lblAlgn val="ctr"/>
        <c:lblOffset val="100"/>
        <c:noMultiLvlLbl val="0"/>
      </c:catAx>
      <c:valAx>
        <c:axId val="108046208"/>
        <c:scaling>
          <c:orientation val="minMax"/>
          <c:max val="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8044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1">
                  <c:v>3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10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11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Sheet1!$I$2:$I$3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12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Sheet1!$J$2:$J$3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13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Sheet1!$K$2:$K$3</c:f>
              <c:numCache>
                <c:formatCode>General</c:formatCode>
                <c:ptCount val="2"/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14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Sheet1!$L$2:$L$3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15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Sheet1!$M$2:$M$3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16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Sheet1!$N$2:$N$3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17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Sheet1!$O$2:$O$3</c:f>
              <c:numCache>
                <c:formatCode>General</c:formatCode>
                <c:ptCount val="2"/>
              </c:numCache>
            </c:numRef>
          </c:val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18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Sheet1!$P$2:$P$3</c:f>
              <c:numCache>
                <c:formatCode>General</c:formatCode>
                <c:ptCount val="2"/>
              </c:numCache>
            </c:numRef>
          </c:val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19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Sheet1!$Q$2:$Q$3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431808"/>
        <c:axId val="109785856"/>
      </c:barChart>
      <c:catAx>
        <c:axId val="109431808"/>
        <c:scaling>
          <c:orientation val="minMax"/>
        </c:scaling>
        <c:delete val="0"/>
        <c:axPos val="b"/>
        <c:majorTickMark val="out"/>
        <c:minorTickMark val="none"/>
        <c:tickLblPos val="nextTo"/>
        <c:crossAx val="109785856"/>
        <c:crosses val="autoZero"/>
        <c:auto val="1"/>
        <c:lblAlgn val="ctr"/>
        <c:lblOffset val="100"/>
        <c:noMultiLvlLbl val="0"/>
      </c:catAx>
      <c:valAx>
        <c:axId val="109785856"/>
        <c:scaling>
          <c:orientation val="minMax"/>
          <c:max val="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431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12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13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14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15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16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17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Sheet1!$I$2:$I$3</c:f>
              <c:numCache>
                <c:formatCode>General</c:formatCode>
                <c:ptCount val="2"/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18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Sheet1!$J$2:$J$3</c:f>
              <c:numCache>
                <c:formatCode>General</c:formatCode>
                <c:ptCount val="2"/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19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Sheet1!$K$2:$K$3</c:f>
              <c:numCache>
                <c:formatCode>General</c:formatCode>
                <c:ptCount val="2"/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Sheet1!$L$2:$L$3</c:f>
              <c:numCache>
                <c:formatCode>General</c:formatCode>
                <c:ptCount val="2"/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21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Sheet1!$M$2:$M$3</c:f>
              <c:numCache>
                <c:formatCode>General</c:formatCode>
                <c:ptCount val="2"/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22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Sheet1!$N$2:$N$3</c:f>
              <c:numCache>
                <c:formatCode>General</c:formatCode>
                <c:ptCount val="2"/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23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Sheet1!$O$2:$O$3</c:f>
              <c:numCache>
                <c:formatCode>General</c:formatCode>
                <c:ptCount val="2"/>
              </c:numCache>
            </c:numRef>
          </c:val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24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Sheet1!$P$2:$P$3</c:f>
              <c:numCache>
                <c:formatCode>General</c:formatCode>
                <c:ptCount val="2"/>
              </c:numCache>
            </c:numRef>
          </c:val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25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90 Bend</c:v>
                </c:pt>
                <c:pt idx="1">
                  <c:v>180 Bend</c:v>
                </c:pt>
              </c:strCache>
            </c:strRef>
          </c:cat>
          <c:val>
            <c:numRef>
              <c:f>Sheet1!$Q$2:$Q$3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383680"/>
        <c:axId val="153385216"/>
      </c:barChart>
      <c:catAx>
        <c:axId val="153383680"/>
        <c:scaling>
          <c:orientation val="minMax"/>
        </c:scaling>
        <c:delete val="0"/>
        <c:axPos val="b"/>
        <c:majorTickMark val="out"/>
        <c:minorTickMark val="none"/>
        <c:tickLblPos val="nextTo"/>
        <c:crossAx val="153385216"/>
        <c:crosses val="autoZero"/>
        <c:auto val="1"/>
        <c:lblAlgn val="ctr"/>
        <c:lblOffset val="100"/>
        <c:noMultiLvlLbl val="0"/>
      </c:catAx>
      <c:valAx>
        <c:axId val="153385216"/>
        <c:scaling>
          <c:orientation val="minMax"/>
          <c:max val="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38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F5226-5624-4312-9132-A90DCAD46625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F36B9-8CC4-4DBF-B12D-6FD70DA1DF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03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36B9-8CC4-4DBF-B12D-6FD70DA1DF2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822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36B9-8CC4-4DBF-B12D-6FD70DA1DF2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82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36B9-8CC4-4DBF-B12D-6FD70DA1DF2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82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36B9-8CC4-4DBF-B12D-6FD70DA1DF2D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82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B6CF2D9-D0FF-4B00-B02F-DB608A803C01}" type="datetimeFigureOut">
              <a:rPr lang="en-GB" smtClean="0"/>
              <a:t>07/04/2015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A96E225-99A7-442B-B8A7-51395A0FCE2B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jpeg"/><Relationship Id="rId7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www.google.co.uk/url?sa=i&amp;rct=j&amp;q=&amp;esrc=s&amp;source=images&amp;cd=&amp;cad=rja&amp;docid=FzPGwRNK3qsdEM&amp;tbnid=EwDHYMO6DP4aJM:&amp;ved=0CAUQjRw&amp;url=http://www.tech.plym.ac.uk/sme/interactive_resources/tutorials/failureanalysis/Fractography/Fractography_Resource3.htm&amp;ei=iDPeUszVFMOQ1AWH7IHYBQ&amp;bvm=bv.59568121,d.d2k&amp;psig=AFQjCNE2eoHrAJB6HtVafGEZmz0zsPl1OQ&amp;ust=1390380269929661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11" Type="http://schemas.openxmlformats.org/officeDocument/2006/relationships/image" Target="../media/image4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w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2.jpeg"/><Relationship Id="rId16" Type="http://schemas.openxmlformats.org/officeDocument/2006/relationships/image" Target="../media/image11.pn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2492896"/>
            <a:ext cx="6552728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b="1" dirty="0" smtClean="0">
              <a:ln w="11430"/>
              <a:solidFill>
                <a:srgbClr val="42268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6600" b="1" dirty="0">
              <a:ln w="11430"/>
              <a:solidFill>
                <a:srgbClr val="42268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6600" b="1" dirty="0">
              <a:ln w="11430"/>
              <a:solidFill>
                <a:srgbClr val="42268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59632" y="1916832"/>
            <a:ext cx="6552728" cy="31683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US" sz="6600" b="1" dirty="0" smtClean="0">
                <a:ln w="11430"/>
                <a:solidFill>
                  <a:srgbClr val="422683"/>
                </a:solidFill>
                <a:latin typeface="Arial Black" panose="020B0A04020102020204" pitchFamily="34" charset="0"/>
              </a:rPr>
              <a:t>Engineering Materials</a:t>
            </a:r>
          </a:p>
          <a:p>
            <a:pPr marL="0" indent="0" algn="ctr">
              <a:buFont typeface="Wingdings 2"/>
              <a:buNone/>
            </a:pPr>
            <a:r>
              <a:rPr lang="en-US" sz="2000" b="1" i="1" dirty="0" smtClean="0">
                <a:ln w="11430"/>
                <a:solidFill>
                  <a:srgbClr val="42268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Neil Mawson</a:t>
            </a:r>
          </a:p>
          <a:p>
            <a:pPr marL="0" indent="0" algn="ctr">
              <a:buFont typeface="Wingdings 2"/>
              <a:buNone/>
            </a:pPr>
            <a:r>
              <a:rPr lang="en-US" sz="2000" b="1" i="1" dirty="0" err="1" smtClean="0">
                <a:ln w="11430"/>
                <a:solidFill>
                  <a:srgbClr val="42268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Hydram</a:t>
            </a:r>
            <a:endParaRPr lang="en-GB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xperiment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ethod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Content Placeholder 4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3402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Bend paperclips into S shapes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Bend long end to 90 degrees and 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Count this as 1 cycle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Count how many cycles it takes for the paperclip to fracture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5" t="25000" r="51128" b="37500"/>
          <a:stretch>
            <a:fillRect/>
          </a:stretch>
        </p:blipFill>
        <p:spPr bwMode="auto">
          <a:xfrm>
            <a:off x="6084168" y="980728"/>
            <a:ext cx="1944216" cy="21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44378" y="3429000"/>
            <a:ext cx="2094228" cy="2149822"/>
            <a:chOff x="444378" y="3429000"/>
            <a:chExt cx="2094228" cy="2149822"/>
          </a:xfrm>
        </p:grpSpPr>
        <p:pic>
          <p:nvPicPr>
            <p:cNvPr id="23" name="Picture 2" descr="https://encrypted-tbn3.gstatic.com/images?q=tbn:ANd9GcRFbdJ1v_gKStfrKqSq5HAcro-2vopWr9TYbedcJN-CNc5x7Nytqw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255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10" y="4005064"/>
              <a:ext cx="1728192" cy="1573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44378" y="3429000"/>
              <a:ext cx="2094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Paperclip Fracture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8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646637"/>
              </p:ext>
            </p:extLst>
          </p:nvPr>
        </p:nvGraphicFramePr>
        <p:xfrm>
          <a:off x="683568" y="1709936"/>
          <a:ext cx="691276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2440960" y="5454352"/>
            <a:ext cx="3816424" cy="350912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altLang="en-US" sz="1800" b="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 of Maintenance Results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19038"/>
            <a:ext cx="8229600" cy="66169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xperiment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ethod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9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2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642731"/>
              </p:ext>
            </p:extLst>
          </p:nvPr>
        </p:nvGraphicFramePr>
        <p:xfrm>
          <a:off x="467544" y="1700808"/>
          <a:ext cx="7200800" cy="339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2195736" y="5229200"/>
            <a:ext cx="4320480" cy="42292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altLang="en-US" sz="1800" b="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 of Tool Making Results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19038"/>
            <a:ext cx="8229600" cy="66169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xperiment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ethod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7070"/>
            <a:ext cx="8229600" cy="6616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atigue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ropagation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esting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" name="Content Placeholder 8"/>
          <p:cNvSpPr>
            <a:spLocks noGrp="1"/>
          </p:cNvSpPr>
          <p:nvPr>
            <p:ph idx="1"/>
          </p:nvPr>
        </p:nvSpPr>
        <p:spPr>
          <a:xfrm>
            <a:off x="990457" y="2780928"/>
            <a:ext cx="7109935" cy="2520280"/>
          </a:xfrm>
        </p:spPr>
        <p:txBody>
          <a:bodyPr>
            <a:noAutofit/>
          </a:bodyPr>
          <a:lstStyle/>
          <a:p>
            <a:pPr marL="0" indent="0" algn="ctr">
              <a:buFont typeface="Arial" charset="0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Each second of video is 2000 cycles</a:t>
            </a:r>
          </a:p>
          <a:p>
            <a:pPr marL="0" indent="0" algn="ctr">
              <a:buFont typeface="Arial" charset="0"/>
              <a:buNone/>
            </a:pP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Crack can be seen to extend into the material until failure occurs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607491"/>
              </p:ext>
            </p:extLst>
          </p:nvPr>
        </p:nvGraphicFramePr>
        <p:xfrm>
          <a:off x="2483768" y="1556792"/>
          <a:ext cx="38369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ackager Shell Object" showAsIcon="1" r:id="rId5" imgW="3837600" imgH="685080" progId="Package">
                  <p:embed/>
                </p:oleObj>
              </mc:Choice>
              <mc:Fallback>
                <p:oleObj name="Packager Shell Object" showAsIcon="1" r:id="rId5" imgW="3837600" imgH="68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1556792"/>
                        <a:ext cx="38369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reep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683568" y="1340769"/>
            <a:ext cx="7531640" cy="7200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material science, creep or cold flow is the feature of a solid material to slowly move or deform permanently under the influence of mechanical stress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39552" y="2564904"/>
            <a:ext cx="1944216" cy="3600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Arial" charset="0"/>
              <a:buNone/>
              <a:defRPr/>
            </a:pP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Meaning what?</a:t>
            </a:r>
          </a:p>
          <a:p>
            <a:pPr marL="0" indent="0">
              <a:buFont typeface="Arial" charset="0"/>
              <a:buNone/>
              <a:defRPr/>
            </a:pPr>
            <a:endParaRPr lang="en-GB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683568" y="1988840"/>
            <a:ext cx="7531640" cy="720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When a material is subjected to a stress that is greater than or equal to its yield stress, the material deforms plastically</a:t>
            </a:r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683568" y="2996952"/>
            <a:ext cx="7531640" cy="3600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When load is removed material remains at its new length</a:t>
            </a:r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683568" y="3356992"/>
            <a:ext cx="7531640" cy="3600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When the stress is below this level, then in principle it should only deform elastically</a:t>
            </a:r>
          </a:p>
        </p:txBody>
      </p:sp>
      <p:sp>
        <p:nvSpPr>
          <p:cNvPr id="23" name="Content Placeholder 4"/>
          <p:cNvSpPr txBox="1">
            <a:spLocks/>
          </p:cNvSpPr>
          <p:nvPr/>
        </p:nvSpPr>
        <p:spPr>
          <a:xfrm>
            <a:off x="683568" y="4221088"/>
            <a:ext cx="7531640" cy="3600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When load is removed material returns to its original length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39552" y="3789040"/>
            <a:ext cx="1944216" cy="3600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Arial" charset="0"/>
              <a:buNone/>
              <a:defRPr/>
            </a:pP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Meaning what?</a:t>
            </a:r>
          </a:p>
          <a:p>
            <a:pPr marL="0" indent="0">
              <a:buFont typeface="Arial" charset="0"/>
              <a:buNone/>
              <a:defRPr/>
            </a:pPr>
            <a:endParaRPr lang="en-GB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683568" y="4653136"/>
            <a:ext cx="7531640" cy="36004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Provided the temperature is relatively high, plastic deformation can occur even when the stress is lower than the yield stress. – </a:t>
            </a:r>
            <a:r>
              <a:rPr lang="en-GB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 IS CREEP</a:t>
            </a:r>
            <a:endParaRPr lang="en-GB" alt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build="p"/>
      <p:bldP spid="14" grpId="0"/>
      <p:bldP spid="16" grpId="0"/>
      <p:bldP spid="17" grpId="0"/>
      <p:bldP spid="20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4" y="1700808"/>
            <a:ext cx="7737475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2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7070"/>
            <a:ext cx="8229600" cy="661690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3600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xperiment</a:t>
            </a:r>
            <a:r>
              <a:rPr lang="en-GB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3600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ethod</a:t>
            </a:r>
            <a:endParaRPr lang="en-GB" sz="3600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5556" y="1916832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22683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Suspend length of coiled solder from clamp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556" y="2420888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22683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Using external heat source warm solder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556" y="2987660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22683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Measure the extension to determine the creep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282856"/>
              </p:ext>
            </p:extLst>
          </p:nvPr>
        </p:nvGraphicFramePr>
        <p:xfrm>
          <a:off x="971600" y="3933056"/>
          <a:ext cx="63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ackager Shell Object" showAsIcon="1" r:id="rId5" imgW="635400" imgH="685080" progId="Package">
                  <p:embed/>
                </p:oleObj>
              </mc:Choice>
              <mc:Fallback>
                <p:oleObj name="Packager Shell Object" showAsIcon="1" r:id="rId5" imgW="635400" imgH="685080" progId="Pack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933056"/>
                        <a:ext cx="6350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067829"/>
              </p:ext>
            </p:extLst>
          </p:nvPr>
        </p:nvGraphicFramePr>
        <p:xfrm>
          <a:off x="2123728" y="3933056"/>
          <a:ext cx="63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Packager Shell Object" showAsIcon="1" r:id="rId7" imgW="635400" imgH="685080" progId="Package">
                  <p:embed/>
                </p:oleObj>
              </mc:Choice>
              <mc:Fallback>
                <p:oleObj name="Packager Shell Object" showAsIcon="1" r:id="rId7" imgW="635400" imgH="68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23728" y="3933056"/>
                        <a:ext cx="635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095008"/>
              </p:ext>
            </p:extLst>
          </p:nvPr>
        </p:nvGraphicFramePr>
        <p:xfrm>
          <a:off x="3275856" y="3933056"/>
          <a:ext cx="63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ackager Shell Object" showAsIcon="1" r:id="rId9" imgW="635400" imgH="685080" progId="Package">
                  <p:embed/>
                </p:oleObj>
              </mc:Choice>
              <mc:Fallback>
                <p:oleObj name="Packager Shell Object" showAsIcon="1" r:id="rId9" imgW="635400" imgH="68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75856" y="3933056"/>
                        <a:ext cx="635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556" y="3419708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22683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Watch below videos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0" grpId="0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73300"/>
            <a:ext cx="8229600" cy="1457350"/>
          </a:xfrm>
        </p:spPr>
        <p:txBody>
          <a:bodyPr>
            <a:noAutofit/>
          </a:bodyPr>
          <a:lstStyle/>
          <a:p>
            <a:pPr algn="ctr"/>
            <a:r>
              <a:rPr lang="en-GB" sz="8800" dirty="0" smtClean="0">
                <a:solidFill>
                  <a:srgbClr val="422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</a:t>
            </a:r>
            <a:endParaRPr lang="en-GB" sz="8800" dirty="0">
              <a:solidFill>
                <a:srgbClr val="422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2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63500" y="-13652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5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215900" y="158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7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368300" y="1682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AutoShape 10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520700" y="3206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1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hink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9963" y="1853457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Does this happen at work?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228" y="2420888"/>
            <a:ext cx="585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Answer the CREEP Key Questions in your workbook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79078"/>
            <a:ext cx="8229600" cy="661690"/>
          </a:xfrm>
        </p:spPr>
        <p:txBody>
          <a:bodyPr>
            <a:noAutofit/>
          </a:bodyPr>
          <a:lstStyle/>
          <a:p>
            <a:pPr algn="ctr"/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b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0" t="13061" r="35436" b="7384"/>
          <a:stretch/>
        </p:blipFill>
        <p:spPr bwMode="auto">
          <a:xfrm>
            <a:off x="1691680" y="1628800"/>
            <a:ext cx="5785073" cy="5025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19435" y="1556792"/>
            <a:ext cx="57606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27584" y="692696"/>
            <a:ext cx="6552728" cy="1080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US" sz="4400" b="1" dirty="0" smtClean="0">
              <a:ln w="11430"/>
              <a:solidFill>
                <a:srgbClr val="42268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978903"/>
              </p:ext>
            </p:extLst>
          </p:nvPr>
        </p:nvGraphicFramePr>
        <p:xfrm>
          <a:off x="1259632" y="1340768"/>
          <a:ext cx="6408000" cy="4658945"/>
        </p:xfrm>
        <a:graphic>
          <a:graphicData uri="http://schemas.openxmlformats.org/drawingml/2006/table">
            <a:tbl>
              <a:tblPr firstRow="1" bandRow="1"/>
              <a:tblGrid>
                <a:gridCol w="6408000"/>
              </a:tblGrid>
              <a:tr h="340997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2683"/>
                    </a:solidFill>
                  </a:tcPr>
                </a:tc>
              </a:tr>
              <a:tr h="33389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NEEDS TO BE COMPLETED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BY NEIL MAWSON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035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Aims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2683"/>
                    </a:solidFill>
                  </a:tcPr>
                </a:tc>
              </a:tr>
              <a:tr h="517133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035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2683"/>
                    </a:solidFill>
                  </a:tcPr>
                </a:tc>
              </a:tr>
              <a:tr h="333890">
                <a:tc>
                  <a:txBody>
                    <a:bodyPr/>
                    <a:lstStyle/>
                    <a:p>
                      <a:pPr algn="l"/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035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2683"/>
                    </a:solidFill>
                  </a:tcPr>
                </a:tc>
              </a:tr>
              <a:tr h="333890">
                <a:tc>
                  <a:txBody>
                    <a:bodyPr/>
                    <a:lstStyle/>
                    <a:p>
                      <a:pPr algn="l"/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035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2683"/>
                    </a:solidFill>
                  </a:tcPr>
                </a:tc>
              </a:tr>
              <a:tr h="517133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035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2683"/>
                    </a:solidFill>
                  </a:tcPr>
                </a:tc>
              </a:tr>
              <a:tr h="333890"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Creep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38" y="1755393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Creep or Cold Flow?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08881" y="2689175"/>
            <a:ext cx="2751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 startAt="2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Plastic Deformation?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750" y="3625279"/>
            <a:ext cx="2751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 startAt="3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Elastic Deformation?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4561383"/>
            <a:ext cx="687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 startAt="4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What effect did increasing the temperature have on the Creep rate and amount?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Experiment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38" y="1755393"/>
            <a:ext cx="4200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Did the paper clip get warmer during bending?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27621" y="1290246"/>
            <a:ext cx="6370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7030A0"/>
              </a:buClr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Answer the following questions following your paperclip experiments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268741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 startAt="2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does this indicate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210069"/>
            <a:ext cx="421936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 startAt="3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Differences between results include the below:</a:t>
            </a:r>
          </a:p>
          <a:p>
            <a:pPr marL="800100" lvl="1" indent="-342900">
              <a:lnSpc>
                <a:spcPct val="200000"/>
              </a:lnSpc>
              <a:buClr>
                <a:srgbClr val="422683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Speed of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</a:p>
          <a:p>
            <a:pPr lvl="1">
              <a:lnSpc>
                <a:spcPct val="200000"/>
              </a:lnSpc>
              <a:buClr>
                <a:srgbClr val="422683"/>
              </a:buClr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200000"/>
              </a:lnSpc>
              <a:buClr>
                <a:srgbClr val="422683"/>
              </a:buClr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</a:p>
          <a:p>
            <a:pPr lvl="1">
              <a:lnSpc>
                <a:spcPct val="200000"/>
              </a:lnSpc>
              <a:buClr>
                <a:srgbClr val="422683"/>
              </a:buClr>
            </a:pP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200000"/>
              </a:lnSpc>
              <a:buClr>
                <a:srgbClr val="422683"/>
              </a:buClr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Defects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 the metal</a:t>
            </a:r>
          </a:p>
          <a:p>
            <a:pPr>
              <a:buClr>
                <a:srgbClr val="422683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Experiment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38" y="1755393"/>
            <a:ext cx="389241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 startAt="4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the three stages of fatigue failure</a:t>
            </a:r>
          </a:p>
          <a:p>
            <a:pPr marL="342900" indent="-342900">
              <a:buClr>
                <a:srgbClr val="7030A0"/>
              </a:buClr>
              <a:buFont typeface="+mj-lt"/>
              <a:buAutoNum type="arabicPeriod" startAt="4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7030A0"/>
              </a:buClr>
            </a:pPr>
            <a:r>
              <a:rPr lang="en-GB" sz="1400" b="1" dirty="0" smtClean="0">
                <a:solidFill>
                  <a:srgbClr val="422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</a:t>
            </a:r>
          </a:p>
          <a:p>
            <a:pPr marL="800100" lvl="1" indent="-342900">
              <a:buClr>
                <a:srgbClr val="7030A0"/>
              </a:buClr>
              <a:buFont typeface="+mj-lt"/>
              <a:buAutoNum type="arabicPeriod"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7030A0"/>
              </a:buClr>
              <a:buFont typeface="+mj-lt"/>
              <a:buAutoNum type="arabicPeriod"/>
            </a:pP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7030A0"/>
              </a:buClr>
              <a:buFont typeface="+mj-lt"/>
              <a:buAutoNum type="arabicPeriod"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7030A0"/>
              </a:buClr>
              <a:buFont typeface="+mj-lt"/>
              <a:buAutoNum type="arabicPeriod"/>
            </a:pP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7030A0"/>
              </a:buClr>
            </a:pPr>
            <a:r>
              <a:rPr lang="en-GB" sz="1400" b="1" dirty="0" smtClean="0">
                <a:solidFill>
                  <a:srgbClr val="422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2</a:t>
            </a:r>
          </a:p>
          <a:p>
            <a:pPr marL="800100" lvl="1" indent="-342900">
              <a:buClr>
                <a:srgbClr val="7030A0"/>
              </a:buClr>
              <a:buFont typeface="+mj-lt"/>
              <a:buAutoNum type="arabicPeriod"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7030A0"/>
              </a:buClr>
              <a:buFont typeface="+mj-lt"/>
              <a:buAutoNum type="arabicPeriod"/>
            </a:pP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7030A0"/>
              </a:buClr>
              <a:buFont typeface="+mj-lt"/>
              <a:buAutoNum type="arabicPeriod"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7030A0"/>
              </a:buClr>
              <a:buFont typeface="+mj-lt"/>
              <a:buAutoNum type="arabicPeriod"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7030A0"/>
              </a:buClr>
            </a:pPr>
            <a:r>
              <a:rPr lang="en-GB" sz="1400" b="1" dirty="0" smtClean="0">
                <a:solidFill>
                  <a:srgbClr val="422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3</a:t>
            </a: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27621" y="1290246"/>
            <a:ext cx="6370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7030A0"/>
              </a:buClr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Answer the following questions following your paperclip experiments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173" y="5229200"/>
            <a:ext cx="6369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422683"/>
              </a:buClr>
              <a:buFont typeface="+mj-lt"/>
              <a:buAutoNum type="arabicPeriod" startAt="5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think of any components at work that have failed due to Fatigue?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5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Experiment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245534"/>
              </p:ext>
            </p:extLst>
          </p:nvPr>
        </p:nvGraphicFramePr>
        <p:xfrm>
          <a:off x="1435787" y="5373216"/>
          <a:ext cx="2507615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9130"/>
                <a:gridCol w="889318"/>
                <a:gridCol w="959167"/>
              </a:tblGrid>
              <a:tr h="370840">
                <a:tc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lang="en-GB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GB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 </a:t>
                      </a:r>
                      <a:endParaRPr lang="en-GB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r>
                        <a:rPr lang="en-GB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Bend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Cycles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706245" y="1268760"/>
            <a:ext cx="5731510" cy="3855025"/>
            <a:chOff x="1706245" y="1268760"/>
            <a:chExt cx="5731510" cy="3855025"/>
          </a:xfrm>
        </p:grpSpPr>
        <p:graphicFrame>
          <p:nvGraphicFramePr>
            <p:cNvPr id="16" name="Chart 15"/>
            <p:cNvGraphicFramePr/>
            <p:nvPr>
              <p:extLst>
                <p:ext uri="{D42A27DB-BD31-4B8C-83A1-F6EECF244321}">
                  <p14:modId xmlns:p14="http://schemas.microsoft.com/office/powerpoint/2010/main" val="1638988195"/>
                </p:ext>
              </p:extLst>
            </p:nvPr>
          </p:nvGraphicFramePr>
          <p:xfrm>
            <a:off x="1706245" y="1784800"/>
            <a:ext cx="5731510" cy="30219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2590141" y="1268760"/>
              <a:ext cx="392607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030A0"/>
                </a:buClr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Plot the group results on the below graph</a:t>
              </a:r>
            </a:p>
            <a:p>
              <a:pPr algn="ctr">
                <a:buClr>
                  <a:srgbClr val="7030A0"/>
                </a:buClr>
              </a:pPr>
              <a:r>
                <a:rPr lang="en-GB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(you will need to include a scale)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9912" y="4785231"/>
              <a:ext cx="1518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030A0"/>
                </a:buClr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Questions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2492896"/>
            <a:ext cx="6552728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b="1" dirty="0" smtClean="0">
              <a:ln w="11430"/>
              <a:solidFill>
                <a:srgbClr val="42268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6600" b="1" dirty="0">
              <a:ln w="11430"/>
              <a:solidFill>
                <a:srgbClr val="42268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6600" b="1" dirty="0">
              <a:ln w="11430"/>
              <a:solidFill>
                <a:srgbClr val="42268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0728"/>
            <a:ext cx="4392488" cy="379116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259632" y="2638008"/>
            <a:ext cx="6552728" cy="316835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US" sz="2000" dirty="0" smtClean="0">
              <a:ln w="1143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Wingdings 2"/>
              <a:buNone/>
            </a:pPr>
            <a:endParaRPr lang="en-US" sz="2000" dirty="0">
              <a:ln w="1143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Wingdings 2"/>
              <a:buNone/>
            </a:pPr>
            <a:endParaRPr lang="en-US" sz="2000" dirty="0" smtClean="0">
              <a:ln w="1143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Wingdings 2"/>
              <a:buNone/>
            </a:pPr>
            <a:endParaRPr lang="en-US" sz="2000" dirty="0">
              <a:ln w="1143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Wingdings 2"/>
              <a:buNone/>
            </a:pPr>
            <a:r>
              <a:rPr lang="en-US" sz="200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 smtClean="0">
              <a:ln w="1143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Wingdings 2"/>
              <a:buNone/>
            </a:pPr>
            <a:endParaRPr lang="en-US" sz="2000" dirty="0">
              <a:ln w="1143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Wingdings 2"/>
              <a:buNone/>
            </a:pPr>
            <a:r>
              <a:rPr lang="en-US" sz="140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For further information please contact The STEM Alliance </a:t>
            </a:r>
            <a:r>
              <a:rPr lang="en-US" sz="1400" dirty="0" smtClean="0">
                <a:ln w="1143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enquiries@STEMalliance.uk </a:t>
            </a:r>
            <a:r>
              <a:rPr lang="en-US" sz="140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1400" dirty="0" smtClean="0">
                <a:ln w="1143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www.STEMalliance.uk</a:t>
            </a:r>
            <a:r>
              <a:rPr lang="en-US" sz="140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n w="1143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/>
              <a:buNone/>
            </a:pPr>
            <a:endParaRPr lang="en-GB" dirty="0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4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38" y="1484784"/>
            <a:ext cx="779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will generate and discuss ideas around the modes of failure of materials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705401" y="2361033"/>
            <a:ext cx="3449227" cy="3736663"/>
            <a:chOff x="2627784" y="2217496"/>
            <a:chExt cx="3449227" cy="373666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100000" l="9778" r="82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358" y="3810428"/>
              <a:ext cx="418937" cy="41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56" b="89744" l="9722" r="92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217496"/>
              <a:ext cx="3449227" cy="373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272" y="2926655"/>
              <a:ext cx="775486" cy="6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67" b="100000" l="9778" r="82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250" y="2926655"/>
              <a:ext cx="418937" cy="41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963" b="9037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144" y="2897200"/>
              <a:ext cx="677570" cy="448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922" r="981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338" y="2877901"/>
              <a:ext cx="253156" cy="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257" b="8899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272" y="2712482"/>
              <a:ext cx="206785" cy="16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142" y="2614863"/>
              <a:ext cx="360040" cy="35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8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bjectives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38" y="1484784"/>
            <a:ext cx="7746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Learners will be able to distinguish between the various modes of material failure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19737" y="2069575"/>
            <a:ext cx="7635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Learners will gain a practical insight and be able to demonstrate fatigue failure of materials under cyclic loading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2919389"/>
            <a:ext cx="7635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Learners will discover the effects of creep failure within engineering materials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738" y="3504164"/>
            <a:ext cx="7635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Learners will relate modes of failure to workplace operations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281538"/>
            <a:ext cx="1296144" cy="9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79078"/>
            <a:ext cx="8229600" cy="661690"/>
          </a:xfrm>
        </p:spPr>
        <p:txBody>
          <a:bodyPr>
            <a:no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uote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115616" y="2060848"/>
            <a:ext cx="6851104" cy="2981945"/>
            <a:chOff x="1115616" y="2060848"/>
            <a:chExt cx="6851104" cy="2981945"/>
          </a:xfrm>
        </p:grpSpPr>
        <p:sp>
          <p:nvSpPr>
            <p:cNvPr id="5" name="TextBox 4"/>
            <p:cNvSpPr txBox="1"/>
            <p:nvPr/>
          </p:nvSpPr>
          <p:spPr>
            <a:xfrm>
              <a:off x="1115616" y="2060848"/>
              <a:ext cx="685110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GB" altLang="en-US" sz="4000" dirty="0" smtClean="0">
                  <a:solidFill>
                    <a:srgbClr val="4226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“It's </a:t>
              </a:r>
              <a:r>
                <a:rPr lang="en-GB" altLang="en-US" sz="4000" dirty="0">
                  <a:solidFill>
                    <a:srgbClr val="4226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 to celebrate success but it is more important to </a:t>
              </a:r>
              <a:endParaRPr lang="en-GB" altLang="en-US" sz="4000" dirty="0" smtClean="0">
                <a:solidFill>
                  <a:srgbClr val="42268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buClr>
                  <a:srgbClr val="7030A0"/>
                </a:buClr>
              </a:pPr>
              <a:r>
                <a:rPr lang="en-GB" altLang="en-US" sz="4000" dirty="0" smtClean="0">
                  <a:solidFill>
                    <a:srgbClr val="4226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heed </a:t>
              </a:r>
              <a:r>
                <a:rPr lang="en-GB" altLang="en-US" sz="4000" dirty="0">
                  <a:solidFill>
                    <a:srgbClr val="4226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lessons of </a:t>
              </a:r>
              <a:r>
                <a:rPr lang="en-GB" altLang="en-US" sz="4000" dirty="0" smtClean="0">
                  <a:solidFill>
                    <a:srgbClr val="4226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failure”</a:t>
              </a:r>
              <a:r>
                <a:rPr lang="en-GB" altLang="en-US" sz="4000" dirty="0">
                  <a:solidFill>
                    <a:srgbClr val="4226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GB" altLang="en-US" sz="4000" dirty="0">
                  <a:solidFill>
                    <a:srgbClr val="4226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4000" dirty="0">
                <a:solidFill>
                  <a:srgbClr val="42268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49731" y="4581128"/>
              <a:ext cx="1210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en-GB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buClr>
                  <a:srgbClr val="7030A0"/>
                </a:buClr>
              </a:pPr>
              <a:r>
                <a:rPr lang="en-GB" altLang="en-US" sz="8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Bill Gates</a:t>
              </a:r>
            </a:p>
            <a:p>
              <a:pPr algn="r">
                <a:buClr>
                  <a:srgbClr val="7030A0"/>
                </a:buClr>
              </a:pPr>
              <a:r>
                <a:rPr lang="en-GB" altLang="en-US" sz="8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Founder of Microsoft</a:t>
              </a:r>
              <a:endParaRPr lang="en-GB" sz="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atigue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" name="Picture 3" descr="C:\Users\nmawson\AppData\Local\Microsoft\Windows\Temporary Internet Files\Content.IE5\W3QY52UR\MC90043441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65" y="1491819"/>
            <a:ext cx="2393269" cy="161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2" y="3407546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materials science, </a:t>
            </a: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the progressive and localised structural damage that occurs when a material is subjected to cyclic loading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4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yclic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oading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2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63500" y="-13652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5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215900" y="158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AutoShape 10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520700" y="3206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2202445"/>
            <a:ext cx="4131912" cy="268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2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63500" y="-13652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5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215900" y="158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7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368300" y="1682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AutoShape 10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520700" y="3206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656431" y="2002482"/>
            <a:ext cx="529183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900" dirty="0" smtClean="0">
                <a:solidFill>
                  <a:srgbClr val="422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lang="en-GB" sz="19900" dirty="0">
              <a:solidFill>
                <a:srgbClr val="422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yclic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oading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5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38176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695"/>
            <a:ext cx="1224136" cy="1056554"/>
          </a:xfrm>
          <a:prstGeom prst="rect">
            <a:avLst/>
          </a:prstGeom>
        </p:spPr>
      </p:pic>
      <p:sp>
        <p:nvSpPr>
          <p:cNvPr id="2" name="AutoShape 5" descr="Image result for fail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2" descr="Image result for objective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2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63500" y="-13652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AutoShape 5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215900" y="158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7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368300" y="1682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AutoShape 10" descr="https://www.nde-ed.org/EducationResources/CommunityCollege/Materials/Graphics/Mechanical/stress.gif"/>
          <p:cNvSpPr>
            <a:spLocks noChangeAspect="1" noChangeArrowheads="1"/>
          </p:cNvSpPr>
          <p:nvPr/>
        </p:nvSpPr>
        <p:spPr bwMode="auto">
          <a:xfrm>
            <a:off x="520700" y="320675"/>
            <a:ext cx="5133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719262"/>
            <a:ext cx="761841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319038"/>
            <a:ext cx="8229600" cy="6616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ow?</a:t>
            </a:r>
            <a:endParaRPr lang="en-GB" cap="smal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6410"/>
            <a:ext cx="864096" cy="4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">
      <a:dk1>
        <a:sysClr val="windowText" lastClr="000000"/>
      </a:dk1>
      <a:lt1>
        <a:sysClr val="window" lastClr="FFFFFF"/>
      </a:lt1>
      <a:dk2>
        <a:srgbClr val="422683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613</TotalTime>
  <Words>520</Words>
  <Application>Microsoft Office PowerPoint</Application>
  <PresentationFormat>On-screen Show (4:3)</PresentationFormat>
  <Paragraphs>127</Paragraphs>
  <Slides>24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Opulent</vt:lpstr>
      <vt:lpstr>Package</vt:lpstr>
      <vt:lpstr>Packager Shell Object</vt:lpstr>
      <vt:lpstr>PowerPoint Presentation</vt:lpstr>
      <vt:lpstr>PowerPoint Presentation</vt:lpstr>
      <vt:lpstr>Aim </vt:lpstr>
      <vt:lpstr>objectives</vt:lpstr>
      <vt:lpstr>Quote of  the day</vt:lpstr>
      <vt:lpstr>Fatigue</vt:lpstr>
      <vt:lpstr>Cyclic loading</vt:lpstr>
      <vt:lpstr>Cyclic loading</vt:lpstr>
      <vt:lpstr>How?</vt:lpstr>
      <vt:lpstr>Experiment method</vt:lpstr>
      <vt:lpstr>PowerPoint Presentation</vt:lpstr>
      <vt:lpstr>PowerPoint Presentation</vt:lpstr>
      <vt:lpstr>Fatigue crack  propagation testing</vt:lpstr>
      <vt:lpstr>What is creep?</vt:lpstr>
      <vt:lpstr>How?</vt:lpstr>
      <vt:lpstr>Experiment  method</vt:lpstr>
      <vt:lpstr>HANDOUTS</vt:lpstr>
      <vt:lpstr>What do you think?</vt:lpstr>
      <vt:lpstr>Reflection  Pyramid</vt:lpstr>
      <vt:lpstr>Creep</vt:lpstr>
      <vt:lpstr>Fatigue Experiment</vt:lpstr>
      <vt:lpstr>Fatigue Experiment</vt:lpstr>
      <vt:lpstr>Fatigue Experiment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Objectives of Session</dc:title>
  <dc:creator>Jayne Olsen</dc:creator>
  <cp:lastModifiedBy>Tracey Dunn</cp:lastModifiedBy>
  <cp:revision>66</cp:revision>
  <dcterms:created xsi:type="dcterms:W3CDTF">2015-01-26T16:10:38Z</dcterms:created>
  <dcterms:modified xsi:type="dcterms:W3CDTF">2015-04-07T09:28:10Z</dcterms:modified>
</cp:coreProperties>
</file>