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4" r:id="rId3"/>
    <p:sldId id="285" r:id="rId4"/>
    <p:sldId id="291" r:id="rId5"/>
    <p:sldId id="258" r:id="rId6"/>
    <p:sldId id="290" r:id="rId7"/>
    <p:sldId id="292" r:id="rId8"/>
    <p:sldId id="266" r:id="rId9"/>
    <p:sldId id="286" r:id="rId10"/>
    <p:sldId id="296" r:id="rId11"/>
    <p:sldId id="297" r:id="rId12"/>
    <p:sldId id="299" r:id="rId13"/>
    <p:sldId id="300" r:id="rId14"/>
    <p:sldId id="302" r:id="rId15"/>
    <p:sldId id="304" r:id="rId16"/>
    <p:sldId id="303" r:id="rId17"/>
    <p:sldId id="305" r:id="rId18"/>
    <p:sldId id="293" r:id="rId19"/>
    <p:sldId id="287" r:id="rId20"/>
    <p:sldId id="288" r:id="rId21"/>
    <p:sldId id="28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B1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86F30-ACB2-4072-AC28-02CD677CB839}" type="datetimeFigureOut">
              <a:rPr lang="en-US" smtClean="0"/>
              <a:pPr/>
              <a:t>9/20/2010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6835A-99C1-44FB-A2A7-03B0C066D96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B644A-EF1E-4C1B-896C-107399EE3F83}" type="datetimeFigureOut">
              <a:rPr lang="en-US" smtClean="0"/>
              <a:pPr/>
              <a:t>9/20/2010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AF619-B1E8-4D95-B8C1-C151A9DB130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A70634-F38C-47D5-92B2-CE8B444656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CD79A6-BC1D-41D5-9522-4EED7B015B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86E09E-E6A4-413E-BA75-86AE3718F88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Ok so here’s a copy of the Ofsted grading structure.  Looks fine – perhaps a bit dry.  Let’s look at this another way.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109D19-C7D8-42C5-BB94-E741992D0DA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995018-C991-47CD-9E4C-75A1443663A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42910" y="4429132"/>
            <a:ext cx="6306546" cy="461665"/>
          </a:xfrm>
        </p:spPr>
        <p:txBody>
          <a:bodyPr wrap="square" lIns="0" tIns="0" rIns="0" bIns="0">
            <a:spAutoFit/>
          </a:bodyPr>
          <a:lstStyle>
            <a:lvl1pPr algn="l">
              <a:defRPr sz="3000" b="1" i="0" baseline="0">
                <a:solidFill>
                  <a:srgbClr val="E9751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PowerPoint title</a:t>
            </a:r>
            <a:endParaRPr lang="en-GB" dirty="0"/>
          </a:p>
        </p:txBody>
      </p:sp>
      <p:pic>
        <p:nvPicPr>
          <p:cNvPr id="14" name="Picture 13" descr="LSIS 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67984" y="0"/>
            <a:ext cx="3176016" cy="1621536"/>
          </a:xfrm>
          <a:prstGeom prst="rect">
            <a:avLst/>
          </a:prstGeom>
        </p:spPr>
      </p:pic>
      <p:pic>
        <p:nvPicPr>
          <p:cNvPr id="4" name="Picture 3" descr="cover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3607" y="2071678"/>
            <a:ext cx="8480393" cy="1438444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16924" y="232348"/>
            <a:ext cx="6115064" cy="57150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785926"/>
            <a:ext cx="8229600" cy="43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Font typeface="Arial" pitchFamily="34" charset="0"/>
              <a:buNone/>
              <a:defRPr sz="2400" b="1" i="0" baseline="0">
                <a:solidFill>
                  <a:schemeClr val="tx1"/>
                </a:solidFill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25000"/>
              <a:buFont typeface="Arial" pitchFamily="34" charset="0"/>
              <a:buChar char="•"/>
              <a:tabLst/>
              <a:defRPr sz="2000" baseline="0">
                <a:solidFill>
                  <a:srgbClr val="E97511"/>
                </a:solidFill>
                <a:latin typeface="Arial" pitchFamily="34" charset="0"/>
              </a:defRPr>
            </a:lvl2pPr>
          </a:lstStyle>
          <a:p>
            <a:pPr lvl="0"/>
            <a:r>
              <a:rPr lang="en-US" dirty="0" smtClean="0"/>
              <a:t>Bullet point title</a:t>
            </a:r>
          </a:p>
          <a:p>
            <a:pPr lvl="1"/>
            <a:r>
              <a:rPr lang="en-US" dirty="0" smtClean="0"/>
              <a:t>Bullet 1</a:t>
            </a:r>
          </a:p>
          <a:p>
            <a:pPr lvl="1"/>
            <a:r>
              <a:rPr lang="en-US" dirty="0" smtClean="0"/>
              <a:t>Bullet 2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0073" y="797272"/>
            <a:ext cx="5072098" cy="1588"/>
          </a:xfrm>
          <a:prstGeom prst="line">
            <a:avLst/>
          </a:prstGeom>
          <a:ln w="12700">
            <a:solidFill>
              <a:srgbClr val="B0B1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16924" y="232348"/>
            <a:ext cx="6115064" cy="57150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785926"/>
            <a:ext cx="8229600" cy="43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 b="1" i="0" baseline="0">
                <a:solidFill>
                  <a:schemeClr val="tx1"/>
                </a:solidFill>
              </a:defRPr>
            </a:lvl1pPr>
            <a:lvl2pPr marL="180000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2000" baseline="0">
                <a:solidFill>
                  <a:srgbClr val="E97511"/>
                </a:solidFill>
                <a:latin typeface="Arial" pitchFamily="34" charset="0"/>
              </a:defRPr>
            </a:lvl2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Information text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0073" y="797272"/>
            <a:ext cx="5072098" cy="1588"/>
          </a:xfrm>
          <a:prstGeom prst="line">
            <a:avLst/>
          </a:prstGeom>
          <a:ln w="12700">
            <a:solidFill>
              <a:srgbClr val="B0B1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, charts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16924" y="232348"/>
            <a:ext cx="6115064" cy="57150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785926"/>
            <a:ext cx="8229600" cy="43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 b="1" i="0" baseline="0">
                <a:solidFill>
                  <a:schemeClr val="tx1"/>
                </a:solidFill>
              </a:defRPr>
            </a:lvl1pPr>
            <a:lvl2pPr marL="180000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2000" baseline="0">
                <a:solidFill>
                  <a:srgbClr val="E97511"/>
                </a:solidFill>
                <a:latin typeface="Arial" pitchFamily="34" charset="0"/>
              </a:defRPr>
            </a:lvl2pPr>
          </a:lstStyle>
          <a:p>
            <a:pPr lvl="0"/>
            <a:r>
              <a:rPr lang="en-US" dirty="0" smtClean="0"/>
              <a:t>Click to add text or content (chart, image or video)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0073" y="797272"/>
            <a:ext cx="5072098" cy="1588"/>
          </a:xfrm>
          <a:prstGeom prst="line">
            <a:avLst/>
          </a:prstGeom>
          <a:ln w="12700">
            <a:solidFill>
              <a:srgbClr val="B0B1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40073" y="797272"/>
            <a:ext cx="5072098" cy="1588"/>
          </a:xfrm>
          <a:prstGeom prst="line">
            <a:avLst/>
          </a:prstGeom>
          <a:ln w="12700">
            <a:solidFill>
              <a:srgbClr val="B0B1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6924" y="232348"/>
            <a:ext cx="6115064" cy="57150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85926"/>
            <a:ext cx="8229600" cy="4643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 and content (picture or graph)</a:t>
            </a:r>
          </a:p>
        </p:txBody>
      </p:sp>
      <p:pic>
        <p:nvPicPr>
          <p:cNvPr id="8" name="Picture 7" descr="LSIS logo.jp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317346" y="0"/>
            <a:ext cx="2826654" cy="14431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7" r:id="rId3"/>
    <p:sldLayoutId id="2147483658" r:id="rId4"/>
    <p:sldLayoutId id="2147483656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baseline="0">
          <a:solidFill>
            <a:srgbClr val="E97511"/>
          </a:solidFill>
          <a:latin typeface="Arial" pitchFamily="34" charset="0"/>
          <a:ea typeface="+mj-ea"/>
          <a:cs typeface="+mj-cs"/>
        </a:defRPr>
      </a:lvl1pPr>
    </p:titleStyle>
    <p:bodyStyle>
      <a:lvl1pPr marL="0" indent="-252000" algn="l" defTabSz="914400" rtl="0" eaLnBrk="1" latinLnBrk="0" hangingPunct="1">
        <a:spcBef>
          <a:spcPct val="20000"/>
        </a:spcBef>
        <a:buSzPct val="150000"/>
        <a:buFont typeface="Arial" pitchFamily="34" charset="0"/>
        <a:buNone/>
        <a:defRPr sz="2400" b="1" i="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540000" indent="-180000" algn="l" defTabSz="914400" rtl="0" eaLnBrk="1" latinLnBrk="0" hangingPunct="1">
        <a:spcBef>
          <a:spcPct val="20000"/>
        </a:spcBef>
        <a:buSzPct val="125000"/>
        <a:buFont typeface="Arial" pitchFamily="34" charset="0"/>
        <a:buChar char="•"/>
        <a:defRPr sz="2000" kern="1200" baseline="0">
          <a:solidFill>
            <a:srgbClr val="E9751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2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Word_Document3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Word_Document4.docx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429133"/>
            <a:ext cx="8001056" cy="20774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Enterprise in the Curriculum</a:t>
            </a:r>
            <a:br>
              <a:rPr lang="en-GB" dirty="0" smtClean="0"/>
            </a:br>
            <a:r>
              <a:rPr lang="en-GB" dirty="0" smtClean="0"/>
              <a:t>Review Meeting</a:t>
            </a:r>
            <a:br>
              <a:rPr lang="en-GB" dirty="0" smtClean="0"/>
            </a:br>
            <a:r>
              <a:rPr lang="en-GB" smtClean="0"/>
              <a:t>22</a:t>
            </a:r>
            <a:r>
              <a:rPr lang="en-GB" baseline="30000" smtClean="0"/>
              <a:t>nd</a:t>
            </a:r>
            <a:r>
              <a:rPr lang="en-GB" smtClean="0"/>
              <a:t> September </a:t>
            </a:r>
            <a:r>
              <a:rPr lang="en-GB" dirty="0" smtClean="0"/>
              <a:t>2010</a:t>
            </a:r>
            <a:endParaRPr lang="en-GB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000" b="1" dirty="0" smtClean="0"/>
              <a:t>Live self-assessment</a:t>
            </a:r>
            <a:endParaRPr lang="en-GB" sz="2000" b="1" dirty="0"/>
          </a:p>
        </p:txBody>
      </p:sp>
      <p:pic>
        <p:nvPicPr>
          <p:cNvPr id="5" name="Content Placeholder 4" descr="Footballcoach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643050"/>
            <a:ext cx="6000792" cy="4857784"/>
          </a:xfrm>
        </p:spPr>
      </p:pic>
      <p:sp>
        <p:nvSpPr>
          <p:cNvPr id="6" name="Oval 5"/>
          <p:cNvSpPr/>
          <p:nvPr/>
        </p:nvSpPr>
        <p:spPr>
          <a:xfrm>
            <a:off x="4786314" y="3429000"/>
            <a:ext cx="1357322" cy="157163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85720" y="1214422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football coach</a:t>
            </a:r>
            <a:endParaRPr lang="en-GB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6115064" cy="571504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Live self-assessment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40237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/>
              <a:t>The football coach:</a:t>
            </a:r>
          </a:p>
          <a:p>
            <a:endParaRPr lang="en-GB" dirty="0" smtClean="0"/>
          </a:p>
          <a:p>
            <a:r>
              <a:rPr lang="en-GB" sz="3200" dirty="0" smtClean="0"/>
              <a:t>Purpose:	to ensure that the team is the 		best it can be</a:t>
            </a:r>
          </a:p>
          <a:p>
            <a:endParaRPr lang="en-GB" sz="3200" dirty="0" smtClean="0"/>
          </a:p>
          <a:p>
            <a:r>
              <a:rPr lang="en-GB" sz="3200" dirty="0" smtClean="0"/>
              <a:t>Role:	to influence the outcome of 			each </a:t>
            </a:r>
            <a:r>
              <a:rPr lang="en-GB" sz="3200" u="sng" dirty="0" smtClean="0"/>
              <a:t>game</a:t>
            </a:r>
            <a:r>
              <a:rPr lang="en-GB" sz="3200" dirty="0" smtClean="0"/>
              <a:t> - </a:t>
            </a:r>
            <a:r>
              <a:rPr lang="en-GB" sz="3200" u="sng" dirty="0" smtClean="0"/>
              <a:t>before it ends</a:t>
            </a:r>
            <a:r>
              <a:rPr lang="en-GB" sz="3200" dirty="0" smtClean="0"/>
              <a:t> – in 		order to influence the </a:t>
            </a:r>
            <a:r>
              <a:rPr lang="en-GB" sz="3200" u="sng" dirty="0" smtClean="0"/>
              <a:t>season</a:t>
            </a:r>
            <a:r>
              <a:rPr lang="en-GB" sz="3200" dirty="0" smtClean="0"/>
              <a:t> 		</a:t>
            </a:r>
            <a:r>
              <a:rPr lang="en-GB" sz="3200" u="sng" dirty="0" smtClean="0"/>
              <a:t>before it ends</a:t>
            </a:r>
            <a:r>
              <a:rPr lang="en-GB" sz="3200" dirty="0" smtClean="0"/>
              <a:t>.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000" b="1" dirty="0" smtClean="0"/>
              <a:t>Live self-assessment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7286676" cy="4340237"/>
          </a:xfrm>
        </p:spPr>
        <p:txBody>
          <a:bodyPr>
            <a:normAutofit/>
          </a:bodyPr>
          <a:lstStyle/>
          <a:p>
            <a:r>
              <a:rPr lang="en-GB" dirty="0" smtClean="0"/>
              <a:t>The football coach</a:t>
            </a:r>
          </a:p>
          <a:p>
            <a:endParaRPr lang="en-GB" dirty="0" smtClean="0"/>
          </a:p>
          <a:p>
            <a:r>
              <a:rPr lang="en-GB" u="sng" dirty="0" smtClean="0"/>
              <a:t>Observes </a:t>
            </a:r>
            <a:r>
              <a:rPr lang="en-GB" dirty="0" smtClean="0"/>
              <a:t>the game:</a:t>
            </a:r>
          </a:p>
          <a:p>
            <a:r>
              <a:rPr lang="en-GB" dirty="0" smtClean="0"/>
              <a:t>	</a:t>
            </a:r>
            <a:r>
              <a:rPr lang="en-GB" sz="2200" dirty="0" smtClean="0"/>
              <a:t>Right players in right positions?</a:t>
            </a:r>
          </a:p>
          <a:p>
            <a:r>
              <a:rPr lang="en-GB" sz="2200" dirty="0" smtClean="0"/>
              <a:t>	Skills/strategy/fitness/nourishment?</a:t>
            </a:r>
          </a:p>
          <a:p>
            <a:r>
              <a:rPr lang="en-GB" sz="2200" dirty="0" smtClean="0"/>
              <a:t>	Mood/morale/relationships/teamwork?</a:t>
            </a:r>
          </a:p>
          <a:p>
            <a:r>
              <a:rPr lang="en-GB" sz="2200" dirty="0" smtClean="0"/>
              <a:t>	State of the opposition?</a:t>
            </a:r>
          </a:p>
          <a:p>
            <a:r>
              <a:rPr lang="en-GB" sz="2200" dirty="0" smtClean="0"/>
              <a:t>	Pitch conditions / weather conditions?</a:t>
            </a:r>
          </a:p>
          <a:p>
            <a:r>
              <a:rPr lang="en-GB" sz="2200" dirty="0" smtClean="0"/>
              <a:t>	Kit?</a:t>
            </a:r>
          </a:p>
          <a:p>
            <a:endParaRPr lang="en-GB" dirty="0"/>
          </a:p>
        </p:txBody>
      </p:sp>
      <p:pic>
        <p:nvPicPr>
          <p:cNvPr id="5" name="Content Placeholder 4" descr="Footballcoach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215074" y="2571744"/>
            <a:ext cx="2437299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7143768" y="3571876"/>
            <a:ext cx="571504" cy="785818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000" b="1" dirty="0" smtClean="0"/>
              <a:t>Live self-assessment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5543560" cy="434023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football coach:</a:t>
            </a:r>
          </a:p>
          <a:p>
            <a:endParaRPr lang="en-GB" dirty="0" smtClean="0"/>
          </a:p>
          <a:p>
            <a:r>
              <a:rPr lang="en-GB" dirty="0" smtClean="0"/>
              <a:t>Observes the game in order to:</a:t>
            </a:r>
          </a:p>
          <a:p>
            <a:endParaRPr lang="en-GB" dirty="0" smtClean="0"/>
          </a:p>
          <a:p>
            <a:r>
              <a:rPr lang="en-GB" dirty="0" smtClean="0"/>
              <a:t>	Decide </a:t>
            </a:r>
            <a:r>
              <a:rPr lang="en-GB" u="sng" dirty="0" smtClean="0"/>
              <a:t>longer term </a:t>
            </a:r>
            <a:r>
              <a:rPr lang="en-GB" dirty="0" smtClean="0"/>
              <a:t>interventions 	as necessary to influence the 	season and next year’s season</a:t>
            </a:r>
          </a:p>
          <a:p>
            <a:endParaRPr lang="en-GB" dirty="0" smtClean="0"/>
          </a:p>
          <a:p>
            <a:r>
              <a:rPr lang="en-GB" dirty="0" smtClean="0"/>
              <a:t>	Make</a:t>
            </a:r>
            <a:r>
              <a:rPr lang="en-GB" sz="3200" dirty="0" smtClean="0"/>
              <a:t> </a:t>
            </a:r>
            <a:r>
              <a:rPr lang="en-GB" sz="3200" u="sng" dirty="0" smtClean="0"/>
              <a:t>immediate</a:t>
            </a:r>
            <a:r>
              <a:rPr lang="en-GB" sz="3200" dirty="0" smtClean="0"/>
              <a:t> 	</a:t>
            </a:r>
            <a:r>
              <a:rPr lang="en-GB" sz="2200" dirty="0" smtClean="0"/>
              <a:t>i</a:t>
            </a:r>
            <a:r>
              <a:rPr lang="en-GB" dirty="0" smtClean="0"/>
              <a:t>nterventions to influence the 	</a:t>
            </a:r>
            <a:r>
              <a:rPr lang="en-GB" u="sng" dirty="0" smtClean="0"/>
              <a:t>current</a:t>
            </a:r>
            <a:r>
              <a:rPr lang="en-GB" dirty="0" smtClean="0"/>
              <a:t> game</a:t>
            </a:r>
          </a:p>
          <a:p>
            <a:endParaRPr lang="en-GB" dirty="0"/>
          </a:p>
        </p:txBody>
      </p:sp>
      <p:pic>
        <p:nvPicPr>
          <p:cNvPr id="4" name="Content Placeholder 4" descr="Footballcoach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215074" y="2571744"/>
            <a:ext cx="2437299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17513" y="231775"/>
            <a:ext cx="6115050" cy="5715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000" b="1" dirty="0" smtClean="0">
                <a:latin typeface="Arial" charset="0"/>
              </a:rPr>
              <a:t>Organisation chart:  the curriculum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19075" y="792162"/>
          <a:ext cx="8488363" cy="5494358"/>
        </p:xfrm>
        <a:graphic>
          <a:graphicData uri="http://schemas.openxmlformats.org/presentationml/2006/ole">
            <p:oleObj spid="_x0000_s2050" name="Document" r:id="rId4" imgW="8240469" imgH="417711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17513" y="231775"/>
            <a:ext cx="6115050" cy="5715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000" b="1" dirty="0" smtClean="0">
                <a:latin typeface="Arial" charset="0"/>
              </a:rPr>
              <a:t>Organisation Chart:  the curriculum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219075" y="928688"/>
          <a:ext cx="8610600" cy="5357832"/>
        </p:xfrm>
        <a:graphic>
          <a:graphicData uri="http://schemas.openxmlformats.org/presentationml/2006/ole">
            <p:oleObj spid="_x0000_s4098" name="Document" r:id="rId4" imgW="8240469" imgH="505183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17513" y="231775"/>
            <a:ext cx="6115050" cy="5715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000" b="1" dirty="0" smtClean="0">
                <a:latin typeface="Arial" charset="0"/>
              </a:rPr>
              <a:t>Organisation chart:  the curriculum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641350" y="1119188"/>
          <a:ext cx="7383463" cy="5745162"/>
        </p:xfrm>
        <a:graphic>
          <a:graphicData uri="http://schemas.openxmlformats.org/presentationml/2006/ole">
            <p:oleObj spid="_x0000_s3074" name="Document" r:id="rId4" imgW="8595494" imgH="667231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Structure of grad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4" y="1500174"/>
            <a:ext cx="9001125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596" y="428604"/>
            <a:ext cx="4572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Common Inspection Framework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785691" y="1214423"/>
          <a:ext cx="7228009" cy="5689616"/>
        </p:xfrm>
        <a:graphic>
          <a:graphicData uri="http://schemas.openxmlformats.org/presentationml/2006/ole">
            <p:oleObj spid="_x0000_s1026" name="Document" r:id="rId4" imgW="8499716" imgH="6672311" progId="Word.Document.12">
              <p:embed/>
            </p:oleObj>
          </a:graphicData>
        </a:graphic>
      </p:graphicFrame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7358082" y="1571612"/>
            <a:ext cx="1571653" cy="646331"/>
          </a:xfrm>
          <a:prstGeom prst="rect">
            <a:avLst/>
          </a:prstGeom>
          <a:noFill/>
          <a:ln w="31750">
            <a:solidFill>
              <a:srgbClr val="92D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Leadership &amp; </a:t>
            </a:r>
            <a:r>
              <a:rPr lang="en-GB" dirty="0" smtClean="0"/>
              <a:t>Management</a:t>
            </a:r>
            <a:endParaRPr lang="en-GB" sz="1200" dirty="0"/>
          </a:p>
        </p:txBody>
      </p:sp>
      <p:sp>
        <p:nvSpPr>
          <p:cNvPr id="5" name="Right Arrow 4"/>
          <p:cNvSpPr/>
          <p:nvPr/>
        </p:nvSpPr>
        <p:spPr>
          <a:xfrm rot="8029694">
            <a:off x="7441769" y="2466497"/>
            <a:ext cx="977900" cy="35718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6572264" y="5857893"/>
            <a:ext cx="2214563" cy="369332"/>
          </a:xfrm>
          <a:prstGeom prst="rect">
            <a:avLst/>
          </a:prstGeom>
          <a:noFill/>
          <a:ln w="3175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Quality of </a:t>
            </a:r>
            <a:r>
              <a:rPr lang="en-GB" dirty="0" smtClean="0"/>
              <a:t>Provision</a:t>
            </a:r>
            <a:endParaRPr lang="en-GB" sz="1400" dirty="0"/>
          </a:p>
        </p:txBody>
      </p:sp>
      <p:sp>
        <p:nvSpPr>
          <p:cNvPr id="7" name="Right Arrow 6"/>
          <p:cNvSpPr/>
          <p:nvPr/>
        </p:nvSpPr>
        <p:spPr>
          <a:xfrm rot="13030431">
            <a:off x="6216317" y="5133009"/>
            <a:ext cx="1295400" cy="43973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52" name="TextBox 7"/>
          <p:cNvSpPr txBox="1">
            <a:spLocks noChangeArrowheads="1"/>
          </p:cNvSpPr>
          <p:nvPr/>
        </p:nvSpPr>
        <p:spPr bwMode="auto">
          <a:xfrm>
            <a:off x="214282" y="5929330"/>
            <a:ext cx="2357437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Outcomes for Learners</a:t>
            </a:r>
          </a:p>
        </p:txBody>
      </p:sp>
      <p:sp>
        <p:nvSpPr>
          <p:cNvPr id="9" name="Right Arrow 8"/>
          <p:cNvSpPr/>
          <p:nvPr/>
        </p:nvSpPr>
        <p:spPr>
          <a:xfrm rot="19328212">
            <a:off x="1179631" y="4622495"/>
            <a:ext cx="3127229" cy="49371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71472" y="428604"/>
            <a:ext cx="4500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Organisation chart:  the curriculum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785926"/>
            <a:ext cx="6858048" cy="4340237"/>
          </a:xfrm>
        </p:spPr>
        <p:txBody>
          <a:bodyPr anchor="ctr">
            <a:normAutofit/>
          </a:bodyPr>
          <a:lstStyle/>
          <a:p>
            <a:r>
              <a:rPr lang="en-GB" sz="2800" dirty="0" smtClean="0">
                <a:solidFill>
                  <a:srgbClr val="E97511"/>
                </a:solidFill>
                <a:ea typeface="+mj-ea"/>
                <a:cs typeface="+mj-cs"/>
              </a:rPr>
              <a:t>In pairs/3s</a:t>
            </a:r>
          </a:p>
          <a:p>
            <a:pPr marL="490950" indent="-742950">
              <a:buFont typeface="+mj-lt"/>
              <a:buAutoNum type="alphaLcParenR"/>
            </a:pPr>
            <a:r>
              <a:rPr lang="en-GB" sz="2800" dirty="0" smtClean="0">
                <a:ea typeface="+mj-ea"/>
                <a:cs typeface="+mj-cs"/>
              </a:rPr>
              <a:t>Map your project notes to the organisational chart to show where you have made changes and had an impact</a:t>
            </a:r>
          </a:p>
          <a:p>
            <a:pPr marL="490950" indent="-742950"/>
            <a:endParaRPr lang="en-GB" sz="2800" dirty="0" smtClean="0">
              <a:ea typeface="+mj-ea"/>
              <a:cs typeface="+mj-cs"/>
            </a:endParaRPr>
          </a:p>
          <a:p>
            <a:pPr marL="670950" lvl="1" indent="-742950"/>
            <a:r>
              <a:rPr lang="en-GB" sz="2800" b="1" dirty="0" smtClean="0">
                <a:solidFill>
                  <a:schemeClr val="tx1"/>
                </a:solidFill>
                <a:ea typeface="+mj-ea"/>
                <a:cs typeface="+mj-cs"/>
              </a:rPr>
              <a:t>b)	Map your notes back to the CIF</a:t>
            </a:r>
          </a:p>
          <a:p>
            <a:pPr algn="ctr"/>
            <a:endParaRPr lang="en-GB" sz="4000" dirty="0" smtClean="0">
              <a:solidFill>
                <a:srgbClr val="E97511"/>
              </a:solidFill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YOUR PRD ADVISERS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85926"/>
            <a:ext cx="8229600" cy="4340237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571744"/>
            <a:ext cx="250747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000240"/>
            <a:ext cx="2286016" cy="288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000240"/>
            <a:ext cx="2214578" cy="288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85720" y="507207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Lucida Handwriting"/>
              </a:rPr>
              <a:t>Michael</a:t>
            </a:r>
            <a:endParaRPr lang="en-GB" b="1" dirty="0">
              <a:latin typeface="Lucida Handwriting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16" y="592933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Lucida Handwriting" pitchFamily="66" charset="0"/>
              </a:rPr>
              <a:t>Elaine</a:t>
            </a:r>
            <a:endParaRPr lang="en-GB" b="1" dirty="0">
              <a:latin typeface="Lucida Handwriting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3636" y="507207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Lucida Handwriting"/>
              </a:rPr>
              <a:t>Howard</a:t>
            </a:r>
            <a:endParaRPr lang="en-GB" b="1" dirty="0">
              <a:latin typeface="Lucida Handwriting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 anchor="ctr">
            <a:normAutofit/>
          </a:bodyPr>
          <a:lstStyle/>
          <a:p>
            <a:r>
              <a:rPr lang="en-GB" sz="2800" dirty="0" smtClean="0">
                <a:solidFill>
                  <a:srgbClr val="E97511"/>
                </a:solidFill>
                <a:ea typeface="+mj-ea"/>
                <a:cs typeface="+mj-cs"/>
              </a:rPr>
              <a:t>In table groups, consider:</a:t>
            </a:r>
          </a:p>
          <a:p>
            <a:pPr lvl="1"/>
            <a:endParaRPr lang="en-GB" b="1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 lvl="2"/>
            <a:r>
              <a:rPr lang="en-GB" sz="2800" b="1" dirty="0" smtClean="0">
                <a:ea typeface="+mj-ea"/>
                <a:cs typeface="+mj-cs"/>
              </a:rPr>
              <a:t>How can we, as PRD groups, best share our learning about enterprise in the curriculum learning with the sector?</a:t>
            </a:r>
          </a:p>
          <a:p>
            <a:pPr lvl="1"/>
            <a:endParaRPr lang="en-GB" b="1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 lvl="2"/>
            <a:r>
              <a:rPr lang="en-GB" sz="2800" b="1" dirty="0" smtClean="0">
                <a:ea typeface="+mj-ea"/>
                <a:cs typeface="+mj-cs"/>
              </a:rPr>
              <a:t>What needs to be on the agenda for our final meeting on 24</a:t>
            </a:r>
            <a:r>
              <a:rPr lang="en-GB" sz="2800" b="1" baseline="30000" dirty="0" smtClean="0">
                <a:ea typeface="+mj-ea"/>
                <a:cs typeface="+mj-cs"/>
              </a:rPr>
              <a:t>th</a:t>
            </a:r>
            <a:r>
              <a:rPr lang="en-GB" sz="2800" b="1" dirty="0" smtClean="0">
                <a:ea typeface="+mj-ea"/>
                <a:cs typeface="+mj-cs"/>
              </a:rPr>
              <a:t> February 2011?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GB" sz="4000" dirty="0" smtClean="0">
                <a:solidFill>
                  <a:srgbClr val="E97511"/>
                </a:solidFill>
                <a:ea typeface="+mj-ea"/>
                <a:cs typeface="+mj-cs"/>
              </a:rPr>
              <a:t>Next steps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571612"/>
            <a:ext cx="6786610" cy="4340237"/>
          </a:xfrm>
        </p:spPr>
        <p:txBody>
          <a:bodyPr>
            <a:normAutofit fontScale="62500" lnSpcReduction="20000"/>
          </a:bodyPr>
          <a:lstStyle/>
          <a:p>
            <a:r>
              <a:rPr lang="en-GB" sz="3200" dirty="0" smtClean="0">
                <a:solidFill>
                  <a:srgbClr val="E97511"/>
                </a:solidFill>
                <a:ea typeface="+mj-ea"/>
                <a:cs typeface="+mj-cs"/>
              </a:rPr>
              <a:t>Aims and Purposes</a:t>
            </a:r>
          </a:p>
          <a:p>
            <a:endParaRPr lang="en-GB" sz="3200" dirty="0" smtClean="0">
              <a:solidFill>
                <a:srgbClr val="E97511"/>
              </a:solidFill>
              <a:ea typeface="+mj-ea"/>
              <a:cs typeface="+mj-cs"/>
            </a:endParaRPr>
          </a:p>
          <a:p>
            <a:pPr lvl="0" indent="-250825">
              <a:buFont typeface="Arial" pitchFamily="34" charset="0"/>
              <a:buChar char="•"/>
            </a:pPr>
            <a:r>
              <a:rPr lang="en-GB" sz="2600" dirty="0" smtClean="0"/>
              <a:t>	Gather and discuss the learning obtained so far</a:t>
            </a:r>
          </a:p>
          <a:p>
            <a:pPr lvl="0">
              <a:buFont typeface="Arial" pitchFamily="34" charset="0"/>
              <a:buChar char="•"/>
            </a:pPr>
            <a:endParaRPr lang="en-GB" sz="2600" dirty="0" smtClean="0"/>
          </a:p>
          <a:p>
            <a:pPr lvl="0">
              <a:buFont typeface="Arial" pitchFamily="34" charset="0"/>
              <a:buChar char="•"/>
            </a:pPr>
            <a:r>
              <a:rPr lang="en-GB" sz="2600" dirty="0" smtClean="0"/>
              <a:t>	Review progress to date and agree criteria for evaluation</a:t>
            </a:r>
          </a:p>
          <a:p>
            <a:pPr lvl="0">
              <a:buFont typeface="Arial" pitchFamily="34" charset="0"/>
              <a:buChar char="•"/>
            </a:pPr>
            <a:endParaRPr lang="en-GB" sz="2600" dirty="0" smtClean="0"/>
          </a:p>
          <a:p>
            <a:pPr lvl="0">
              <a:buFont typeface="Arial" pitchFamily="34" charset="0"/>
              <a:buChar char="•"/>
            </a:pPr>
            <a:r>
              <a:rPr lang="en-GB" sz="2600" dirty="0" smtClean="0"/>
              <a:t>	Agree mechanisms for capturing the outcomes for  	learners 	resulting from the projects, and what might 	constitute appropriate impact measures </a:t>
            </a:r>
          </a:p>
          <a:p>
            <a:pPr lvl="0">
              <a:buFont typeface="Arial" pitchFamily="34" charset="0"/>
              <a:buChar char="•"/>
            </a:pPr>
            <a:endParaRPr lang="en-GB" sz="2600" dirty="0" smtClean="0"/>
          </a:p>
          <a:p>
            <a:pPr lvl="0">
              <a:buFont typeface="Arial" pitchFamily="34" charset="0"/>
              <a:buChar char="•"/>
            </a:pPr>
            <a:r>
              <a:rPr lang="en-GB" sz="2600" dirty="0" smtClean="0"/>
              <a:t>	Outline LSIS monitoring and reporting expectations</a:t>
            </a:r>
          </a:p>
          <a:p>
            <a:pPr lvl="0">
              <a:buFont typeface="Arial" pitchFamily="34" charset="0"/>
              <a:buChar char="•"/>
            </a:pPr>
            <a:endParaRPr lang="en-GB" sz="2600" dirty="0" smtClean="0"/>
          </a:p>
          <a:p>
            <a:pPr lvl="0" indent="0">
              <a:buFont typeface="Arial" pitchFamily="34" charset="0"/>
              <a:buChar char="•"/>
            </a:pPr>
            <a:r>
              <a:rPr lang="en-GB" sz="2600" dirty="0" smtClean="0"/>
              <a:t>	Show how to map projects back to the CIF and capture 	evidence for your self assessment report</a:t>
            </a:r>
          </a:p>
          <a:p>
            <a:pPr lvl="0">
              <a:buFont typeface="Arial" pitchFamily="34" charset="0"/>
              <a:buChar char="•"/>
            </a:pPr>
            <a:endParaRPr lang="en-GB" sz="2600" dirty="0" smtClean="0"/>
          </a:p>
          <a:p>
            <a:pPr lvl="0">
              <a:buFont typeface="Arial" pitchFamily="34" charset="0"/>
              <a:buChar char="•"/>
            </a:pPr>
            <a:r>
              <a:rPr lang="en-GB" sz="2600" dirty="0" smtClean="0"/>
              <a:t>	Consider opportunities to disseminate the good practice 	and resources developed across the wider Learning and 	Skills sector</a:t>
            </a:r>
          </a:p>
          <a:p>
            <a:pPr>
              <a:buFont typeface="Arial" pitchFamily="34" charset="0"/>
              <a:buChar char="•"/>
            </a:pPr>
            <a:endParaRPr lang="en-GB" dirty="0" smtClean="0">
              <a:solidFill>
                <a:srgbClr val="E97511"/>
              </a:solidFill>
              <a:ea typeface="+mj-ea"/>
              <a:cs typeface="+mj-cs"/>
            </a:endParaRPr>
          </a:p>
          <a:p>
            <a:endParaRPr lang="en-GB" dirty="0" smtClean="0">
              <a:solidFill>
                <a:srgbClr val="E97511"/>
              </a:solidFill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340237"/>
          </a:xfrm>
        </p:spPr>
        <p:txBody>
          <a:bodyPr/>
          <a:lstStyle/>
          <a:p>
            <a:r>
              <a:rPr lang="en-GB" sz="3200" dirty="0" smtClean="0">
                <a:solidFill>
                  <a:srgbClr val="E97511"/>
                </a:solidFill>
                <a:ea typeface="+mj-ea"/>
                <a:cs typeface="+mj-cs"/>
              </a:rPr>
              <a:t>Workshop programme</a:t>
            </a:r>
          </a:p>
          <a:p>
            <a:endParaRPr lang="en-GB" sz="2000" dirty="0" smtClean="0"/>
          </a:p>
          <a:p>
            <a:r>
              <a:rPr lang="en-US" dirty="0" smtClean="0"/>
              <a:t>10.45		Some key considerations for the project 		planning</a:t>
            </a:r>
            <a:endParaRPr lang="en-GB" dirty="0" smtClean="0"/>
          </a:p>
          <a:p>
            <a:r>
              <a:rPr lang="en-US" dirty="0" smtClean="0"/>
              <a:t>11:00		Sharing and reviewing workshop</a:t>
            </a:r>
            <a:endParaRPr lang="en-GB" dirty="0" smtClean="0"/>
          </a:p>
          <a:p>
            <a:r>
              <a:rPr lang="en-US" dirty="0" smtClean="0"/>
              <a:t>12:30		Lunch</a:t>
            </a:r>
            <a:endParaRPr lang="en-GB" dirty="0" smtClean="0"/>
          </a:p>
          <a:p>
            <a:r>
              <a:rPr lang="en-US" dirty="0" smtClean="0"/>
              <a:t>13:15		Framing the project to ensure </a:t>
            </a:r>
            <a:r>
              <a:rPr lang="en-US" dirty="0" err="1" smtClean="0"/>
              <a:t>CtI</a:t>
            </a:r>
            <a:endParaRPr lang="en-GB" dirty="0" smtClean="0"/>
          </a:p>
          <a:p>
            <a:r>
              <a:rPr lang="en-US" dirty="0" smtClean="0"/>
              <a:t>14:30		Summary and next steps</a:t>
            </a:r>
            <a:endParaRPr lang="en-GB" dirty="0" smtClean="0"/>
          </a:p>
          <a:p>
            <a:r>
              <a:rPr lang="en-US" dirty="0" smtClean="0"/>
              <a:t>15:00		Close and departure</a:t>
            </a:r>
            <a:endParaRPr lang="en-GB" dirty="0" smtClean="0"/>
          </a:p>
          <a:p>
            <a:endParaRPr lang="en-GB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340237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 smtClean="0"/>
              <a:t>In table groups:</a:t>
            </a:r>
          </a:p>
          <a:p>
            <a:endParaRPr lang="en-GB" sz="2000" dirty="0" smtClean="0"/>
          </a:p>
          <a:p>
            <a:r>
              <a:rPr lang="en-GB" sz="2000" dirty="0" smtClean="0"/>
              <a:t>	Update each other on the progress of your projects to date.  	Consider:</a:t>
            </a:r>
          </a:p>
          <a:p>
            <a:endParaRPr lang="en-GB" sz="2000" dirty="0" smtClean="0"/>
          </a:p>
          <a:p>
            <a:r>
              <a:rPr lang="en-GB" sz="2000" dirty="0" smtClean="0"/>
              <a:t>		What have you put in place?</a:t>
            </a:r>
          </a:p>
          <a:p>
            <a:endParaRPr lang="en-GB" sz="2000" dirty="0" smtClean="0"/>
          </a:p>
          <a:p>
            <a:r>
              <a:rPr lang="en-GB" sz="2000" dirty="0" smtClean="0"/>
              <a:t>		What’s been going well? </a:t>
            </a:r>
          </a:p>
          <a:p>
            <a:r>
              <a:rPr lang="en-GB" sz="2000" dirty="0" smtClean="0"/>
              <a:t>		What made it go so well?</a:t>
            </a:r>
          </a:p>
          <a:p>
            <a:r>
              <a:rPr lang="en-GB" sz="2000" dirty="0" smtClean="0"/>
              <a:t> </a:t>
            </a:r>
          </a:p>
          <a:p>
            <a:r>
              <a:rPr lang="en-GB" sz="2000" dirty="0" smtClean="0"/>
              <a:t>		What’s been going less well?  </a:t>
            </a:r>
          </a:p>
          <a:p>
            <a:r>
              <a:rPr lang="en-GB" sz="2000" dirty="0" smtClean="0"/>
              <a:t>		What was that?</a:t>
            </a:r>
          </a:p>
          <a:p>
            <a:r>
              <a:rPr lang="en-GB" sz="2000" dirty="0" smtClean="0"/>
              <a:t>		What have you done to address this?</a:t>
            </a:r>
          </a:p>
          <a:p>
            <a:r>
              <a:rPr lang="en-GB" sz="2000" dirty="0" smtClean="0"/>
              <a:t>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GB" sz="5400" dirty="0" smtClean="0">
                <a:solidFill>
                  <a:srgbClr val="E97511"/>
                </a:solidFill>
                <a:ea typeface="+mj-ea"/>
                <a:cs typeface="+mj-cs"/>
              </a:rPr>
              <a:t>P</a:t>
            </a:r>
            <a:r>
              <a:rPr lang="en-GB" sz="4000" dirty="0" smtClean="0">
                <a:ea typeface="+mj-ea"/>
                <a:cs typeface="+mj-cs"/>
              </a:rPr>
              <a:t>URPOSES</a:t>
            </a:r>
          </a:p>
          <a:p>
            <a:r>
              <a:rPr lang="en-GB" sz="5400" dirty="0" smtClean="0">
                <a:solidFill>
                  <a:srgbClr val="E97511"/>
                </a:solidFill>
                <a:ea typeface="+mj-ea"/>
                <a:cs typeface="+mj-cs"/>
              </a:rPr>
              <a:t>S</a:t>
            </a:r>
            <a:r>
              <a:rPr lang="en-GB" sz="4000" dirty="0" smtClean="0">
                <a:ea typeface="+mj-ea"/>
                <a:cs typeface="+mj-cs"/>
              </a:rPr>
              <a:t>TRATEGIES</a:t>
            </a:r>
          </a:p>
          <a:p>
            <a:r>
              <a:rPr lang="en-GB" sz="5400" dirty="0" smtClean="0">
                <a:solidFill>
                  <a:srgbClr val="E97511"/>
                </a:solidFill>
                <a:ea typeface="+mj-ea"/>
                <a:cs typeface="+mj-cs"/>
              </a:rPr>
              <a:t>O</a:t>
            </a:r>
            <a:r>
              <a:rPr lang="en-GB" sz="4000" dirty="0" smtClean="0">
                <a:ea typeface="+mj-ea"/>
                <a:cs typeface="+mj-cs"/>
              </a:rPr>
              <a:t>UTCOMES</a:t>
            </a:r>
            <a:r>
              <a:rPr lang="en-GB" sz="4000" dirty="0" smtClean="0">
                <a:solidFill>
                  <a:srgbClr val="E97511"/>
                </a:solidFill>
                <a:ea typeface="+mj-ea"/>
                <a:cs typeface="+mj-cs"/>
              </a:rPr>
              <a:t> </a:t>
            </a:r>
            <a:r>
              <a:rPr lang="en-GB" sz="2800" dirty="0" smtClean="0">
                <a:solidFill>
                  <a:srgbClr val="E97511"/>
                </a:solidFill>
                <a:ea typeface="+mj-ea"/>
                <a:cs typeface="+mj-cs"/>
              </a:rPr>
              <a:t>(+ outcome measures)</a:t>
            </a:r>
          </a:p>
          <a:p>
            <a:r>
              <a:rPr lang="en-GB" sz="5400" dirty="0" smtClean="0">
                <a:solidFill>
                  <a:srgbClr val="E97511"/>
                </a:solidFill>
                <a:ea typeface="+mj-ea"/>
                <a:cs typeface="+mj-cs"/>
              </a:rPr>
              <a:t>R</a:t>
            </a:r>
            <a:r>
              <a:rPr lang="en-GB" sz="4000" dirty="0" smtClean="0">
                <a:ea typeface="+mj-ea"/>
                <a:cs typeface="+mj-cs"/>
              </a:rPr>
              <a:t>EVIEW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768865"/>
          </a:xfrm>
        </p:spPr>
        <p:txBody>
          <a:bodyPr anchor="ctr">
            <a:normAutofit fontScale="62500" lnSpcReduction="20000"/>
          </a:bodyPr>
          <a:lstStyle/>
          <a:p>
            <a:r>
              <a:rPr lang="en-GB" sz="5400" dirty="0" smtClean="0">
                <a:solidFill>
                  <a:srgbClr val="E97511"/>
                </a:solidFill>
                <a:ea typeface="+mj-ea"/>
                <a:cs typeface="+mj-cs"/>
              </a:rPr>
              <a:t>Project Reports</a:t>
            </a:r>
          </a:p>
          <a:p>
            <a:r>
              <a:rPr lang="en-GB" sz="2800" dirty="0" smtClean="0">
                <a:ea typeface="+mj-ea"/>
                <a:cs typeface="+mj-cs"/>
              </a:rPr>
              <a:t>Interim report required by ..............</a:t>
            </a:r>
          </a:p>
          <a:p>
            <a:endParaRPr lang="en-GB" sz="2800" dirty="0" smtClean="0">
              <a:ea typeface="+mj-ea"/>
              <a:cs typeface="+mj-cs"/>
            </a:endParaRPr>
          </a:p>
          <a:p>
            <a:r>
              <a:rPr lang="en-GB" sz="2800" dirty="0" smtClean="0">
                <a:ea typeface="+mj-ea"/>
                <a:cs typeface="+mj-cs"/>
              </a:rPr>
              <a:t>Reporting template provided with guidance questions</a:t>
            </a:r>
          </a:p>
          <a:p>
            <a:endParaRPr lang="en-GB" sz="2800" dirty="0" smtClean="0">
              <a:ea typeface="+mj-ea"/>
              <a:cs typeface="+mj-cs"/>
            </a:endParaRPr>
          </a:p>
          <a:p>
            <a:r>
              <a:rPr lang="en-GB" sz="2800" dirty="0" smtClean="0">
                <a:ea typeface="+mj-ea"/>
                <a:cs typeface="+mj-cs"/>
              </a:rPr>
              <a:t>Report should contain:</a:t>
            </a:r>
          </a:p>
          <a:p>
            <a:pPr lvl="2"/>
            <a:r>
              <a:rPr lang="en-GB" sz="2900" b="1" dirty="0" smtClean="0">
                <a:latin typeface="Arial" pitchFamily="34" charset="0"/>
                <a:ea typeface="+mj-ea"/>
                <a:cs typeface="Arial" pitchFamily="34" charset="0"/>
              </a:rPr>
              <a:t>clear outcomes for learners with illustrative data</a:t>
            </a:r>
          </a:p>
          <a:p>
            <a:pPr lvl="2"/>
            <a:r>
              <a:rPr lang="en-GB" sz="2900" b="1" dirty="0" smtClean="0">
                <a:latin typeface="Arial" pitchFamily="34" charset="0"/>
                <a:ea typeface="+mj-ea"/>
                <a:cs typeface="Arial" pitchFamily="34" charset="0"/>
              </a:rPr>
              <a:t>clear statement of impact, using appropriate indicators</a:t>
            </a:r>
          </a:p>
          <a:p>
            <a:pPr lvl="2"/>
            <a:r>
              <a:rPr lang="en-GB" sz="2900" b="1" dirty="0" smtClean="0">
                <a:latin typeface="Arial" pitchFamily="34" charset="0"/>
                <a:ea typeface="+mj-ea"/>
                <a:cs typeface="Arial" pitchFamily="34" charset="0"/>
              </a:rPr>
              <a:t>clear statements of lessons learned</a:t>
            </a:r>
          </a:p>
          <a:p>
            <a:pPr lvl="4"/>
            <a:r>
              <a:rPr lang="en-GB" sz="3400" dirty="0" smtClean="0">
                <a:ea typeface="+mj-ea"/>
                <a:cs typeface="+mj-cs"/>
              </a:rPr>
              <a:t>for teams and individuals involved</a:t>
            </a:r>
          </a:p>
          <a:p>
            <a:pPr lvl="4"/>
            <a:r>
              <a:rPr lang="en-GB" sz="3400" dirty="0" smtClean="0">
                <a:ea typeface="+mj-ea"/>
                <a:cs typeface="+mj-cs"/>
              </a:rPr>
              <a:t>for enterprise in the curriculum</a:t>
            </a:r>
          </a:p>
          <a:p>
            <a:pPr lvl="4"/>
            <a:r>
              <a:rPr lang="en-GB" sz="3400" dirty="0" smtClean="0">
                <a:ea typeface="+mj-ea"/>
                <a:cs typeface="+mj-cs"/>
              </a:rPr>
              <a:t>for your organisation</a:t>
            </a:r>
          </a:p>
          <a:p>
            <a:pPr lvl="2"/>
            <a:r>
              <a:rPr lang="en-GB" sz="2900" b="1" dirty="0" smtClean="0">
                <a:latin typeface="Arial" pitchFamily="34" charset="0"/>
                <a:ea typeface="+mj-ea"/>
                <a:cs typeface="Arial" pitchFamily="34" charset="0"/>
              </a:rPr>
              <a:t>Recommendations for improvement:</a:t>
            </a:r>
          </a:p>
          <a:p>
            <a:pPr lvl="4"/>
            <a:r>
              <a:rPr lang="en-GB" sz="3400" dirty="0" smtClean="0">
                <a:ea typeface="+mj-ea"/>
                <a:cs typeface="+mj-cs"/>
              </a:rPr>
              <a:t>Relating to the project</a:t>
            </a:r>
          </a:p>
          <a:p>
            <a:pPr lvl="4"/>
            <a:r>
              <a:rPr lang="en-GB" sz="3400" dirty="0" smtClean="0">
                <a:ea typeface="+mj-ea"/>
                <a:cs typeface="+mj-cs"/>
              </a:rPr>
              <a:t>Relating to leadership and management</a:t>
            </a:r>
          </a:p>
          <a:p>
            <a:endParaRPr lang="en-GB" sz="4000" dirty="0" smtClean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57784"/>
          </a:xfrm>
        </p:spPr>
        <p:txBody>
          <a:bodyPr anchor="ctr">
            <a:normAutofit fontScale="70000" lnSpcReduction="20000"/>
          </a:bodyPr>
          <a:lstStyle/>
          <a:p>
            <a:r>
              <a:rPr lang="en-GB" sz="4000" dirty="0" smtClean="0">
                <a:solidFill>
                  <a:srgbClr val="E97511"/>
                </a:solidFill>
                <a:ea typeface="+mj-ea"/>
                <a:cs typeface="+mj-cs"/>
              </a:rPr>
              <a:t>In Pairs:</a:t>
            </a:r>
          </a:p>
          <a:p>
            <a:r>
              <a:rPr lang="en-GB" sz="3400" dirty="0" smtClean="0">
                <a:ea typeface="+mj-ea"/>
                <a:cs typeface="+mj-cs"/>
              </a:rPr>
              <a:t>Update each other on the projects so far, this time focusing on:</a:t>
            </a:r>
          </a:p>
          <a:p>
            <a:pPr lvl="2"/>
            <a:r>
              <a:rPr lang="en-GB" sz="3200" dirty="0" smtClean="0">
                <a:ea typeface="+mj-ea"/>
                <a:cs typeface="+mj-cs"/>
              </a:rPr>
              <a:t>What differences have you made to your learners?  How do you know?</a:t>
            </a:r>
          </a:p>
          <a:p>
            <a:pPr lvl="2"/>
            <a:r>
              <a:rPr lang="en-GB" sz="3200" dirty="0" smtClean="0">
                <a:ea typeface="+mj-ea"/>
                <a:cs typeface="+mj-cs"/>
              </a:rPr>
              <a:t>Is this what you wanted for them?</a:t>
            </a:r>
          </a:p>
          <a:p>
            <a:pPr lvl="2"/>
            <a:r>
              <a:rPr lang="en-GB" sz="3200" dirty="0" smtClean="0">
                <a:ea typeface="+mj-ea"/>
                <a:cs typeface="+mj-cs"/>
              </a:rPr>
              <a:t>Have there been any unexpected outcomes for your learners or for others involved or for the organisation?</a:t>
            </a:r>
          </a:p>
          <a:p>
            <a:pPr lvl="2"/>
            <a:r>
              <a:rPr lang="en-GB" sz="3200" dirty="0" smtClean="0">
                <a:ea typeface="+mj-ea"/>
                <a:cs typeface="+mj-cs"/>
              </a:rPr>
              <a:t>If so, what did/will you do to </a:t>
            </a:r>
          </a:p>
          <a:p>
            <a:pPr lvl="2"/>
            <a:r>
              <a:rPr lang="en-GB" sz="3200" dirty="0" smtClean="0">
                <a:ea typeface="+mj-ea"/>
                <a:cs typeface="+mj-cs"/>
              </a:rPr>
              <a:t>Embed the positive outcomes and minimise the negative outcomes?</a:t>
            </a:r>
          </a:p>
          <a:p>
            <a:pPr lvl="1"/>
            <a:endParaRPr lang="en-GB" sz="2800" dirty="0" smtClean="0">
              <a:ea typeface="+mj-ea"/>
              <a:cs typeface="+mj-cs"/>
            </a:endParaRPr>
          </a:p>
          <a:p>
            <a:pPr lvl="1"/>
            <a:r>
              <a:rPr lang="en-GB" sz="2800" b="1" dirty="0" smtClean="0">
                <a:ea typeface="+mj-ea"/>
                <a:cs typeface="+mj-cs"/>
              </a:rPr>
              <a:t>Use the project report template to record your notes</a:t>
            </a:r>
            <a:endParaRPr lang="en-GB" sz="4000" b="1" dirty="0" smtClean="0">
              <a:solidFill>
                <a:srgbClr val="E97511"/>
              </a:solidFill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000660"/>
          </a:xfrm>
        </p:spPr>
        <p:txBody>
          <a:bodyPr anchor="ctr">
            <a:normAutofit fontScale="77500" lnSpcReduction="20000"/>
          </a:bodyPr>
          <a:lstStyle/>
          <a:p>
            <a:r>
              <a:rPr lang="en-GB" sz="4000" dirty="0" smtClean="0">
                <a:solidFill>
                  <a:srgbClr val="E97511"/>
                </a:solidFill>
                <a:ea typeface="+mj-ea"/>
                <a:cs typeface="+mj-cs"/>
              </a:rPr>
              <a:t>Pairs join up to make fours:</a:t>
            </a:r>
          </a:p>
          <a:p>
            <a:r>
              <a:rPr lang="en-GB" sz="3600" dirty="0" smtClean="0">
                <a:ea typeface="+mj-ea"/>
                <a:cs typeface="+mj-cs"/>
              </a:rPr>
              <a:t>This time share:  </a:t>
            </a:r>
          </a:p>
          <a:p>
            <a:pPr lvl="2"/>
            <a:r>
              <a:rPr lang="en-GB" sz="4000" dirty="0" smtClean="0">
                <a:ea typeface="+mj-ea"/>
                <a:cs typeface="+mj-cs"/>
              </a:rPr>
              <a:t>What have we learned so far about:</a:t>
            </a:r>
          </a:p>
          <a:p>
            <a:pPr lvl="3"/>
            <a:r>
              <a:rPr lang="en-GB" sz="3600" dirty="0" smtClean="0">
                <a:ea typeface="+mj-ea"/>
                <a:cs typeface="+mj-cs"/>
              </a:rPr>
              <a:t>Embedding enterprise/entrepreneurship in the curriculum</a:t>
            </a:r>
          </a:p>
          <a:p>
            <a:pPr lvl="3"/>
            <a:r>
              <a:rPr lang="en-GB" sz="3600" dirty="0" smtClean="0">
                <a:ea typeface="+mj-ea"/>
                <a:cs typeface="+mj-cs"/>
              </a:rPr>
              <a:t>The differences we can make to learners</a:t>
            </a:r>
          </a:p>
          <a:p>
            <a:pPr lvl="3"/>
            <a:r>
              <a:rPr lang="en-GB" sz="3600" dirty="0" smtClean="0">
                <a:ea typeface="+mj-ea"/>
                <a:cs typeface="+mj-cs"/>
              </a:rPr>
              <a:t>The organisation</a:t>
            </a:r>
          </a:p>
          <a:p>
            <a:pPr lvl="3"/>
            <a:r>
              <a:rPr lang="en-GB" sz="3600" dirty="0" smtClean="0">
                <a:ea typeface="+mj-ea"/>
                <a:cs typeface="+mj-cs"/>
              </a:rPr>
              <a:t>Our effectiveness in planning, monitoring and reviewing improvement initiatives?</a:t>
            </a:r>
          </a:p>
          <a:p>
            <a:pPr lvl="1"/>
            <a:endParaRPr lang="en-GB" sz="3600" dirty="0" smtClean="0">
              <a:ea typeface="+mj-ea"/>
              <a:cs typeface="+mj-cs"/>
            </a:endParaRPr>
          </a:p>
          <a:p>
            <a:pPr lvl="1"/>
            <a:r>
              <a:rPr lang="en-GB" sz="2600" b="1" dirty="0" smtClean="0"/>
              <a:t>Use the project report template to record your notes</a:t>
            </a:r>
          </a:p>
          <a:p>
            <a:pPr lvl="1"/>
            <a:endParaRPr lang="en-GB" sz="3600" dirty="0" smtClean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</TotalTime>
  <Words>395</Words>
  <Application>Microsoft Office PowerPoint</Application>
  <PresentationFormat>On-screen Show (4:3)</PresentationFormat>
  <Paragraphs>126</Paragraphs>
  <Slides>21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Document</vt:lpstr>
      <vt:lpstr>Enterprise in the Curriculum Review Meeting 22nd September 2010</vt:lpstr>
      <vt:lpstr>YOUR PRD ADVISERS</vt:lpstr>
      <vt:lpstr>Slide 3</vt:lpstr>
      <vt:lpstr>Slide 4</vt:lpstr>
      <vt:lpstr>Slide 5</vt:lpstr>
      <vt:lpstr>Slide 6</vt:lpstr>
      <vt:lpstr>Slide 7</vt:lpstr>
      <vt:lpstr>Slide 8</vt:lpstr>
      <vt:lpstr>Slide 9</vt:lpstr>
      <vt:lpstr>Live self-assessment</vt:lpstr>
      <vt:lpstr>Live self-assessment</vt:lpstr>
      <vt:lpstr>Live self-assessment</vt:lpstr>
      <vt:lpstr>Live self-assessment</vt:lpstr>
      <vt:lpstr>Organisation chart:  the curriculum</vt:lpstr>
      <vt:lpstr>Organisation Chart:  the curriculum</vt:lpstr>
      <vt:lpstr>Organisation chart:  the curriculum</vt:lpstr>
      <vt:lpstr>Slide 17</vt:lpstr>
      <vt:lpstr>Slide 18</vt:lpstr>
      <vt:lpstr>Slide 19</vt:lpstr>
      <vt:lpstr>Slide 20</vt:lpstr>
      <vt:lpstr>Slide 21</vt:lpstr>
    </vt:vector>
  </TitlesOfParts>
  <Company>Howardsgate LLP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TimothyBaugh</dc:creator>
  <cp:lastModifiedBy>Rahila Mukhtar</cp:lastModifiedBy>
  <cp:revision>105</cp:revision>
  <dcterms:created xsi:type="dcterms:W3CDTF">2008-11-26T12:07:32Z</dcterms:created>
  <dcterms:modified xsi:type="dcterms:W3CDTF">2010-09-20T14:22:51Z</dcterms:modified>
</cp:coreProperties>
</file>