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sldIdLst>
    <p:sldId id="269" r:id="rId2"/>
    <p:sldId id="270" r:id="rId3"/>
    <p:sldId id="272" r:id="rId4"/>
    <p:sldId id="293" r:id="rId5"/>
    <p:sldId id="294" r:id="rId6"/>
    <p:sldId id="295" r:id="rId7"/>
    <p:sldId id="297" r:id="rId8"/>
    <p:sldId id="298" r:id="rId9"/>
    <p:sldId id="299" r:id="rId10"/>
    <p:sldId id="300" r:id="rId11"/>
    <p:sldId id="301" r:id="rId12"/>
    <p:sldId id="302" r:id="rId13"/>
    <p:sldId id="303" r:id="rId14"/>
    <p:sldId id="304" r:id="rId15"/>
    <p:sldId id="305" r:id="rId16"/>
    <p:sldId id="306" r:id="rId17"/>
    <p:sldId id="307" r:id="rId18"/>
    <p:sldId id="308" r:id="rId19"/>
    <p:sldId id="309" r:id="rId20"/>
    <p:sldId id="310" r:id="rId21"/>
    <p:sldId id="271" r:id="rId22"/>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22683"/>
    <a:srgbClr val="00FF00"/>
    <a:srgbClr val="FFFFE7"/>
    <a:srgbClr val="0000FF"/>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2550" y="-90"/>
      </p:cViewPr>
      <p:guideLst>
        <p:guide orient="horz" pos="2880"/>
        <p:guide pos="216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85" d="100"/>
          <a:sy n="85" d="100"/>
        </p:scale>
        <p:origin x="-3150"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476EBE-0210-4A69-8975-1F6A1B4CCE19}" type="datetimeFigureOut">
              <a:rPr lang="en-GB" smtClean="0"/>
              <a:t>03/06/2015</a:t>
            </a:fld>
            <a:endParaRPr lang="en-GB" dirty="0"/>
          </a:p>
        </p:txBody>
      </p:sp>
      <p:sp>
        <p:nvSpPr>
          <p:cNvPr id="4" name="Slide Image Placeholder 3"/>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F96011C-7CB4-407C-A3B2-7CC4DD3841E2}" type="slidenum">
              <a:rPr lang="en-GB" smtClean="0"/>
              <a:t>‹#›</a:t>
            </a:fld>
            <a:endParaRPr lang="en-GB" dirty="0"/>
          </a:p>
        </p:txBody>
      </p:sp>
    </p:spTree>
    <p:extLst>
      <p:ext uri="{BB962C8B-B14F-4D97-AF65-F5344CB8AC3E}">
        <p14:creationId xmlns:p14="http://schemas.microsoft.com/office/powerpoint/2010/main" val="19288891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To print </a:t>
            </a:r>
            <a:endParaRPr lang="en-GB" dirty="0"/>
          </a:p>
        </p:txBody>
      </p:sp>
      <p:sp>
        <p:nvSpPr>
          <p:cNvPr id="4" name="Slide Number Placeholder 3"/>
          <p:cNvSpPr>
            <a:spLocks noGrp="1"/>
          </p:cNvSpPr>
          <p:nvPr>
            <p:ph type="sldNum" sz="quarter" idx="10"/>
          </p:nvPr>
        </p:nvSpPr>
        <p:spPr/>
        <p:txBody>
          <a:bodyPr/>
          <a:lstStyle/>
          <a:p>
            <a:fld id="{6F96011C-7CB4-407C-A3B2-7CC4DD3841E2}" type="slidenum">
              <a:rPr lang="en-GB" smtClean="0"/>
              <a:t>1</a:t>
            </a:fld>
            <a:endParaRPr lang="en-GB" dirty="0"/>
          </a:p>
        </p:txBody>
      </p:sp>
    </p:spTree>
    <p:extLst>
      <p:ext uri="{BB962C8B-B14F-4D97-AF65-F5344CB8AC3E}">
        <p14:creationId xmlns:p14="http://schemas.microsoft.com/office/powerpoint/2010/main" val="13408147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To</a:t>
            </a:r>
            <a:r>
              <a:rPr lang="en-GB" baseline="0" dirty="0" smtClean="0"/>
              <a:t> Print </a:t>
            </a:r>
            <a:endParaRPr lang="en-GB" dirty="0"/>
          </a:p>
        </p:txBody>
      </p:sp>
      <p:sp>
        <p:nvSpPr>
          <p:cNvPr id="4" name="Slide Number Placeholder 3"/>
          <p:cNvSpPr>
            <a:spLocks noGrp="1"/>
          </p:cNvSpPr>
          <p:nvPr>
            <p:ph type="sldNum" sz="quarter" idx="10"/>
          </p:nvPr>
        </p:nvSpPr>
        <p:spPr/>
        <p:txBody>
          <a:bodyPr/>
          <a:lstStyle/>
          <a:p>
            <a:fld id="{6F96011C-7CB4-407C-A3B2-7CC4DD3841E2}" type="slidenum">
              <a:rPr lang="en-GB" smtClean="0"/>
              <a:t>10</a:t>
            </a:fld>
            <a:endParaRPr lang="en-GB" dirty="0"/>
          </a:p>
        </p:txBody>
      </p:sp>
    </p:spTree>
    <p:extLst>
      <p:ext uri="{BB962C8B-B14F-4D97-AF65-F5344CB8AC3E}">
        <p14:creationId xmlns:p14="http://schemas.microsoft.com/office/powerpoint/2010/main" val="23505271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To</a:t>
            </a:r>
            <a:r>
              <a:rPr lang="en-GB" baseline="0" dirty="0" smtClean="0"/>
              <a:t> Print </a:t>
            </a:r>
            <a:endParaRPr lang="en-GB" dirty="0"/>
          </a:p>
        </p:txBody>
      </p:sp>
      <p:sp>
        <p:nvSpPr>
          <p:cNvPr id="4" name="Slide Number Placeholder 3"/>
          <p:cNvSpPr>
            <a:spLocks noGrp="1"/>
          </p:cNvSpPr>
          <p:nvPr>
            <p:ph type="sldNum" sz="quarter" idx="10"/>
          </p:nvPr>
        </p:nvSpPr>
        <p:spPr/>
        <p:txBody>
          <a:bodyPr/>
          <a:lstStyle/>
          <a:p>
            <a:fld id="{6F96011C-7CB4-407C-A3B2-7CC4DD3841E2}" type="slidenum">
              <a:rPr lang="en-GB" smtClean="0"/>
              <a:t>11</a:t>
            </a:fld>
            <a:endParaRPr lang="en-GB" dirty="0"/>
          </a:p>
        </p:txBody>
      </p:sp>
    </p:spTree>
    <p:extLst>
      <p:ext uri="{BB962C8B-B14F-4D97-AF65-F5344CB8AC3E}">
        <p14:creationId xmlns:p14="http://schemas.microsoft.com/office/powerpoint/2010/main" val="23505271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To</a:t>
            </a:r>
            <a:r>
              <a:rPr lang="en-GB" baseline="0" dirty="0" smtClean="0"/>
              <a:t> Print </a:t>
            </a:r>
            <a:endParaRPr lang="en-GB" dirty="0"/>
          </a:p>
        </p:txBody>
      </p:sp>
      <p:sp>
        <p:nvSpPr>
          <p:cNvPr id="4" name="Slide Number Placeholder 3"/>
          <p:cNvSpPr>
            <a:spLocks noGrp="1"/>
          </p:cNvSpPr>
          <p:nvPr>
            <p:ph type="sldNum" sz="quarter" idx="10"/>
          </p:nvPr>
        </p:nvSpPr>
        <p:spPr/>
        <p:txBody>
          <a:bodyPr/>
          <a:lstStyle/>
          <a:p>
            <a:fld id="{6F96011C-7CB4-407C-A3B2-7CC4DD3841E2}" type="slidenum">
              <a:rPr lang="en-GB" smtClean="0"/>
              <a:t>12</a:t>
            </a:fld>
            <a:endParaRPr lang="en-GB" dirty="0"/>
          </a:p>
        </p:txBody>
      </p:sp>
    </p:spTree>
    <p:extLst>
      <p:ext uri="{BB962C8B-B14F-4D97-AF65-F5344CB8AC3E}">
        <p14:creationId xmlns:p14="http://schemas.microsoft.com/office/powerpoint/2010/main" val="235052719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To</a:t>
            </a:r>
            <a:r>
              <a:rPr lang="en-GB" baseline="0" dirty="0" smtClean="0"/>
              <a:t> Print </a:t>
            </a:r>
            <a:endParaRPr lang="en-GB" dirty="0"/>
          </a:p>
        </p:txBody>
      </p:sp>
      <p:sp>
        <p:nvSpPr>
          <p:cNvPr id="4" name="Slide Number Placeholder 3"/>
          <p:cNvSpPr>
            <a:spLocks noGrp="1"/>
          </p:cNvSpPr>
          <p:nvPr>
            <p:ph type="sldNum" sz="quarter" idx="10"/>
          </p:nvPr>
        </p:nvSpPr>
        <p:spPr/>
        <p:txBody>
          <a:bodyPr/>
          <a:lstStyle/>
          <a:p>
            <a:fld id="{6F96011C-7CB4-407C-A3B2-7CC4DD3841E2}" type="slidenum">
              <a:rPr lang="en-GB" smtClean="0"/>
              <a:t>13</a:t>
            </a:fld>
            <a:endParaRPr lang="en-GB" dirty="0"/>
          </a:p>
        </p:txBody>
      </p:sp>
    </p:spTree>
    <p:extLst>
      <p:ext uri="{BB962C8B-B14F-4D97-AF65-F5344CB8AC3E}">
        <p14:creationId xmlns:p14="http://schemas.microsoft.com/office/powerpoint/2010/main" val="235052719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To</a:t>
            </a:r>
            <a:r>
              <a:rPr lang="en-GB" baseline="0" dirty="0" smtClean="0"/>
              <a:t> Print </a:t>
            </a:r>
            <a:endParaRPr lang="en-GB" dirty="0"/>
          </a:p>
        </p:txBody>
      </p:sp>
      <p:sp>
        <p:nvSpPr>
          <p:cNvPr id="4" name="Slide Number Placeholder 3"/>
          <p:cNvSpPr>
            <a:spLocks noGrp="1"/>
          </p:cNvSpPr>
          <p:nvPr>
            <p:ph type="sldNum" sz="quarter" idx="10"/>
          </p:nvPr>
        </p:nvSpPr>
        <p:spPr/>
        <p:txBody>
          <a:bodyPr/>
          <a:lstStyle/>
          <a:p>
            <a:fld id="{6F96011C-7CB4-407C-A3B2-7CC4DD3841E2}" type="slidenum">
              <a:rPr lang="en-GB" smtClean="0"/>
              <a:t>14</a:t>
            </a:fld>
            <a:endParaRPr lang="en-GB" dirty="0"/>
          </a:p>
        </p:txBody>
      </p:sp>
    </p:spTree>
    <p:extLst>
      <p:ext uri="{BB962C8B-B14F-4D97-AF65-F5344CB8AC3E}">
        <p14:creationId xmlns:p14="http://schemas.microsoft.com/office/powerpoint/2010/main" val="235052719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To</a:t>
            </a:r>
            <a:r>
              <a:rPr lang="en-GB" baseline="0" dirty="0" smtClean="0"/>
              <a:t> Print </a:t>
            </a:r>
            <a:endParaRPr lang="en-GB" dirty="0"/>
          </a:p>
        </p:txBody>
      </p:sp>
      <p:sp>
        <p:nvSpPr>
          <p:cNvPr id="4" name="Slide Number Placeholder 3"/>
          <p:cNvSpPr>
            <a:spLocks noGrp="1"/>
          </p:cNvSpPr>
          <p:nvPr>
            <p:ph type="sldNum" sz="quarter" idx="10"/>
          </p:nvPr>
        </p:nvSpPr>
        <p:spPr/>
        <p:txBody>
          <a:bodyPr/>
          <a:lstStyle/>
          <a:p>
            <a:fld id="{6F96011C-7CB4-407C-A3B2-7CC4DD3841E2}" type="slidenum">
              <a:rPr lang="en-GB" smtClean="0"/>
              <a:t>15</a:t>
            </a:fld>
            <a:endParaRPr lang="en-GB" dirty="0"/>
          </a:p>
        </p:txBody>
      </p:sp>
    </p:spTree>
    <p:extLst>
      <p:ext uri="{BB962C8B-B14F-4D97-AF65-F5344CB8AC3E}">
        <p14:creationId xmlns:p14="http://schemas.microsoft.com/office/powerpoint/2010/main" val="235052719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To</a:t>
            </a:r>
            <a:r>
              <a:rPr lang="en-GB" baseline="0" dirty="0" smtClean="0"/>
              <a:t> Print </a:t>
            </a:r>
            <a:endParaRPr lang="en-GB" dirty="0"/>
          </a:p>
        </p:txBody>
      </p:sp>
      <p:sp>
        <p:nvSpPr>
          <p:cNvPr id="4" name="Slide Number Placeholder 3"/>
          <p:cNvSpPr>
            <a:spLocks noGrp="1"/>
          </p:cNvSpPr>
          <p:nvPr>
            <p:ph type="sldNum" sz="quarter" idx="10"/>
          </p:nvPr>
        </p:nvSpPr>
        <p:spPr/>
        <p:txBody>
          <a:bodyPr/>
          <a:lstStyle/>
          <a:p>
            <a:fld id="{6F96011C-7CB4-407C-A3B2-7CC4DD3841E2}" type="slidenum">
              <a:rPr lang="en-GB" smtClean="0"/>
              <a:t>16</a:t>
            </a:fld>
            <a:endParaRPr lang="en-GB" dirty="0"/>
          </a:p>
        </p:txBody>
      </p:sp>
    </p:spTree>
    <p:extLst>
      <p:ext uri="{BB962C8B-B14F-4D97-AF65-F5344CB8AC3E}">
        <p14:creationId xmlns:p14="http://schemas.microsoft.com/office/powerpoint/2010/main" val="235052719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To</a:t>
            </a:r>
            <a:r>
              <a:rPr lang="en-GB" baseline="0" dirty="0" smtClean="0"/>
              <a:t> Print </a:t>
            </a:r>
            <a:endParaRPr lang="en-GB" dirty="0"/>
          </a:p>
        </p:txBody>
      </p:sp>
      <p:sp>
        <p:nvSpPr>
          <p:cNvPr id="4" name="Slide Number Placeholder 3"/>
          <p:cNvSpPr>
            <a:spLocks noGrp="1"/>
          </p:cNvSpPr>
          <p:nvPr>
            <p:ph type="sldNum" sz="quarter" idx="10"/>
          </p:nvPr>
        </p:nvSpPr>
        <p:spPr/>
        <p:txBody>
          <a:bodyPr/>
          <a:lstStyle/>
          <a:p>
            <a:fld id="{6F96011C-7CB4-407C-A3B2-7CC4DD3841E2}" type="slidenum">
              <a:rPr lang="en-GB" smtClean="0"/>
              <a:t>17</a:t>
            </a:fld>
            <a:endParaRPr lang="en-GB" dirty="0"/>
          </a:p>
        </p:txBody>
      </p:sp>
    </p:spTree>
    <p:extLst>
      <p:ext uri="{BB962C8B-B14F-4D97-AF65-F5344CB8AC3E}">
        <p14:creationId xmlns:p14="http://schemas.microsoft.com/office/powerpoint/2010/main" val="235052719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To</a:t>
            </a:r>
            <a:r>
              <a:rPr lang="en-GB" baseline="0" dirty="0" smtClean="0"/>
              <a:t> Print </a:t>
            </a:r>
            <a:endParaRPr lang="en-GB" dirty="0"/>
          </a:p>
        </p:txBody>
      </p:sp>
      <p:sp>
        <p:nvSpPr>
          <p:cNvPr id="4" name="Slide Number Placeholder 3"/>
          <p:cNvSpPr>
            <a:spLocks noGrp="1"/>
          </p:cNvSpPr>
          <p:nvPr>
            <p:ph type="sldNum" sz="quarter" idx="10"/>
          </p:nvPr>
        </p:nvSpPr>
        <p:spPr/>
        <p:txBody>
          <a:bodyPr/>
          <a:lstStyle/>
          <a:p>
            <a:fld id="{6F96011C-7CB4-407C-A3B2-7CC4DD3841E2}" type="slidenum">
              <a:rPr lang="en-GB" smtClean="0"/>
              <a:t>18</a:t>
            </a:fld>
            <a:endParaRPr lang="en-GB" dirty="0"/>
          </a:p>
        </p:txBody>
      </p:sp>
    </p:spTree>
    <p:extLst>
      <p:ext uri="{BB962C8B-B14F-4D97-AF65-F5344CB8AC3E}">
        <p14:creationId xmlns:p14="http://schemas.microsoft.com/office/powerpoint/2010/main" val="235052719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To</a:t>
            </a:r>
            <a:r>
              <a:rPr lang="en-GB" baseline="0" dirty="0" smtClean="0"/>
              <a:t> Print </a:t>
            </a:r>
            <a:endParaRPr lang="en-GB" dirty="0"/>
          </a:p>
        </p:txBody>
      </p:sp>
      <p:sp>
        <p:nvSpPr>
          <p:cNvPr id="4" name="Slide Number Placeholder 3"/>
          <p:cNvSpPr>
            <a:spLocks noGrp="1"/>
          </p:cNvSpPr>
          <p:nvPr>
            <p:ph type="sldNum" sz="quarter" idx="10"/>
          </p:nvPr>
        </p:nvSpPr>
        <p:spPr/>
        <p:txBody>
          <a:bodyPr/>
          <a:lstStyle/>
          <a:p>
            <a:fld id="{6F96011C-7CB4-407C-A3B2-7CC4DD3841E2}" type="slidenum">
              <a:rPr lang="en-GB" smtClean="0"/>
              <a:t>19</a:t>
            </a:fld>
            <a:endParaRPr lang="en-GB" dirty="0"/>
          </a:p>
        </p:txBody>
      </p:sp>
    </p:spTree>
    <p:extLst>
      <p:ext uri="{BB962C8B-B14F-4D97-AF65-F5344CB8AC3E}">
        <p14:creationId xmlns:p14="http://schemas.microsoft.com/office/powerpoint/2010/main" val="23505271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Hidden</a:t>
            </a:r>
            <a:endParaRPr lang="en-GB" dirty="0"/>
          </a:p>
        </p:txBody>
      </p:sp>
      <p:sp>
        <p:nvSpPr>
          <p:cNvPr id="4" name="Slide Number Placeholder 3"/>
          <p:cNvSpPr>
            <a:spLocks noGrp="1"/>
          </p:cNvSpPr>
          <p:nvPr>
            <p:ph type="sldNum" sz="quarter" idx="10"/>
          </p:nvPr>
        </p:nvSpPr>
        <p:spPr/>
        <p:txBody>
          <a:bodyPr/>
          <a:lstStyle/>
          <a:p>
            <a:fld id="{6F96011C-7CB4-407C-A3B2-7CC4DD3841E2}" type="slidenum">
              <a:rPr lang="en-GB" smtClean="0"/>
              <a:t>2</a:t>
            </a:fld>
            <a:endParaRPr lang="en-GB" dirty="0"/>
          </a:p>
        </p:txBody>
      </p:sp>
    </p:spTree>
    <p:extLst>
      <p:ext uri="{BB962C8B-B14F-4D97-AF65-F5344CB8AC3E}">
        <p14:creationId xmlns:p14="http://schemas.microsoft.com/office/powerpoint/2010/main" val="368240216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To</a:t>
            </a:r>
            <a:r>
              <a:rPr lang="en-GB" baseline="0" dirty="0" smtClean="0"/>
              <a:t> Print </a:t>
            </a:r>
            <a:endParaRPr lang="en-GB" dirty="0"/>
          </a:p>
        </p:txBody>
      </p:sp>
      <p:sp>
        <p:nvSpPr>
          <p:cNvPr id="4" name="Slide Number Placeholder 3"/>
          <p:cNvSpPr>
            <a:spLocks noGrp="1"/>
          </p:cNvSpPr>
          <p:nvPr>
            <p:ph type="sldNum" sz="quarter" idx="10"/>
          </p:nvPr>
        </p:nvSpPr>
        <p:spPr/>
        <p:txBody>
          <a:bodyPr/>
          <a:lstStyle/>
          <a:p>
            <a:fld id="{6F96011C-7CB4-407C-A3B2-7CC4DD3841E2}" type="slidenum">
              <a:rPr lang="en-GB" smtClean="0"/>
              <a:t>20</a:t>
            </a:fld>
            <a:endParaRPr lang="en-GB" dirty="0"/>
          </a:p>
        </p:txBody>
      </p:sp>
    </p:spTree>
    <p:extLst>
      <p:ext uri="{BB962C8B-B14F-4D97-AF65-F5344CB8AC3E}">
        <p14:creationId xmlns:p14="http://schemas.microsoft.com/office/powerpoint/2010/main" val="235052719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F96011C-7CB4-407C-A3B2-7CC4DD3841E2}" type="slidenum">
              <a:rPr lang="en-GB" smtClean="0"/>
              <a:t>21</a:t>
            </a:fld>
            <a:endParaRPr lang="en-GB" dirty="0"/>
          </a:p>
        </p:txBody>
      </p:sp>
    </p:spTree>
    <p:extLst>
      <p:ext uri="{BB962C8B-B14F-4D97-AF65-F5344CB8AC3E}">
        <p14:creationId xmlns:p14="http://schemas.microsoft.com/office/powerpoint/2010/main" val="27795801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To</a:t>
            </a:r>
            <a:r>
              <a:rPr lang="en-GB" baseline="0" dirty="0" smtClean="0"/>
              <a:t> Print </a:t>
            </a:r>
            <a:endParaRPr lang="en-GB" dirty="0"/>
          </a:p>
        </p:txBody>
      </p:sp>
      <p:sp>
        <p:nvSpPr>
          <p:cNvPr id="4" name="Slide Number Placeholder 3"/>
          <p:cNvSpPr>
            <a:spLocks noGrp="1"/>
          </p:cNvSpPr>
          <p:nvPr>
            <p:ph type="sldNum" sz="quarter" idx="10"/>
          </p:nvPr>
        </p:nvSpPr>
        <p:spPr/>
        <p:txBody>
          <a:bodyPr/>
          <a:lstStyle/>
          <a:p>
            <a:fld id="{6F96011C-7CB4-407C-A3B2-7CC4DD3841E2}" type="slidenum">
              <a:rPr lang="en-GB" smtClean="0"/>
              <a:t>3</a:t>
            </a:fld>
            <a:endParaRPr lang="en-GB" dirty="0"/>
          </a:p>
        </p:txBody>
      </p:sp>
    </p:spTree>
    <p:extLst>
      <p:ext uri="{BB962C8B-B14F-4D97-AF65-F5344CB8AC3E}">
        <p14:creationId xmlns:p14="http://schemas.microsoft.com/office/powerpoint/2010/main" val="23505271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To</a:t>
            </a:r>
            <a:r>
              <a:rPr lang="en-GB" baseline="0" dirty="0" smtClean="0"/>
              <a:t> Print </a:t>
            </a:r>
            <a:endParaRPr lang="en-GB" dirty="0"/>
          </a:p>
        </p:txBody>
      </p:sp>
      <p:sp>
        <p:nvSpPr>
          <p:cNvPr id="4" name="Slide Number Placeholder 3"/>
          <p:cNvSpPr>
            <a:spLocks noGrp="1"/>
          </p:cNvSpPr>
          <p:nvPr>
            <p:ph type="sldNum" sz="quarter" idx="10"/>
          </p:nvPr>
        </p:nvSpPr>
        <p:spPr/>
        <p:txBody>
          <a:bodyPr/>
          <a:lstStyle/>
          <a:p>
            <a:fld id="{6F96011C-7CB4-407C-A3B2-7CC4DD3841E2}" type="slidenum">
              <a:rPr lang="en-GB" smtClean="0"/>
              <a:t>4</a:t>
            </a:fld>
            <a:endParaRPr lang="en-GB" dirty="0"/>
          </a:p>
        </p:txBody>
      </p:sp>
    </p:spTree>
    <p:extLst>
      <p:ext uri="{BB962C8B-B14F-4D97-AF65-F5344CB8AC3E}">
        <p14:creationId xmlns:p14="http://schemas.microsoft.com/office/powerpoint/2010/main" val="23505271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To</a:t>
            </a:r>
            <a:r>
              <a:rPr lang="en-GB" baseline="0" dirty="0" smtClean="0"/>
              <a:t> Print </a:t>
            </a:r>
            <a:endParaRPr lang="en-GB" dirty="0"/>
          </a:p>
        </p:txBody>
      </p:sp>
      <p:sp>
        <p:nvSpPr>
          <p:cNvPr id="4" name="Slide Number Placeholder 3"/>
          <p:cNvSpPr>
            <a:spLocks noGrp="1"/>
          </p:cNvSpPr>
          <p:nvPr>
            <p:ph type="sldNum" sz="quarter" idx="10"/>
          </p:nvPr>
        </p:nvSpPr>
        <p:spPr/>
        <p:txBody>
          <a:bodyPr/>
          <a:lstStyle/>
          <a:p>
            <a:fld id="{6F96011C-7CB4-407C-A3B2-7CC4DD3841E2}" type="slidenum">
              <a:rPr lang="en-GB" smtClean="0"/>
              <a:t>5</a:t>
            </a:fld>
            <a:endParaRPr lang="en-GB" dirty="0"/>
          </a:p>
        </p:txBody>
      </p:sp>
    </p:spTree>
    <p:extLst>
      <p:ext uri="{BB962C8B-B14F-4D97-AF65-F5344CB8AC3E}">
        <p14:creationId xmlns:p14="http://schemas.microsoft.com/office/powerpoint/2010/main" val="23505271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To</a:t>
            </a:r>
            <a:r>
              <a:rPr lang="en-GB" baseline="0" dirty="0" smtClean="0"/>
              <a:t> Print </a:t>
            </a:r>
            <a:endParaRPr lang="en-GB" dirty="0"/>
          </a:p>
        </p:txBody>
      </p:sp>
      <p:sp>
        <p:nvSpPr>
          <p:cNvPr id="4" name="Slide Number Placeholder 3"/>
          <p:cNvSpPr>
            <a:spLocks noGrp="1"/>
          </p:cNvSpPr>
          <p:nvPr>
            <p:ph type="sldNum" sz="quarter" idx="10"/>
          </p:nvPr>
        </p:nvSpPr>
        <p:spPr/>
        <p:txBody>
          <a:bodyPr/>
          <a:lstStyle/>
          <a:p>
            <a:fld id="{6F96011C-7CB4-407C-A3B2-7CC4DD3841E2}" type="slidenum">
              <a:rPr lang="en-GB" smtClean="0"/>
              <a:t>6</a:t>
            </a:fld>
            <a:endParaRPr lang="en-GB" dirty="0"/>
          </a:p>
        </p:txBody>
      </p:sp>
    </p:spTree>
    <p:extLst>
      <p:ext uri="{BB962C8B-B14F-4D97-AF65-F5344CB8AC3E}">
        <p14:creationId xmlns:p14="http://schemas.microsoft.com/office/powerpoint/2010/main" val="23505271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To</a:t>
            </a:r>
            <a:r>
              <a:rPr lang="en-GB" baseline="0" dirty="0" smtClean="0"/>
              <a:t> Print </a:t>
            </a:r>
            <a:endParaRPr lang="en-GB" dirty="0"/>
          </a:p>
        </p:txBody>
      </p:sp>
      <p:sp>
        <p:nvSpPr>
          <p:cNvPr id="4" name="Slide Number Placeholder 3"/>
          <p:cNvSpPr>
            <a:spLocks noGrp="1"/>
          </p:cNvSpPr>
          <p:nvPr>
            <p:ph type="sldNum" sz="quarter" idx="10"/>
          </p:nvPr>
        </p:nvSpPr>
        <p:spPr/>
        <p:txBody>
          <a:bodyPr/>
          <a:lstStyle/>
          <a:p>
            <a:fld id="{6F96011C-7CB4-407C-A3B2-7CC4DD3841E2}" type="slidenum">
              <a:rPr lang="en-GB" smtClean="0"/>
              <a:t>7</a:t>
            </a:fld>
            <a:endParaRPr lang="en-GB" dirty="0"/>
          </a:p>
        </p:txBody>
      </p:sp>
    </p:spTree>
    <p:extLst>
      <p:ext uri="{BB962C8B-B14F-4D97-AF65-F5344CB8AC3E}">
        <p14:creationId xmlns:p14="http://schemas.microsoft.com/office/powerpoint/2010/main" val="23505271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To</a:t>
            </a:r>
            <a:r>
              <a:rPr lang="en-GB" baseline="0" dirty="0" smtClean="0"/>
              <a:t> Print </a:t>
            </a:r>
            <a:endParaRPr lang="en-GB" dirty="0"/>
          </a:p>
        </p:txBody>
      </p:sp>
      <p:sp>
        <p:nvSpPr>
          <p:cNvPr id="4" name="Slide Number Placeholder 3"/>
          <p:cNvSpPr>
            <a:spLocks noGrp="1"/>
          </p:cNvSpPr>
          <p:nvPr>
            <p:ph type="sldNum" sz="quarter" idx="10"/>
          </p:nvPr>
        </p:nvSpPr>
        <p:spPr/>
        <p:txBody>
          <a:bodyPr/>
          <a:lstStyle/>
          <a:p>
            <a:fld id="{6F96011C-7CB4-407C-A3B2-7CC4DD3841E2}" type="slidenum">
              <a:rPr lang="en-GB" smtClean="0"/>
              <a:t>8</a:t>
            </a:fld>
            <a:endParaRPr lang="en-GB" dirty="0"/>
          </a:p>
        </p:txBody>
      </p:sp>
    </p:spTree>
    <p:extLst>
      <p:ext uri="{BB962C8B-B14F-4D97-AF65-F5344CB8AC3E}">
        <p14:creationId xmlns:p14="http://schemas.microsoft.com/office/powerpoint/2010/main" val="23505271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To</a:t>
            </a:r>
            <a:r>
              <a:rPr lang="en-GB" baseline="0" dirty="0" smtClean="0"/>
              <a:t> Print </a:t>
            </a:r>
            <a:endParaRPr lang="en-GB" dirty="0"/>
          </a:p>
        </p:txBody>
      </p:sp>
      <p:sp>
        <p:nvSpPr>
          <p:cNvPr id="4" name="Slide Number Placeholder 3"/>
          <p:cNvSpPr>
            <a:spLocks noGrp="1"/>
          </p:cNvSpPr>
          <p:nvPr>
            <p:ph type="sldNum" sz="quarter" idx="10"/>
          </p:nvPr>
        </p:nvSpPr>
        <p:spPr/>
        <p:txBody>
          <a:bodyPr/>
          <a:lstStyle/>
          <a:p>
            <a:fld id="{6F96011C-7CB4-407C-A3B2-7CC4DD3841E2}" type="slidenum">
              <a:rPr lang="en-GB" smtClean="0"/>
              <a:t>9</a:t>
            </a:fld>
            <a:endParaRPr lang="en-GB" dirty="0"/>
          </a:p>
        </p:txBody>
      </p:sp>
    </p:spTree>
    <p:extLst>
      <p:ext uri="{BB962C8B-B14F-4D97-AF65-F5344CB8AC3E}">
        <p14:creationId xmlns:p14="http://schemas.microsoft.com/office/powerpoint/2010/main" val="235052719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000250" y="0"/>
            <a:ext cx="4857750" cy="9144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Straight Connector 8"/>
          <p:cNvSpPr>
            <a:spLocks noChangeShapeType="1"/>
          </p:cNvSpPr>
          <p:nvPr/>
        </p:nvSpPr>
        <p:spPr bwMode="auto">
          <a:xfrm rot="16200000">
            <a:off x="-2571750" y="4572000"/>
            <a:ext cx="9144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Title 11"/>
          <p:cNvSpPr>
            <a:spLocks noGrp="1"/>
          </p:cNvSpPr>
          <p:nvPr>
            <p:ph type="ctrTitle"/>
          </p:nvPr>
        </p:nvSpPr>
        <p:spPr>
          <a:xfrm>
            <a:off x="2525151" y="711200"/>
            <a:ext cx="3829050" cy="3824224"/>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2515831" y="4719819"/>
            <a:ext cx="3836084" cy="1468331"/>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4403418" y="8743928"/>
            <a:ext cx="1501848" cy="302536"/>
          </a:xfrm>
        </p:spPr>
        <p:txBody>
          <a:bodyPr/>
          <a:lstStyle>
            <a:lvl1pPr>
              <a:defRPr lang="en-US" smtClean="0">
                <a:solidFill>
                  <a:srgbClr val="FFFFFF"/>
                </a:solidFill>
              </a:defRPr>
            </a:lvl1pPr>
            <a:extLst/>
          </a:lstStyle>
          <a:p>
            <a:fld id="{2B6CF2D9-D0FF-4B00-B02F-DB608A803C01}" type="datetimeFigureOut">
              <a:rPr lang="en-GB" smtClean="0"/>
              <a:t>03/06/2015</a:t>
            </a:fld>
            <a:endParaRPr lang="en-GB" dirty="0"/>
          </a:p>
        </p:txBody>
      </p:sp>
      <p:sp>
        <p:nvSpPr>
          <p:cNvPr id="18" name="Footer Placeholder 17"/>
          <p:cNvSpPr>
            <a:spLocks noGrp="1"/>
          </p:cNvSpPr>
          <p:nvPr>
            <p:ph type="ftr" sz="quarter" idx="11"/>
          </p:nvPr>
        </p:nvSpPr>
        <p:spPr>
          <a:xfrm>
            <a:off x="2114550" y="8743928"/>
            <a:ext cx="2195792" cy="304800"/>
          </a:xfrm>
        </p:spPr>
        <p:txBody>
          <a:bodyPr/>
          <a:lstStyle>
            <a:lvl1pPr>
              <a:defRPr lang="en-US" dirty="0">
                <a:solidFill>
                  <a:srgbClr val="FFFFFF"/>
                </a:solidFill>
              </a:defRPr>
            </a:lvl1pPr>
            <a:extLst/>
          </a:lstStyle>
          <a:p>
            <a:endParaRPr lang="en-GB" dirty="0"/>
          </a:p>
        </p:txBody>
      </p:sp>
      <p:sp>
        <p:nvSpPr>
          <p:cNvPr id="29" name="Slide Number Placeholder 28"/>
          <p:cNvSpPr>
            <a:spLocks noGrp="1"/>
          </p:cNvSpPr>
          <p:nvPr>
            <p:ph type="sldNum" sz="quarter" idx="12"/>
          </p:nvPr>
        </p:nvSpPr>
        <p:spPr>
          <a:xfrm>
            <a:off x="5910663" y="8741664"/>
            <a:ext cx="441252" cy="304800"/>
          </a:xfrm>
        </p:spPr>
        <p:txBody>
          <a:bodyPr/>
          <a:lstStyle>
            <a:lvl1pPr>
              <a:defRPr lang="en-US" smtClean="0">
                <a:solidFill>
                  <a:srgbClr val="FFFFFF"/>
                </a:solidFill>
              </a:defRPr>
            </a:lvl1pPr>
            <a:extLst/>
          </a:lstStyle>
          <a:p>
            <a:fld id="{BA96E225-99A7-442B-B8A7-51395A0FCE2B}" type="slidenum">
              <a:rPr lang="en-GB" smtClean="0"/>
              <a:t>‹#›</a:t>
            </a:fld>
            <a:endParaRPr lang="en-GB"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B6CF2D9-D0FF-4B00-B02F-DB608A803C01}" type="datetimeFigureOut">
              <a:rPr lang="en-GB" smtClean="0"/>
              <a:t>03/06/2015</a:t>
            </a:fld>
            <a:endParaRPr lang="en-GB" dirty="0"/>
          </a:p>
        </p:txBody>
      </p:sp>
      <p:sp>
        <p:nvSpPr>
          <p:cNvPr id="5" name="Footer Placeholder 4"/>
          <p:cNvSpPr>
            <a:spLocks noGrp="1"/>
          </p:cNvSpPr>
          <p:nvPr>
            <p:ph type="ftr" sz="quarter" idx="11"/>
          </p:nvPr>
        </p:nvSpPr>
        <p:spPr/>
        <p:txBody>
          <a:bodyPr/>
          <a:lstStyle>
            <a:extLst/>
          </a:lstStyle>
          <a:p>
            <a:endParaRPr lang="en-GB" dirty="0"/>
          </a:p>
        </p:txBody>
      </p:sp>
      <p:sp>
        <p:nvSpPr>
          <p:cNvPr id="6" name="Slide Number Placeholder 5"/>
          <p:cNvSpPr>
            <a:spLocks noGrp="1"/>
          </p:cNvSpPr>
          <p:nvPr>
            <p:ph type="sldNum" sz="quarter" idx="12"/>
          </p:nvPr>
        </p:nvSpPr>
        <p:spPr/>
        <p:txBody>
          <a:bodyPr/>
          <a:lstStyle>
            <a:extLst/>
          </a:lstStyle>
          <a:p>
            <a:fld id="{BA96E225-99A7-442B-B8A7-51395A0FCE2B}" type="slidenum">
              <a:rPr lang="en-GB" smtClean="0"/>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14900" y="366608"/>
            <a:ext cx="1143000" cy="7802033"/>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342900" y="366190"/>
            <a:ext cx="4514850" cy="7802033"/>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3182112" y="8743928"/>
            <a:ext cx="1501848" cy="302536"/>
          </a:xfrm>
        </p:spPr>
        <p:txBody>
          <a:bodyPr/>
          <a:lstStyle>
            <a:extLst/>
          </a:lstStyle>
          <a:p>
            <a:fld id="{2B6CF2D9-D0FF-4B00-B02F-DB608A803C01}" type="datetimeFigureOut">
              <a:rPr lang="en-GB" smtClean="0"/>
              <a:t>03/06/2015</a:t>
            </a:fld>
            <a:endParaRPr lang="en-GB" dirty="0"/>
          </a:p>
        </p:txBody>
      </p:sp>
      <p:sp>
        <p:nvSpPr>
          <p:cNvPr id="5" name="Footer Placeholder 4"/>
          <p:cNvSpPr>
            <a:spLocks noGrp="1"/>
          </p:cNvSpPr>
          <p:nvPr>
            <p:ph type="ftr" sz="quarter" idx="11"/>
          </p:nvPr>
        </p:nvSpPr>
        <p:spPr>
          <a:xfrm>
            <a:off x="342900" y="8741664"/>
            <a:ext cx="2743200" cy="304800"/>
          </a:xfrm>
        </p:spPr>
        <p:txBody>
          <a:bodyPr/>
          <a:lstStyle>
            <a:extLst/>
          </a:lstStyle>
          <a:p>
            <a:endParaRPr lang="en-GB" dirty="0"/>
          </a:p>
        </p:txBody>
      </p:sp>
      <p:sp>
        <p:nvSpPr>
          <p:cNvPr id="6" name="Slide Number Placeholder 5"/>
          <p:cNvSpPr>
            <a:spLocks noGrp="1"/>
          </p:cNvSpPr>
          <p:nvPr>
            <p:ph type="sldNum" sz="quarter" idx="12"/>
          </p:nvPr>
        </p:nvSpPr>
        <p:spPr>
          <a:xfrm>
            <a:off x="4690872" y="8737600"/>
            <a:ext cx="441252" cy="304800"/>
          </a:xfrm>
        </p:spPr>
        <p:txBody>
          <a:bodyPr/>
          <a:lstStyle>
            <a:lvl1pPr>
              <a:defRPr>
                <a:solidFill>
                  <a:schemeClr val="tx2"/>
                </a:solidFill>
              </a:defRPr>
            </a:lvl1pPr>
            <a:extLst/>
          </a:lstStyle>
          <a:p>
            <a:fld id="{BA96E225-99A7-442B-B8A7-51395A0FCE2B}" type="slidenum">
              <a:rPr lang="en-GB" smtClean="0"/>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B6CF2D9-D0FF-4B00-B02F-DB608A803C01}" type="datetimeFigureOut">
              <a:rPr lang="en-GB" smtClean="0"/>
              <a:t>03/06/2015</a:t>
            </a:fld>
            <a:endParaRPr lang="en-GB" dirty="0"/>
          </a:p>
        </p:txBody>
      </p:sp>
      <p:sp>
        <p:nvSpPr>
          <p:cNvPr id="5" name="Footer Placeholder 4"/>
          <p:cNvSpPr>
            <a:spLocks noGrp="1"/>
          </p:cNvSpPr>
          <p:nvPr>
            <p:ph type="ftr" sz="quarter" idx="11"/>
          </p:nvPr>
        </p:nvSpPr>
        <p:spPr/>
        <p:txBody>
          <a:bodyPr/>
          <a:lstStyle>
            <a:extLst/>
          </a:lstStyle>
          <a:p>
            <a:endParaRPr lang="en-GB" dirty="0"/>
          </a:p>
        </p:txBody>
      </p:sp>
      <p:sp>
        <p:nvSpPr>
          <p:cNvPr id="6" name="Slide Number Placeholder 5"/>
          <p:cNvSpPr>
            <a:spLocks noGrp="1"/>
          </p:cNvSpPr>
          <p:nvPr>
            <p:ph type="sldNum" sz="quarter" idx="12"/>
          </p:nvPr>
        </p:nvSpPr>
        <p:spPr/>
        <p:txBody>
          <a:bodyPr/>
          <a:lstStyle>
            <a:extLst/>
          </a:lstStyle>
          <a:p>
            <a:fld id="{BA96E225-99A7-442B-B8A7-51395A0FCE2B}" type="slidenum">
              <a:rPr lang="en-GB" smtClean="0"/>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800100" y="3762450"/>
            <a:ext cx="4691616" cy="1816100"/>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800100" y="2540001"/>
            <a:ext cx="4691616" cy="991343"/>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3543179" y="8742413"/>
            <a:ext cx="1501848" cy="302536"/>
          </a:xfrm>
        </p:spPr>
        <p:txBody>
          <a:bodyPr bIns="0" anchor="b"/>
          <a:lstStyle>
            <a:lvl1pPr>
              <a:defRPr>
                <a:solidFill>
                  <a:schemeClr val="tx2"/>
                </a:solidFill>
              </a:defRPr>
            </a:lvl1pPr>
            <a:extLst/>
          </a:lstStyle>
          <a:p>
            <a:fld id="{2B6CF2D9-D0FF-4B00-B02F-DB608A803C01}" type="datetimeFigureOut">
              <a:rPr lang="en-GB" smtClean="0"/>
              <a:t>03/06/2015</a:t>
            </a:fld>
            <a:endParaRPr lang="en-GB" dirty="0"/>
          </a:p>
        </p:txBody>
      </p:sp>
      <p:sp>
        <p:nvSpPr>
          <p:cNvPr id="5" name="Footer Placeholder 4"/>
          <p:cNvSpPr>
            <a:spLocks noGrp="1"/>
          </p:cNvSpPr>
          <p:nvPr>
            <p:ph type="ftr" sz="quarter" idx="11"/>
          </p:nvPr>
        </p:nvSpPr>
        <p:spPr>
          <a:xfrm>
            <a:off x="1301519" y="8742413"/>
            <a:ext cx="2171700" cy="304800"/>
          </a:xfrm>
        </p:spPr>
        <p:txBody>
          <a:bodyPr bIns="0" anchor="b"/>
          <a:lstStyle>
            <a:lvl1pPr>
              <a:defRPr>
                <a:solidFill>
                  <a:schemeClr val="tx2"/>
                </a:solidFill>
              </a:defRPr>
            </a:lvl1pPr>
            <a:extLst/>
          </a:lstStyle>
          <a:p>
            <a:endParaRPr lang="en-GB" dirty="0"/>
          </a:p>
        </p:txBody>
      </p:sp>
      <p:sp>
        <p:nvSpPr>
          <p:cNvPr id="6" name="Slide Number Placeholder 5"/>
          <p:cNvSpPr>
            <a:spLocks noGrp="1"/>
          </p:cNvSpPr>
          <p:nvPr>
            <p:ph type="sldNum" sz="quarter" idx="12"/>
          </p:nvPr>
        </p:nvSpPr>
        <p:spPr>
          <a:xfrm>
            <a:off x="5050464" y="8740149"/>
            <a:ext cx="441252" cy="304800"/>
          </a:xfrm>
        </p:spPr>
        <p:txBody>
          <a:bodyPr/>
          <a:lstStyle>
            <a:extLst/>
          </a:lstStyle>
          <a:p>
            <a:fld id="{BA96E225-99A7-442B-B8A7-51395A0FCE2B}" type="slidenum">
              <a:rPr lang="en-GB" smtClean="0"/>
              <a:t>‹#›</a:t>
            </a:fld>
            <a:endParaRPr lang="en-GB"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42900" y="426720"/>
            <a:ext cx="5431536" cy="1524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342900" y="2133601"/>
            <a:ext cx="2640330" cy="6034617"/>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3134106" y="2133601"/>
            <a:ext cx="2640330" cy="6034617"/>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B6CF2D9-D0FF-4B00-B02F-DB608A803C01}" type="datetimeFigureOut">
              <a:rPr lang="en-GB" smtClean="0"/>
              <a:t>03/06/2015</a:t>
            </a:fld>
            <a:endParaRPr lang="en-GB" dirty="0"/>
          </a:p>
        </p:txBody>
      </p:sp>
      <p:sp>
        <p:nvSpPr>
          <p:cNvPr id="6" name="Footer Placeholder 5"/>
          <p:cNvSpPr>
            <a:spLocks noGrp="1"/>
          </p:cNvSpPr>
          <p:nvPr>
            <p:ph type="ftr" sz="quarter" idx="11"/>
          </p:nvPr>
        </p:nvSpPr>
        <p:spPr/>
        <p:txBody>
          <a:bodyPr/>
          <a:lstStyle>
            <a:extLst/>
          </a:lstStyle>
          <a:p>
            <a:endParaRPr lang="en-GB" dirty="0"/>
          </a:p>
        </p:txBody>
      </p:sp>
      <p:sp>
        <p:nvSpPr>
          <p:cNvPr id="7" name="Slide Number Placeholder 6"/>
          <p:cNvSpPr>
            <a:spLocks noGrp="1"/>
          </p:cNvSpPr>
          <p:nvPr>
            <p:ph type="sldNum" sz="quarter" idx="12"/>
          </p:nvPr>
        </p:nvSpPr>
        <p:spPr/>
        <p:txBody>
          <a:bodyPr/>
          <a:lstStyle>
            <a:extLst/>
          </a:lstStyle>
          <a:p>
            <a:fld id="{BA96E225-99A7-442B-B8A7-51395A0FCE2B}" type="slidenum">
              <a:rPr lang="en-GB" smtClean="0"/>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426720"/>
            <a:ext cx="5431536" cy="1524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42900" y="7823200"/>
            <a:ext cx="2640330" cy="6096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3134106" y="7823200"/>
            <a:ext cx="2640330" cy="6096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42900" y="2282453"/>
            <a:ext cx="2640330" cy="54864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3134106" y="2282453"/>
            <a:ext cx="2640330" cy="54864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2B6CF2D9-D0FF-4B00-B02F-DB608A803C01}" type="datetimeFigureOut">
              <a:rPr lang="en-GB" smtClean="0"/>
              <a:t>03/06/2015</a:t>
            </a:fld>
            <a:endParaRPr lang="en-GB" dirty="0"/>
          </a:p>
        </p:txBody>
      </p:sp>
      <p:sp>
        <p:nvSpPr>
          <p:cNvPr id="8" name="Footer Placeholder 7"/>
          <p:cNvSpPr>
            <a:spLocks noGrp="1"/>
          </p:cNvSpPr>
          <p:nvPr>
            <p:ph type="ftr" sz="quarter" idx="11"/>
          </p:nvPr>
        </p:nvSpPr>
        <p:spPr/>
        <p:txBody>
          <a:bodyPr/>
          <a:lstStyle>
            <a:extLst/>
          </a:lstStyle>
          <a:p>
            <a:endParaRPr lang="en-GB" dirty="0"/>
          </a:p>
        </p:txBody>
      </p:sp>
      <p:sp>
        <p:nvSpPr>
          <p:cNvPr id="9" name="Slide Number Placeholder 8"/>
          <p:cNvSpPr>
            <a:spLocks noGrp="1"/>
          </p:cNvSpPr>
          <p:nvPr>
            <p:ph type="sldNum" sz="quarter" idx="12"/>
          </p:nvPr>
        </p:nvSpPr>
        <p:spPr/>
        <p:txBody>
          <a:bodyPr/>
          <a:lstStyle>
            <a:extLst/>
          </a:lstStyle>
          <a:p>
            <a:fld id="{BA96E225-99A7-442B-B8A7-51395A0FCE2B}" type="slidenum">
              <a:rPr lang="en-GB" smtClean="0"/>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42900" y="426720"/>
            <a:ext cx="5431536" cy="1524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2B6CF2D9-D0FF-4B00-B02F-DB608A803C01}" type="datetimeFigureOut">
              <a:rPr lang="en-GB" smtClean="0"/>
              <a:t>03/06/2015</a:t>
            </a:fld>
            <a:endParaRPr lang="en-GB" dirty="0"/>
          </a:p>
        </p:txBody>
      </p:sp>
      <p:sp>
        <p:nvSpPr>
          <p:cNvPr id="4" name="Footer Placeholder 3"/>
          <p:cNvSpPr>
            <a:spLocks noGrp="1"/>
          </p:cNvSpPr>
          <p:nvPr>
            <p:ph type="ftr" sz="quarter" idx="11"/>
          </p:nvPr>
        </p:nvSpPr>
        <p:spPr/>
        <p:txBody>
          <a:bodyPr/>
          <a:lstStyle>
            <a:extLst/>
          </a:lstStyle>
          <a:p>
            <a:endParaRPr lang="en-GB" dirty="0"/>
          </a:p>
        </p:txBody>
      </p:sp>
      <p:sp>
        <p:nvSpPr>
          <p:cNvPr id="5" name="Slide Number Placeholder 4"/>
          <p:cNvSpPr>
            <a:spLocks noGrp="1"/>
          </p:cNvSpPr>
          <p:nvPr>
            <p:ph type="sldNum" sz="quarter" idx="12"/>
          </p:nvPr>
        </p:nvSpPr>
        <p:spPr/>
        <p:txBody>
          <a:bodyPr/>
          <a:lstStyle>
            <a:extLst/>
          </a:lstStyle>
          <a:p>
            <a:fld id="{BA96E225-99A7-442B-B8A7-51395A0FCE2B}" type="slidenum">
              <a:rPr lang="en-GB" smtClean="0"/>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2B6CF2D9-D0FF-4B00-B02F-DB608A803C01}" type="datetimeFigureOut">
              <a:rPr lang="en-GB" smtClean="0"/>
              <a:t>03/06/2015</a:t>
            </a:fld>
            <a:endParaRPr lang="en-GB" dirty="0"/>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GB" dirty="0"/>
          </a:p>
        </p:txBody>
      </p:sp>
      <p:sp>
        <p:nvSpPr>
          <p:cNvPr id="4" name="Slide Number Placeholder 3"/>
          <p:cNvSpPr>
            <a:spLocks noGrp="1"/>
          </p:cNvSpPr>
          <p:nvPr>
            <p:ph type="sldNum" sz="quarter" idx="12"/>
          </p:nvPr>
        </p:nvSpPr>
        <p:spPr/>
        <p:txBody>
          <a:bodyPr/>
          <a:lstStyle>
            <a:extLst/>
          </a:lstStyle>
          <a:p>
            <a:fld id="{BA96E225-99A7-442B-B8A7-51395A0FCE2B}" type="slidenum">
              <a:rPr lang="en-GB" smtClean="0"/>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04800"/>
            <a:ext cx="4423410" cy="156464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342900" y="1996555"/>
            <a:ext cx="4423410" cy="803349"/>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 y="2844800"/>
            <a:ext cx="5429250" cy="582900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B6CF2D9-D0FF-4B00-B02F-DB608A803C01}" type="datetimeFigureOut">
              <a:rPr lang="en-GB" smtClean="0"/>
              <a:t>03/06/2015</a:t>
            </a:fld>
            <a:endParaRPr lang="en-GB" dirty="0"/>
          </a:p>
        </p:txBody>
      </p:sp>
      <p:sp>
        <p:nvSpPr>
          <p:cNvPr id="6" name="Footer Placeholder 5"/>
          <p:cNvSpPr>
            <a:spLocks noGrp="1"/>
          </p:cNvSpPr>
          <p:nvPr>
            <p:ph type="ftr" sz="quarter" idx="11"/>
          </p:nvPr>
        </p:nvSpPr>
        <p:spPr/>
        <p:txBody>
          <a:bodyPr/>
          <a:lstStyle>
            <a:extLst/>
          </a:lstStyle>
          <a:p>
            <a:endParaRPr lang="en-GB" dirty="0"/>
          </a:p>
        </p:txBody>
      </p:sp>
      <p:sp>
        <p:nvSpPr>
          <p:cNvPr id="7" name="Slide Number Placeholder 6"/>
          <p:cNvSpPr>
            <a:spLocks noGrp="1"/>
          </p:cNvSpPr>
          <p:nvPr>
            <p:ph type="sldNum" sz="quarter" idx="12"/>
          </p:nvPr>
        </p:nvSpPr>
        <p:spPr/>
        <p:txBody>
          <a:bodyPr/>
          <a:lstStyle>
            <a:extLst/>
          </a:lstStyle>
          <a:p>
            <a:fld id="{BA96E225-99A7-442B-B8A7-51395A0FCE2B}" type="slidenum">
              <a:rPr lang="en-GB" smtClean="0"/>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448477" y="1339558"/>
            <a:ext cx="3239645" cy="5750097"/>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9" name="Rectangle 8"/>
          <p:cNvSpPr/>
          <p:nvPr/>
        </p:nvSpPr>
        <p:spPr>
          <a:xfrm rot="21420000">
            <a:off x="447530" y="1331756"/>
            <a:ext cx="3239645" cy="5750097"/>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2" name="Title 1"/>
          <p:cNvSpPr>
            <a:spLocks noGrp="1"/>
          </p:cNvSpPr>
          <p:nvPr>
            <p:ph type="title"/>
          </p:nvPr>
        </p:nvSpPr>
        <p:spPr>
          <a:xfrm>
            <a:off x="4041824" y="1524000"/>
            <a:ext cx="2571750" cy="27432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4041824" y="4378179"/>
            <a:ext cx="2571750" cy="256032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2B6CF2D9-D0FF-4B00-B02F-DB608A803C01}" type="datetimeFigureOut">
              <a:rPr lang="en-GB" smtClean="0"/>
              <a:t>03/06/2015</a:t>
            </a:fld>
            <a:endParaRPr lang="en-GB" dirty="0"/>
          </a:p>
        </p:txBody>
      </p:sp>
      <p:sp>
        <p:nvSpPr>
          <p:cNvPr id="6" name="Footer Placeholder 5"/>
          <p:cNvSpPr>
            <a:spLocks noGrp="1"/>
          </p:cNvSpPr>
          <p:nvPr>
            <p:ph type="ftr" sz="quarter" idx="11"/>
          </p:nvPr>
        </p:nvSpPr>
        <p:spPr/>
        <p:txBody>
          <a:bodyPr/>
          <a:lstStyle>
            <a:extLst/>
          </a:lstStyle>
          <a:p>
            <a:endParaRPr lang="en-GB" dirty="0"/>
          </a:p>
        </p:txBody>
      </p:sp>
      <p:sp>
        <p:nvSpPr>
          <p:cNvPr id="7" name="Slide Number Placeholder 6"/>
          <p:cNvSpPr>
            <a:spLocks noGrp="1"/>
          </p:cNvSpPr>
          <p:nvPr>
            <p:ph type="sldNum" sz="quarter" idx="12"/>
          </p:nvPr>
        </p:nvSpPr>
        <p:spPr/>
        <p:txBody>
          <a:bodyPr/>
          <a:lstStyle>
            <a:extLst/>
          </a:lstStyle>
          <a:p>
            <a:fld id="{BA96E225-99A7-442B-B8A7-51395A0FCE2B}" type="slidenum">
              <a:rPr lang="en-GB" smtClean="0"/>
              <a:t>‹#›</a:t>
            </a:fld>
            <a:endParaRPr lang="en-GB" dirty="0"/>
          </a:p>
        </p:txBody>
      </p:sp>
      <p:sp>
        <p:nvSpPr>
          <p:cNvPr id="10" name="Picture Placeholder 9"/>
          <p:cNvSpPr>
            <a:spLocks noGrp="1"/>
          </p:cNvSpPr>
          <p:nvPr>
            <p:ph type="pic" idx="1"/>
          </p:nvPr>
        </p:nvSpPr>
        <p:spPr>
          <a:xfrm>
            <a:off x="497762" y="1388003"/>
            <a:ext cx="3154680" cy="560832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dirty="0"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6115050" y="0"/>
            <a:ext cx="742950" cy="9144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 name="Title Placeholder 2"/>
          <p:cNvSpPr>
            <a:spLocks noGrp="1"/>
          </p:cNvSpPr>
          <p:nvPr>
            <p:ph type="title"/>
          </p:nvPr>
        </p:nvSpPr>
        <p:spPr>
          <a:xfrm>
            <a:off x="342900" y="426720"/>
            <a:ext cx="5429250" cy="1524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342900" y="2145888"/>
            <a:ext cx="5429250" cy="646176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3184452" y="8743928"/>
            <a:ext cx="1501848" cy="302536"/>
          </a:xfrm>
          <a:prstGeom prst="rect">
            <a:avLst/>
          </a:prstGeom>
        </p:spPr>
        <p:txBody>
          <a:bodyPr vert="horz" tIns="0" bIns="0" anchor="b"/>
          <a:lstStyle>
            <a:lvl1pPr algn="l" eaLnBrk="1" latinLnBrk="0" hangingPunct="1">
              <a:defRPr kumimoji="0" sz="1000">
                <a:solidFill>
                  <a:schemeClr val="tx2"/>
                </a:solidFill>
              </a:defRPr>
            </a:lvl1pPr>
            <a:extLst/>
          </a:lstStyle>
          <a:p>
            <a:fld id="{2B6CF2D9-D0FF-4B00-B02F-DB608A803C01}" type="datetimeFigureOut">
              <a:rPr lang="en-GB" smtClean="0"/>
              <a:t>03/06/2015</a:t>
            </a:fld>
            <a:endParaRPr lang="en-GB" dirty="0"/>
          </a:p>
        </p:txBody>
      </p:sp>
      <p:sp>
        <p:nvSpPr>
          <p:cNvPr id="4" name="Footer Placeholder 3"/>
          <p:cNvSpPr>
            <a:spLocks noGrp="1"/>
          </p:cNvSpPr>
          <p:nvPr>
            <p:ph type="ftr" sz="quarter" idx="3"/>
          </p:nvPr>
        </p:nvSpPr>
        <p:spPr>
          <a:xfrm>
            <a:off x="342900" y="8743928"/>
            <a:ext cx="2743200" cy="304800"/>
          </a:xfrm>
          <a:prstGeom prst="rect">
            <a:avLst/>
          </a:prstGeom>
        </p:spPr>
        <p:txBody>
          <a:bodyPr vert="horz" tIns="0" bIns="0" anchor="b"/>
          <a:lstStyle>
            <a:lvl1pPr algn="r" eaLnBrk="1" latinLnBrk="0" hangingPunct="1">
              <a:defRPr kumimoji="0" sz="1000">
                <a:solidFill>
                  <a:schemeClr val="tx2"/>
                </a:solidFill>
              </a:defRPr>
            </a:lvl1pPr>
            <a:extLst/>
          </a:lstStyle>
          <a:p>
            <a:endParaRPr lang="en-GB" dirty="0"/>
          </a:p>
        </p:txBody>
      </p:sp>
      <p:sp>
        <p:nvSpPr>
          <p:cNvPr id="16" name="Slide Number Placeholder 15"/>
          <p:cNvSpPr>
            <a:spLocks noGrp="1"/>
          </p:cNvSpPr>
          <p:nvPr>
            <p:ph type="sldNum" sz="quarter" idx="4"/>
          </p:nvPr>
        </p:nvSpPr>
        <p:spPr>
          <a:xfrm>
            <a:off x="4688586" y="8741664"/>
            <a:ext cx="441252" cy="304800"/>
          </a:xfrm>
          <a:prstGeom prst="rect">
            <a:avLst/>
          </a:prstGeom>
        </p:spPr>
        <p:txBody>
          <a:bodyPr vert="horz" lIns="0" tIns="0" rIns="0" bIns="0" anchor="b"/>
          <a:lstStyle>
            <a:lvl1pPr algn="r" eaLnBrk="1" latinLnBrk="0" hangingPunct="1">
              <a:defRPr kumimoji="0" sz="1100">
                <a:solidFill>
                  <a:schemeClr val="tx2"/>
                </a:solidFill>
              </a:defRPr>
            </a:lvl1pPr>
            <a:extLst/>
          </a:lstStyle>
          <a:p>
            <a:fld id="{BA96E225-99A7-442B-B8A7-51395A0FCE2B}" type="slidenum">
              <a:rPr lang="en-GB" smtClean="0"/>
              <a:t>‹#›</a:t>
            </a:fld>
            <a:endParaRPr lang="en-GB"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image" Target="../media/image6.jpeg"/><Relationship Id="rId7" Type="http://schemas.openxmlformats.org/officeDocument/2006/relationships/image" Target="../media/image13.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4.jpeg"/><Relationship Id="rId4" Type="http://schemas.openxmlformats.org/officeDocument/2006/relationships/image" Target="../media/image3.jpg"/></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g"/></Relationships>
</file>

<file path=ppt/slides/_rels/slide12.xml.rels><?xml version="1.0" encoding="UTF-8" standalone="yes"?>
<Relationships xmlns="http://schemas.openxmlformats.org/package/2006/relationships"><Relationship Id="rId8" Type="http://schemas.openxmlformats.org/officeDocument/2006/relationships/image" Target="../media/image17.png"/><Relationship Id="rId3" Type="http://schemas.openxmlformats.org/officeDocument/2006/relationships/image" Target="../media/image6.jpeg"/><Relationship Id="rId7" Type="http://schemas.openxmlformats.org/officeDocument/2006/relationships/image" Target="../media/image16.pn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15.png"/><Relationship Id="rId5" Type="http://schemas.openxmlformats.org/officeDocument/2006/relationships/image" Target="../media/image4.jpeg"/><Relationship Id="rId4" Type="http://schemas.openxmlformats.org/officeDocument/2006/relationships/image" Target="../media/image3.jpg"/></Relationships>
</file>

<file path=ppt/slides/_rels/slide1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18.png"/><Relationship Id="rId5" Type="http://schemas.openxmlformats.org/officeDocument/2006/relationships/image" Target="../media/image4.jpeg"/><Relationship Id="rId4" Type="http://schemas.openxmlformats.org/officeDocument/2006/relationships/image" Target="../media/image3.jpg"/></Relationships>
</file>

<file path=ppt/slides/_rels/slide1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g"/></Relationships>
</file>

<file path=ppt/slides/_rels/slide1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g"/></Relationships>
</file>

<file path=ppt/slides/_rels/slide1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g"/></Relationships>
</file>

<file path=ppt/slides/_rels/slide1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7.xm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g"/></Relationships>
</file>

<file path=ppt/slides/_rels/slide18.xml.rels><?xml version="1.0" encoding="UTF-8" standalone="yes"?>
<Relationships xmlns="http://schemas.openxmlformats.org/package/2006/relationships"><Relationship Id="rId3" Type="http://schemas.openxmlformats.org/officeDocument/2006/relationships/image" Target="../media/image6.jpeg"/><Relationship Id="rId7" Type="http://schemas.openxmlformats.org/officeDocument/2006/relationships/image" Target="../media/image20.emf"/><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image" Target="../media/image19.jpeg"/><Relationship Id="rId5" Type="http://schemas.openxmlformats.org/officeDocument/2006/relationships/image" Target="../media/image4.jpeg"/><Relationship Id="rId4" Type="http://schemas.openxmlformats.org/officeDocument/2006/relationships/image" Target="../media/image3.jpg"/></Relationships>
</file>

<file path=ppt/slides/_rels/slide1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9.xm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image" Target="../media/image4.jpeg"/><Relationship Id="rId4" Type="http://schemas.openxmlformats.org/officeDocument/2006/relationships/image" Target="../media/image3.jpg"/></Relationships>
</file>

<file path=ppt/slides/_rels/slide2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0.xm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g"/></Relationships>
</file>

<file path=ppt/slides/_rels/slide21.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notesSlide" Target="../notesSlides/notesSlide21.xm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g"/></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g"/></Relationships>
</file>

<file path=ppt/slides/_rels/slide4.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6.jpeg"/><Relationship Id="rId7" Type="http://schemas.openxmlformats.org/officeDocument/2006/relationships/image" Target="http://images.amazon.com/images/P/0748770828.01._AA240_SCLZZZZZZZ_.jp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7.jpeg"/><Relationship Id="rId5" Type="http://schemas.openxmlformats.org/officeDocument/2006/relationships/image" Target="../media/image4.jpeg"/><Relationship Id="rId4" Type="http://schemas.openxmlformats.org/officeDocument/2006/relationships/image" Target="../media/image3.jpg"/></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g"/></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4.jpeg"/><Relationship Id="rId4" Type="http://schemas.openxmlformats.org/officeDocument/2006/relationships/image" Target="../media/image3.jpg"/></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g"/></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7" Type="http://schemas.openxmlformats.org/officeDocument/2006/relationships/image" Target="../media/image11.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4.jpeg"/><Relationship Id="rId4" Type="http://schemas.openxmlformats.org/officeDocument/2006/relationships/image" Target="../media/image3.jpg"/></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2"/>
          <p:cNvSpPr txBox="1">
            <a:spLocks/>
          </p:cNvSpPr>
          <p:nvPr/>
        </p:nvSpPr>
        <p:spPr>
          <a:xfrm>
            <a:off x="620688" y="2555776"/>
            <a:ext cx="5508612" cy="4224469"/>
          </a:xfrm>
          <a:prstGeom prst="rect">
            <a:avLst/>
          </a:prstGeom>
        </p:spPr>
        <p:txBody>
          <a:bodyPr vert="horz">
            <a:normAutofit/>
          </a:bodyPr>
          <a:lst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a:lstStyle>
          <a:p>
            <a:pPr marL="0" indent="0" algn="ctr">
              <a:buFont typeface="Wingdings 2"/>
              <a:buNone/>
            </a:pPr>
            <a:r>
              <a:rPr lang="en-US" sz="4500" b="1" dirty="0" smtClean="0">
                <a:ln w="11430"/>
                <a:solidFill>
                  <a:srgbClr val="422683"/>
                </a:solidFill>
                <a:latin typeface="Arial Black" panose="020B0A04020102020204" pitchFamily="34" charset="0"/>
              </a:rPr>
              <a:t>Cutting Stage </a:t>
            </a:r>
            <a:r>
              <a:rPr lang="en-US" sz="4500" b="1" dirty="0" smtClean="0">
                <a:ln w="11430"/>
                <a:solidFill>
                  <a:srgbClr val="422683"/>
                </a:solidFill>
                <a:latin typeface="Arial Black" panose="020B0A04020102020204" pitchFamily="34" charset="0"/>
              </a:rPr>
              <a:t>1</a:t>
            </a:r>
          </a:p>
          <a:p>
            <a:pPr marL="0" indent="0" algn="ctr">
              <a:buFont typeface="Wingdings 2"/>
              <a:buNone/>
            </a:pPr>
            <a:r>
              <a:rPr lang="en-US" sz="1600" b="1" dirty="0" smtClean="0">
                <a:ln w="11430"/>
                <a:solidFill>
                  <a:schemeClr val="tx1">
                    <a:lumMod val="50000"/>
                    <a:lumOff val="50000"/>
                  </a:schemeClr>
                </a:solidFill>
                <a:latin typeface="Arial Black" panose="020B0A04020102020204" pitchFamily="34" charset="0"/>
              </a:rPr>
              <a:t>Milton Keynes College </a:t>
            </a:r>
          </a:p>
          <a:p>
            <a:pPr marL="0" indent="0" algn="ctr">
              <a:buFont typeface="Wingdings 2"/>
              <a:buNone/>
            </a:pPr>
            <a:r>
              <a:rPr lang="en-US" sz="1600" b="1" dirty="0" smtClean="0">
                <a:ln w="11430"/>
                <a:solidFill>
                  <a:schemeClr val="tx1">
                    <a:lumMod val="50000"/>
                    <a:lumOff val="50000"/>
                  </a:schemeClr>
                </a:solidFill>
                <a:latin typeface="Arial Black" panose="020B0A04020102020204" pitchFamily="34" charset="0"/>
              </a:rPr>
              <a:t>Christine McMillan - </a:t>
            </a:r>
            <a:r>
              <a:rPr lang="en-US" sz="1600" b="1" dirty="0" err="1" smtClean="0">
                <a:ln w="11430"/>
                <a:solidFill>
                  <a:schemeClr val="tx1">
                    <a:lumMod val="50000"/>
                    <a:lumOff val="50000"/>
                  </a:schemeClr>
                </a:solidFill>
                <a:latin typeface="Arial Black" panose="020B0A04020102020204" pitchFamily="34" charset="0"/>
              </a:rPr>
              <a:t>Bodell</a:t>
            </a:r>
            <a:endParaRPr lang="en-US" sz="4500" b="1" dirty="0" smtClean="0">
              <a:ln w="11430"/>
              <a:solidFill>
                <a:srgbClr val="422683"/>
              </a:solidFill>
              <a:latin typeface="Arial Black" panose="020B0A04020102020204" pitchFamily="34" charset="0"/>
            </a:endParaRPr>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9513" y="126695"/>
            <a:ext cx="895488" cy="772897"/>
          </a:xfrm>
          <a:prstGeom prst="rect">
            <a:avLst/>
          </a:prstGeom>
        </p:spPr>
      </p:pic>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9513" y="8323236"/>
            <a:ext cx="1091803" cy="595924"/>
          </a:xfrm>
          <a:prstGeom prst="rect">
            <a:avLst/>
          </a:prstGeom>
        </p:spPr>
      </p:pic>
      <p:pic>
        <p:nvPicPr>
          <p:cNvPr id="12" name="Picture 11"/>
          <p:cNvPicPr/>
          <p:nvPr/>
        </p:nvPicPr>
        <p:blipFill>
          <a:blip r:embed="rId5" cstate="print">
            <a:extLst>
              <a:ext uri="{28A0092B-C50C-407E-A947-70E740481C1C}">
                <a14:useLocalDpi xmlns:a14="http://schemas.microsoft.com/office/drawing/2010/main" val="0"/>
              </a:ext>
            </a:extLst>
          </a:blip>
          <a:stretch>
            <a:fillRect/>
          </a:stretch>
        </p:blipFill>
        <p:spPr>
          <a:xfrm>
            <a:off x="5157192" y="260648"/>
            <a:ext cx="1381760" cy="495300"/>
          </a:xfrm>
          <a:prstGeom prst="rect">
            <a:avLst/>
          </a:prstGeom>
        </p:spPr>
      </p:pic>
      <p:pic>
        <p:nvPicPr>
          <p:cNvPr id="1026" name="Picture 2" descr="img_hair_cutti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70928" y="4281278"/>
            <a:ext cx="2808132" cy="29550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33705807"/>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arn(inVertical)">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9" name="Picture 5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9513" y="126695"/>
            <a:ext cx="1224136" cy="1056554"/>
          </a:xfrm>
          <a:prstGeom prst="rect">
            <a:avLst/>
          </a:prstGeom>
        </p:spPr>
      </p:pic>
      <p:pic>
        <p:nvPicPr>
          <p:cNvPr id="60" name="Picture 5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6632" y="8440572"/>
            <a:ext cx="1091803" cy="595924"/>
          </a:xfrm>
          <a:prstGeom prst="rect">
            <a:avLst/>
          </a:prstGeom>
        </p:spPr>
      </p:pic>
      <p:pic>
        <p:nvPicPr>
          <p:cNvPr id="61" name="Picture 60"/>
          <p:cNvPicPr/>
          <p:nvPr/>
        </p:nvPicPr>
        <p:blipFill>
          <a:blip r:embed="rId5" cstate="print">
            <a:extLst>
              <a:ext uri="{28A0092B-C50C-407E-A947-70E740481C1C}">
                <a14:useLocalDpi xmlns:a14="http://schemas.microsoft.com/office/drawing/2010/main" val="0"/>
              </a:ext>
            </a:extLst>
          </a:blip>
          <a:stretch>
            <a:fillRect/>
          </a:stretch>
        </p:blipFill>
        <p:spPr>
          <a:xfrm>
            <a:off x="5157192" y="260648"/>
            <a:ext cx="1381760" cy="495300"/>
          </a:xfrm>
          <a:prstGeom prst="rect">
            <a:avLst/>
          </a:prstGeom>
        </p:spPr>
      </p:pic>
      <p:sp>
        <p:nvSpPr>
          <p:cNvPr id="21" name="Content Placeholder 2"/>
          <p:cNvSpPr txBox="1">
            <a:spLocks/>
          </p:cNvSpPr>
          <p:nvPr/>
        </p:nvSpPr>
        <p:spPr>
          <a:xfrm>
            <a:off x="526490" y="107504"/>
            <a:ext cx="5508612" cy="883603"/>
          </a:xfrm>
          <a:prstGeom prst="rect">
            <a:avLst/>
          </a:prstGeom>
        </p:spPr>
        <p:txBody>
          <a:bodyPr vert="horz">
            <a:noAutofit/>
          </a:bodyPr>
          <a:lst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a:lstStyle>
          <a:p>
            <a:pPr marL="0" indent="0" algn="ctr">
              <a:buFont typeface="Wingdings 2"/>
              <a:buNone/>
            </a:pPr>
            <a:r>
              <a:rPr lang="en-US" sz="3600" b="1" dirty="0" smtClean="0">
                <a:ln w="11430"/>
                <a:solidFill>
                  <a:srgbClr val="422683"/>
                </a:solidFill>
                <a:latin typeface="Arial Black" panose="020B0A04020102020204" pitchFamily="34" charset="0"/>
              </a:rPr>
              <a:t>Uniform Layer</a:t>
            </a:r>
          </a:p>
        </p:txBody>
      </p:sp>
      <p:sp>
        <p:nvSpPr>
          <p:cNvPr id="3" name="Rectangle 4"/>
          <p:cNvSpPr>
            <a:spLocks noChangeArrowheads="1"/>
          </p:cNvSpPr>
          <p:nvPr/>
        </p:nvSpPr>
        <p:spPr bwMode="auto">
          <a:xfrm>
            <a:off x="0" y="457200"/>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0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	</a:t>
            </a:r>
            <a:endParaRPr kumimoji="0" lang="en-GB" altLang="en-US"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6152" name="Picture 8"/>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62533" y="2339752"/>
            <a:ext cx="1800225" cy="2176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3" name="Picture 9"/>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573016" y="2229257"/>
            <a:ext cx="1947863" cy="2319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4" name="Picture 10"/>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143000" y="5153025"/>
            <a:ext cx="2176463" cy="240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 Box 13"/>
          <p:cNvSpPr txBox="1">
            <a:spLocks noChangeArrowheads="1"/>
          </p:cNvSpPr>
          <p:nvPr/>
        </p:nvSpPr>
        <p:spPr bwMode="auto">
          <a:xfrm>
            <a:off x="3656013" y="5484813"/>
            <a:ext cx="11430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GB" altLang="en-US" sz="1400" b="1" i="0" u="none" strike="noStrike" cap="none" normalizeH="0" baseline="0" dirty="0" smtClean="0">
                <a:ln>
                  <a:noFill/>
                </a:ln>
                <a:solidFill>
                  <a:schemeClr val="tx1"/>
                </a:solidFill>
                <a:effectLst/>
                <a:latin typeface="Calibri" pitchFamily="34" charset="0"/>
                <a:cs typeface="Arial" pitchFamily="34" charset="0"/>
              </a:rPr>
              <a:t>90 Degree Angle</a:t>
            </a:r>
            <a:endParaRPr kumimoji="0" lang="en-US" altLang="en-US" sz="2400" b="1" i="0" u="none" strike="noStrike" cap="none" normalizeH="0" baseline="0" dirty="0" smtClean="0">
              <a:ln>
                <a:noFill/>
              </a:ln>
              <a:solidFill>
                <a:schemeClr val="tx1"/>
              </a:solidFill>
              <a:effectLst/>
              <a:latin typeface="Arial" pitchFamily="34" charset="0"/>
              <a:cs typeface="Arial" pitchFamily="34" charset="0"/>
            </a:endParaRPr>
          </a:p>
        </p:txBody>
      </p:sp>
      <p:sp>
        <p:nvSpPr>
          <p:cNvPr id="12" name="Line 14"/>
          <p:cNvSpPr>
            <a:spLocks noChangeShapeType="1"/>
          </p:cNvSpPr>
          <p:nvPr/>
        </p:nvSpPr>
        <p:spPr bwMode="auto">
          <a:xfrm flipH="1" flipV="1">
            <a:off x="3141663" y="5508625"/>
            <a:ext cx="457200" cy="1143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dirty="0"/>
          </a:p>
        </p:txBody>
      </p:sp>
      <p:sp>
        <p:nvSpPr>
          <p:cNvPr id="13" name="Line 15"/>
          <p:cNvSpPr>
            <a:spLocks noChangeShapeType="1"/>
          </p:cNvSpPr>
          <p:nvPr/>
        </p:nvSpPr>
        <p:spPr bwMode="auto">
          <a:xfrm flipH="1" flipV="1">
            <a:off x="2205038" y="2411413"/>
            <a:ext cx="342900" cy="1143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dirty="0"/>
          </a:p>
        </p:txBody>
      </p:sp>
      <p:sp>
        <p:nvSpPr>
          <p:cNvPr id="14" name="Text Box 16"/>
          <p:cNvSpPr txBox="1">
            <a:spLocks noChangeArrowheads="1"/>
          </p:cNvSpPr>
          <p:nvPr/>
        </p:nvSpPr>
        <p:spPr bwMode="auto">
          <a:xfrm>
            <a:off x="2565400" y="2700338"/>
            <a:ext cx="10287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GB" altLang="en-US" sz="1400" b="1" i="0" u="none" strike="noStrike" cap="none" normalizeH="0" baseline="0" dirty="0" smtClean="0">
                <a:ln>
                  <a:noFill/>
                </a:ln>
                <a:solidFill>
                  <a:schemeClr val="tx1"/>
                </a:solidFill>
                <a:effectLst/>
                <a:latin typeface="Calibri" pitchFamily="34" charset="0"/>
                <a:cs typeface="Arial" pitchFamily="34" charset="0"/>
              </a:rPr>
              <a:t>Start point</a:t>
            </a:r>
            <a:endParaRPr kumimoji="0" lang="en-US" altLang="en-US" sz="2400" b="1" i="0" u="none" strike="noStrike" cap="none" normalizeH="0" baseline="0" dirty="0" smtClean="0">
              <a:ln>
                <a:noFill/>
              </a:ln>
              <a:solidFill>
                <a:schemeClr val="tx1"/>
              </a:solidFill>
              <a:effectLst/>
              <a:latin typeface="Arial" pitchFamily="34" charset="0"/>
              <a:cs typeface="Arial" pitchFamily="34" charset="0"/>
            </a:endParaRPr>
          </a:p>
        </p:txBody>
      </p:sp>
      <p:sp>
        <p:nvSpPr>
          <p:cNvPr id="25" name="Text Box 6"/>
          <p:cNvSpPr txBox="1">
            <a:spLocks noChangeArrowheads="1"/>
          </p:cNvSpPr>
          <p:nvPr/>
        </p:nvSpPr>
        <p:spPr bwMode="auto">
          <a:xfrm>
            <a:off x="1908634" y="4316248"/>
            <a:ext cx="935707"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GB" altLang="en-US" sz="2000" b="1" i="0" u="none" strike="noStrike" cap="none" normalizeH="0" baseline="0" dirty="0" smtClean="0">
                <a:ln>
                  <a:noFill/>
                </a:ln>
                <a:solidFill>
                  <a:srgbClr val="422683"/>
                </a:solidFill>
                <a:effectLst/>
                <a:latin typeface="Arial" panose="020B0604020202020204" pitchFamily="34" charset="0"/>
                <a:cs typeface="Arial" panose="020B0604020202020204" pitchFamily="34" charset="0"/>
              </a:rPr>
              <a:t>Fig 1</a:t>
            </a:r>
            <a:endParaRPr kumimoji="0" lang="en-US" altLang="en-US" sz="2000" b="1" i="0" u="none" strike="noStrike" cap="none" normalizeH="0" baseline="0" dirty="0" smtClean="0">
              <a:ln>
                <a:noFill/>
              </a:ln>
              <a:solidFill>
                <a:srgbClr val="422683"/>
              </a:solidFill>
              <a:effectLst/>
              <a:latin typeface="Arial" pitchFamily="34" charset="0"/>
              <a:cs typeface="Arial" pitchFamily="34" charset="0"/>
            </a:endParaRPr>
          </a:p>
        </p:txBody>
      </p:sp>
      <p:sp>
        <p:nvSpPr>
          <p:cNvPr id="26" name="Text Box 6"/>
          <p:cNvSpPr txBox="1">
            <a:spLocks noChangeArrowheads="1"/>
          </p:cNvSpPr>
          <p:nvPr/>
        </p:nvSpPr>
        <p:spPr bwMode="auto">
          <a:xfrm>
            <a:off x="4079093" y="4487698"/>
            <a:ext cx="935707"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GB" altLang="en-US" sz="2000" b="1" i="0" u="none" strike="noStrike" cap="none" normalizeH="0" baseline="0" dirty="0" smtClean="0">
                <a:ln>
                  <a:noFill/>
                </a:ln>
                <a:solidFill>
                  <a:srgbClr val="422683"/>
                </a:solidFill>
                <a:effectLst/>
                <a:latin typeface="Arial" panose="020B0604020202020204" pitchFamily="34" charset="0"/>
                <a:cs typeface="Arial" panose="020B0604020202020204" pitchFamily="34" charset="0"/>
              </a:rPr>
              <a:t>Fig 2</a:t>
            </a:r>
            <a:endParaRPr kumimoji="0" lang="en-US" altLang="en-US" sz="2000" b="1" i="0" u="none" strike="noStrike" cap="none" normalizeH="0" baseline="0" dirty="0" smtClean="0">
              <a:ln>
                <a:noFill/>
              </a:ln>
              <a:solidFill>
                <a:srgbClr val="422683"/>
              </a:solidFill>
              <a:effectLst/>
              <a:latin typeface="Arial" pitchFamily="34" charset="0"/>
              <a:cs typeface="Arial" pitchFamily="34" charset="0"/>
            </a:endParaRPr>
          </a:p>
        </p:txBody>
      </p:sp>
      <p:sp>
        <p:nvSpPr>
          <p:cNvPr id="27" name="Text Box 6"/>
          <p:cNvSpPr txBox="1">
            <a:spLocks noChangeArrowheads="1"/>
          </p:cNvSpPr>
          <p:nvPr/>
        </p:nvSpPr>
        <p:spPr bwMode="auto">
          <a:xfrm>
            <a:off x="1737184" y="7553325"/>
            <a:ext cx="935707"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GB" altLang="en-US" sz="2000" b="1" i="0" u="none" strike="noStrike" cap="none" normalizeH="0" baseline="0" dirty="0" smtClean="0">
                <a:ln>
                  <a:noFill/>
                </a:ln>
                <a:solidFill>
                  <a:srgbClr val="422683"/>
                </a:solidFill>
                <a:effectLst/>
                <a:latin typeface="Arial" panose="020B0604020202020204" pitchFamily="34" charset="0"/>
                <a:cs typeface="Arial" panose="020B0604020202020204" pitchFamily="34" charset="0"/>
              </a:rPr>
              <a:t>Fig 3</a:t>
            </a:r>
            <a:endParaRPr kumimoji="0" lang="en-US" altLang="en-US" sz="2000" b="1" i="0" u="none" strike="noStrike" cap="none" normalizeH="0" baseline="0" dirty="0" smtClean="0">
              <a:ln>
                <a:noFill/>
              </a:ln>
              <a:solidFill>
                <a:srgbClr val="422683"/>
              </a:solidFill>
              <a:effectLst/>
              <a:latin typeface="Arial" pitchFamily="34" charset="0"/>
              <a:cs typeface="Arial" pitchFamily="34" charset="0"/>
            </a:endParaRPr>
          </a:p>
        </p:txBody>
      </p:sp>
    </p:spTree>
    <p:extLst>
      <p:ext uri="{BB962C8B-B14F-4D97-AF65-F5344CB8AC3E}">
        <p14:creationId xmlns:p14="http://schemas.microsoft.com/office/powerpoint/2010/main" val="1273733959"/>
      </p:ext>
    </p:extLst>
  </p:cSld>
  <p:clrMapOvr>
    <a:masterClrMapping/>
  </p:clrMapOvr>
  <p:transition spd="slow">
    <p:pull/>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9" name="Picture 5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9513" y="126695"/>
            <a:ext cx="1224136" cy="1056554"/>
          </a:xfrm>
          <a:prstGeom prst="rect">
            <a:avLst/>
          </a:prstGeom>
        </p:spPr>
      </p:pic>
      <p:pic>
        <p:nvPicPr>
          <p:cNvPr id="60" name="Picture 5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6632" y="8440572"/>
            <a:ext cx="1091803" cy="595924"/>
          </a:xfrm>
          <a:prstGeom prst="rect">
            <a:avLst/>
          </a:prstGeom>
        </p:spPr>
      </p:pic>
      <p:pic>
        <p:nvPicPr>
          <p:cNvPr id="61" name="Picture 60"/>
          <p:cNvPicPr/>
          <p:nvPr/>
        </p:nvPicPr>
        <p:blipFill>
          <a:blip r:embed="rId5" cstate="print">
            <a:extLst>
              <a:ext uri="{28A0092B-C50C-407E-A947-70E740481C1C}">
                <a14:useLocalDpi xmlns:a14="http://schemas.microsoft.com/office/drawing/2010/main" val="0"/>
              </a:ext>
            </a:extLst>
          </a:blip>
          <a:stretch>
            <a:fillRect/>
          </a:stretch>
        </p:blipFill>
        <p:spPr>
          <a:xfrm>
            <a:off x="5157192" y="260648"/>
            <a:ext cx="1381760" cy="495300"/>
          </a:xfrm>
          <a:prstGeom prst="rect">
            <a:avLst/>
          </a:prstGeom>
        </p:spPr>
      </p:pic>
      <p:sp>
        <p:nvSpPr>
          <p:cNvPr id="21" name="Content Placeholder 2"/>
          <p:cNvSpPr txBox="1">
            <a:spLocks/>
          </p:cNvSpPr>
          <p:nvPr/>
        </p:nvSpPr>
        <p:spPr>
          <a:xfrm>
            <a:off x="526490" y="107504"/>
            <a:ext cx="5508612" cy="883603"/>
          </a:xfrm>
          <a:prstGeom prst="rect">
            <a:avLst/>
          </a:prstGeom>
        </p:spPr>
        <p:txBody>
          <a:bodyPr vert="horz">
            <a:noAutofit/>
          </a:bodyPr>
          <a:lst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a:lstStyle>
          <a:p>
            <a:pPr marL="0" indent="0" algn="ctr">
              <a:buFont typeface="Wingdings 2"/>
              <a:buNone/>
            </a:pPr>
            <a:r>
              <a:rPr lang="en-US" sz="3200" b="1" dirty="0" smtClean="0">
                <a:ln w="11430"/>
                <a:solidFill>
                  <a:srgbClr val="422683"/>
                </a:solidFill>
                <a:latin typeface="Arial Black" panose="020B0A04020102020204" pitchFamily="34" charset="0"/>
              </a:rPr>
              <a:t>Short Graduated </a:t>
            </a:r>
          </a:p>
          <a:p>
            <a:pPr marL="0" indent="0" algn="ctr">
              <a:buFont typeface="Wingdings 2"/>
              <a:buNone/>
            </a:pPr>
            <a:r>
              <a:rPr lang="en-US" sz="3200" b="1" dirty="0" smtClean="0">
                <a:ln w="11430"/>
                <a:solidFill>
                  <a:srgbClr val="422683"/>
                </a:solidFill>
                <a:latin typeface="Arial Black" panose="020B0A04020102020204" pitchFamily="34" charset="0"/>
              </a:rPr>
              <a:t>Cut</a:t>
            </a:r>
          </a:p>
        </p:txBody>
      </p:sp>
      <p:sp>
        <p:nvSpPr>
          <p:cNvPr id="3" name="Rectangle 4"/>
          <p:cNvSpPr>
            <a:spLocks noChangeArrowheads="1"/>
          </p:cNvSpPr>
          <p:nvPr/>
        </p:nvSpPr>
        <p:spPr bwMode="auto">
          <a:xfrm>
            <a:off x="0" y="457200"/>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0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	</a:t>
            </a:r>
            <a:endParaRPr kumimoji="0" lang="en-GB"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 name="TextBox 1"/>
          <p:cNvSpPr txBox="1"/>
          <p:nvPr/>
        </p:nvSpPr>
        <p:spPr>
          <a:xfrm>
            <a:off x="260648" y="1547664"/>
            <a:ext cx="5774454" cy="6817251"/>
          </a:xfrm>
          <a:prstGeom prst="rect">
            <a:avLst/>
          </a:prstGeom>
          <a:noFill/>
        </p:spPr>
        <p:txBody>
          <a:bodyPr wrap="square" rtlCol="0">
            <a:spAutoFit/>
          </a:bodyPr>
          <a:lstStyle/>
          <a:p>
            <a:r>
              <a:rPr lang="en-GB" sz="1600" b="1" dirty="0">
                <a:solidFill>
                  <a:srgbClr val="422683"/>
                </a:solidFill>
                <a:latin typeface="Arial" panose="020B0604020202020204" pitchFamily="34" charset="0"/>
                <a:cs typeface="Arial" panose="020B0604020202020204" pitchFamily="34" charset="0"/>
              </a:rPr>
              <a:t>S</a:t>
            </a:r>
            <a:r>
              <a:rPr lang="en-GB" sz="1300" dirty="0">
                <a:latin typeface="Arial" panose="020B0604020202020204" pitchFamily="34" charset="0"/>
                <a:cs typeface="Arial" panose="020B0604020202020204" pitchFamily="34" charset="0"/>
              </a:rPr>
              <a:t>ection the hair into a hot cross bun.</a:t>
            </a:r>
          </a:p>
          <a:p>
            <a:r>
              <a:rPr lang="en-GB" sz="1300" dirty="0">
                <a:latin typeface="Arial" panose="020B0604020202020204" pitchFamily="34" charset="0"/>
                <a:cs typeface="Arial" panose="020B0604020202020204" pitchFamily="34" charset="0"/>
              </a:rPr>
              <a:t> </a:t>
            </a:r>
          </a:p>
          <a:p>
            <a:r>
              <a:rPr lang="en-GB" sz="1300" b="1" u="sng" dirty="0">
                <a:latin typeface="Arial" panose="020B0604020202020204" pitchFamily="34" charset="0"/>
                <a:cs typeface="Arial" panose="020B0604020202020204" pitchFamily="34" charset="0"/>
              </a:rPr>
              <a:t>Follow the uniform layer hair cut on previous page prior to creating short graduated layers</a:t>
            </a:r>
            <a:r>
              <a:rPr lang="en-GB" sz="1300" dirty="0">
                <a:latin typeface="Arial" panose="020B0604020202020204" pitchFamily="34" charset="0"/>
                <a:cs typeface="Arial" panose="020B0604020202020204" pitchFamily="34" charset="0"/>
              </a:rPr>
              <a:t>.</a:t>
            </a:r>
          </a:p>
          <a:p>
            <a:r>
              <a:rPr lang="en-GB" sz="1300" dirty="0">
                <a:latin typeface="Arial" panose="020B0604020202020204" pitchFamily="34" charset="0"/>
                <a:cs typeface="Arial" panose="020B0604020202020204" pitchFamily="34" charset="0"/>
              </a:rPr>
              <a:t> </a:t>
            </a:r>
          </a:p>
          <a:p>
            <a:r>
              <a:rPr lang="en-GB" sz="1600" b="1" dirty="0">
                <a:solidFill>
                  <a:srgbClr val="422683"/>
                </a:solidFill>
                <a:latin typeface="Arial" panose="020B0604020202020204" pitchFamily="34" charset="0"/>
                <a:cs typeface="Arial" panose="020B0604020202020204" pitchFamily="34" charset="0"/>
              </a:rPr>
              <a:t>S</a:t>
            </a:r>
            <a:r>
              <a:rPr lang="en-GB" sz="1300" dirty="0">
                <a:latin typeface="Arial" panose="020B0604020202020204" pitchFamily="34" charset="0"/>
                <a:cs typeface="Arial" panose="020B0604020202020204" pitchFamily="34" charset="0"/>
              </a:rPr>
              <a:t>ection the hair into a centre parting to the nape area, section the hair horizontally to the occipital bone and clip the hair out of the way</a:t>
            </a:r>
            <a:r>
              <a:rPr lang="en-GB" sz="1300" dirty="0" smtClean="0">
                <a:latin typeface="Arial" panose="020B0604020202020204" pitchFamily="34" charset="0"/>
                <a:cs typeface="Arial" panose="020B0604020202020204" pitchFamily="34" charset="0"/>
              </a:rPr>
              <a:t>.</a:t>
            </a:r>
          </a:p>
          <a:p>
            <a:endParaRPr lang="en-GB" sz="1300" dirty="0">
              <a:latin typeface="Arial" panose="020B0604020202020204" pitchFamily="34" charset="0"/>
              <a:cs typeface="Arial" panose="020B0604020202020204" pitchFamily="34" charset="0"/>
            </a:endParaRPr>
          </a:p>
          <a:p>
            <a:r>
              <a:rPr lang="en-GB" sz="1600" b="1" dirty="0">
                <a:solidFill>
                  <a:srgbClr val="422683"/>
                </a:solidFill>
                <a:latin typeface="Arial" panose="020B0604020202020204" pitchFamily="34" charset="0"/>
                <a:cs typeface="Arial" panose="020B0604020202020204" pitchFamily="34" charset="0"/>
              </a:rPr>
              <a:t>Y</a:t>
            </a:r>
            <a:r>
              <a:rPr lang="en-GB" sz="1300" dirty="0">
                <a:latin typeface="Arial" panose="020B0604020202020204" pitchFamily="34" charset="0"/>
                <a:cs typeface="Arial" panose="020B0604020202020204" pitchFamily="34" charset="0"/>
              </a:rPr>
              <a:t>our first section is to be taken at the centre of the nape, ½ inch meche width and hold at a </a:t>
            </a:r>
            <a:r>
              <a:rPr lang="en-GB" sz="1300" b="1" dirty="0">
                <a:latin typeface="Arial" panose="020B0604020202020204" pitchFamily="34" charset="0"/>
                <a:cs typeface="Arial" panose="020B0604020202020204" pitchFamily="34" charset="0"/>
              </a:rPr>
              <a:t>45 degree angle</a:t>
            </a:r>
            <a:r>
              <a:rPr lang="en-GB" sz="1300" dirty="0">
                <a:latin typeface="Arial" panose="020B0604020202020204" pitchFamily="34" charset="0"/>
                <a:cs typeface="Arial" panose="020B0604020202020204" pitchFamily="34" charset="0"/>
              </a:rPr>
              <a:t>. </a:t>
            </a:r>
            <a:r>
              <a:rPr lang="en-GB" sz="1300" b="1" dirty="0">
                <a:latin typeface="Arial" panose="020B0604020202020204" pitchFamily="34" charset="0"/>
                <a:cs typeface="Arial" panose="020B0604020202020204" pitchFamily="34" charset="0"/>
              </a:rPr>
              <a:t>See fig 1</a:t>
            </a:r>
            <a:r>
              <a:rPr lang="en-GB" sz="1300" dirty="0">
                <a:latin typeface="Arial" panose="020B0604020202020204" pitchFamily="34" charset="0"/>
                <a:cs typeface="Arial" panose="020B0604020202020204" pitchFamily="34" charset="0"/>
              </a:rPr>
              <a:t>. Work around to the back sections in orange segments until you reach the side of the nape area, always using some of the previously cut hair for your guideline. Cross check by combing the hair in the opposite direction. Checking balance, weight &amp; length (Checking the cut is even before moving to a new section). </a:t>
            </a:r>
            <a:endParaRPr lang="en-GB" sz="1300" dirty="0" smtClean="0">
              <a:latin typeface="Arial" panose="020B0604020202020204" pitchFamily="34" charset="0"/>
              <a:cs typeface="Arial" panose="020B0604020202020204" pitchFamily="34" charset="0"/>
            </a:endParaRPr>
          </a:p>
          <a:p>
            <a:endParaRPr lang="en-GB" sz="1300" dirty="0">
              <a:latin typeface="Arial" panose="020B0604020202020204" pitchFamily="34" charset="0"/>
              <a:cs typeface="Arial" panose="020B0604020202020204" pitchFamily="34" charset="0"/>
            </a:endParaRPr>
          </a:p>
          <a:p>
            <a:r>
              <a:rPr lang="en-GB" sz="1600" b="1" dirty="0">
                <a:solidFill>
                  <a:srgbClr val="422683"/>
                </a:solidFill>
                <a:latin typeface="Arial" panose="020B0604020202020204" pitchFamily="34" charset="0"/>
                <a:cs typeface="Arial" panose="020B0604020202020204" pitchFamily="34" charset="0"/>
              </a:rPr>
              <a:t>T</a:t>
            </a:r>
            <a:r>
              <a:rPr lang="en-GB" sz="1300" dirty="0">
                <a:latin typeface="Arial" panose="020B0604020202020204" pitchFamily="34" charset="0"/>
                <a:cs typeface="Arial" panose="020B0604020202020204" pitchFamily="34" charset="0"/>
              </a:rPr>
              <a:t>ake a horse shoe section incorporating the sides to just above the ears. From the front hairline create a side guideline holding the hair at a </a:t>
            </a:r>
            <a:r>
              <a:rPr lang="en-GB" sz="1300" b="1" dirty="0">
                <a:latin typeface="Arial" panose="020B0604020202020204" pitchFamily="34" charset="0"/>
                <a:cs typeface="Arial" panose="020B0604020202020204" pitchFamily="34" charset="0"/>
              </a:rPr>
              <a:t>45 degree angle</a:t>
            </a:r>
            <a:r>
              <a:rPr lang="en-GB" sz="1300" dirty="0">
                <a:latin typeface="Arial" panose="020B0604020202020204" pitchFamily="34" charset="0"/>
                <a:cs typeface="Arial" panose="020B0604020202020204" pitchFamily="34" charset="0"/>
              </a:rPr>
              <a:t>.</a:t>
            </a:r>
            <a:r>
              <a:rPr lang="en-GB" sz="1300" b="1" dirty="0">
                <a:latin typeface="Arial" panose="020B0604020202020204" pitchFamily="34" charset="0"/>
                <a:cs typeface="Arial" panose="020B0604020202020204" pitchFamily="34" charset="0"/>
              </a:rPr>
              <a:t> See fig 2</a:t>
            </a:r>
            <a:r>
              <a:rPr lang="en-GB" sz="1300" dirty="0">
                <a:latin typeface="Arial" panose="020B0604020202020204" pitchFamily="34" charset="0"/>
                <a:cs typeface="Arial" panose="020B0604020202020204" pitchFamily="34" charset="0"/>
              </a:rPr>
              <a:t>. Continue sections around both sides, working alternately to ensure even balance, weight &amp; length</a:t>
            </a:r>
            <a:r>
              <a:rPr lang="en-GB" sz="1300" dirty="0" smtClean="0">
                <a:latin typeface="Arial" panose="020B0604020202020204" pitchFamily="34" charset="0"/>
                <a:cs typeface="Arial" panose="020B0604020202020204" pitchFamily="34" charset="0"/>
              </a:rPr>
              <a:t>.</a:t>
            </a:r>
          </a:p>
          <a:p>
            <a:endParaRPr lang="en-GB" sz="1300" dirty="0">
              <a:latin typeface="Arial" panose="020B0604020202020204" pitchFamily="34" charset="0"/>
              <a:cs typeface="Arial" panose="020B0604020202020204" pitchFamily="34" charset="0"/>
            </a:endParaRPr>
          </a:p>
          <a:p>
            <a:r>
              <a:rPr lang="en-GB" sz="1600" b="1" dirty="0">
                <a:solidFill>
                  <a:srgbClr val="422683"/>
                </a:solidFill>
                <a:latin typeface="Arial" panose="020B0604020202020204" pitchFamily="34" charset="0"/>
                <a:cs typeface="Arial" panose="020B0604020202020204" pitchFamily="34" charset="0"/>
              </a:rPr>
              <a:t>C</a:t>
            </a:r>
            <a:r>
              <a:rPr lang="en-GB" sz="1300" dirty="0">
                <a:latin typeface="Arial" panose="020B0604020202020204" pitchFamily="34" charset="0"/>
                <a:cs typeface="Arial" panose="020B0604020202020204" pitchFamily="34" charset="0"/>
              </a:rPr>
              <a:t>ross checking through out using horizontal sections.</a:t>
            </a:r>
          </a:p>
          <a:p>
            <a:endParaRPr lang="en-GB" sz="1300" dirty="0" smtClean="0">
              <a:latin typeface="Arial" panose="020B0604020202020204" pitchFamily="34" charset="0"/>
              <a:cs typeface="Arial" panose="020B0604020202020204" pitchFamily="34" charset="0"/>
            </a:endParaRPr>
          </a:p>
          <a:p>
            <a:r>
              <a:rPr lang="en-GB" sz="1600" b="1" dirty="0" smtClean="0">
                <a:solidFill>
                  <a:srgbClr val="422683"/>
                </a:solidFill>
                <a:latin typeface="Arial" panose="020B0604020202020204" pitchFamily="34" charset="0"/>
                <a:cs typeface="Arial" panose="020B0604020202020204" pitchFamily="34" charset="0"/>
              </a:rPr>
              <a:t>B</a:t>
            </a:r>
            <a:r>
              <a:rPr lang="en-GB" sz="1300" dirty="0" smtClean="0">
                <a:latin typeface="Arial" panose="020B0604020202020204" pitchFamily="34" charset="0"/>
                <a:cs typeface="Arial" panose="020B0604020202020204" pitchFamily="34" charset="0"/>
              </a:rPr>
              <a:t>ase </a:t>
            </a:r>
            <a:r>
              <a:rPr lang="en-GB" sz="1300" dirty="0">
                <a:latin typeface="Arial" panose="020B0604020202020204" pitchFamily="34" charset="0"/>
                <a:cs typeface="Arial" panose="020B0604020202020204" pitchFamily="34" charset="0"/>
              </a:rPr>
              <a:t>line cut to the client’s desired length</a:t>
            </a:r>
          </a:p>
          <a:p>
            <a:r>
              <a:rPr lang="en-GB" sz="1300" b="1" dirty="0">
                <a:latin typeface="Arial" panose="020B0604020202020204" pitchFamily="34" charset="0"/>
                <a:cs typeface="Arial" panose="020B0604020202020204" pitchFamily="34" charset="0"/>
              </a:rPr>
              <a:t> </a:t>
            </a:r>
            <a:endParaRPr lang="en-GB" sz="1300" dirty="0">
              <a:latin typeface="Arial" panose="020B0604020202020204" pitchFamily="34" charset="0"/>
              <a:cs typeface="Arial" panose="020B0604020202020204" pitchFamily="34" charset="0"/>
            </a:endParaRPr>
          </a:p>
          <a:p>
            <a:r>
              <a:rPr lang="en-GB" sz="1300" b="1" dirty="0">
                <a:solidFill>
                  <a:srgbClr val="422683"/>
                </a:solidFill>
                <a:latin typeface="Arial" panose="020B0604020202020204" pitchFamily="34" charset="0"/>
                <a:cs typeface="Arial" panose="020B0604020202020204" pitchFamily="34" charset="0"/>
              </a:rPr>
              <a:t>Fringe see separate handout</a:t>
            </a:r>
            <a:r>
              <a:rPr lang="en-GB" sz="1300" dirty="0">
                <a:solidFill>
                  <a:srgbClr val="422683"/>
                </a:solidFill>
                <a:latin typeface="Arial" panose="020B0604020202020204" pitchFamily="34" charset="0"/>
                <a:cs typeface="Arial" panose="020B0604020202020204" pitchFamily="34" charset="0"/>
              </a:rPr>
              <a:t>.</a:t>
            </a:r>
          </a:p>
          <a:p>
            <a:r>
              <a:rPr lang="en-GB" sz="1300" b="1" dirty="0">
                <a:latin typeface="Arial" panose="020B0604020202020204" pitchFamily="34" charset="0"/>
                <a:cs typeface="Arial" panose="020B0604020202020204" pitchFamily="34" charset="0"/>
              </a:rPr>
              <a:t> </a:t>
            </a:r>
            <a:endParaRPr lang="en-GB" sz="1300" dirty="0">
              <a:latin typeface="Arial" panose="020B0604020202020204" pitchFamily="34" charset="0"/>
              <a:cs typeface="Arial" panose="020B0604020202020204" pitchFamily="34" charset="0"/>
            </a:endParaRPr>
          </a:p>
          <a:p>
            <a:r>
              <a:rPr lang="en-GB" sz="1600" b="1" dirty="0">
                <a:solidFill>
                  <a:srgbClr val="422683"/>
                </a:solidFill>
                <a:latin typeface="Arial" panose="020B0604020202020204" pitchFamily="34" charset="0"/>
                <a:cs typeface="Arial" panose="020B0604020202020204" pitchFamily="34" charset="0"/>
              </a:rPr>
              <a:t>I</a:t>
            </a:r>
            <a:r>
              <a:rPr lang="en-GB" sz="1300" dirty="0">
                <a:latin typeface="Arial" panose="020B0604020202020204" pitchFamily="34" charset="0"/>
                <a:cs typeface="Arial" panose="020B0604020202020204" pitchFamily="34" charset="0"/>
              </a:rPr>
              <a:t>t is important to Blow dry the hair into the desired style to enable you to check the haircut thoroughly.</a:t>
            </a:r>
          </a:p>
          <a:p>
            <a:r>
              <a:rPr lang="en-GB" sz="1300" dirty="0">
                <a:latin typeface="Arial" panose="020B0604020202020204" pitchFamily="34" charset="0"/>
                <a:cs typeface="Arial" panose="020B0604020202020204" pitchFamily="34" charset="0"/>
              </a:rPr>
              <a:t> </a:t>
            </a:r>
          </a:p>
          <a:p>
            <a:r>
              <a:rPr lang="en-GB" sz="1600" b="1" dirty="0">
                <a:solidFill>
                  <a:srgbClr val="422683"/>
                </a:solidFill>
                <a:latin typeface="Arial" panose="020B0604020202020204" pitchFamily="34" charset="0"/>
                <a:cs typeface="Arial" panose="020B0604020202020204" pitchFamily="34" charset="0"/>
              </a:rPr>
              <a:t>Y</a:t>
            </a:r>
            <a:r>
              <a:rPr lang="en-GB" sz="1300" dirty="0">
                <a:latin typeface="Arial" panose="020B0604020202020204" pitchFamily="34" charset="0"/>
                <a:cs typeface="Arial" panose="020B0604020202020204" pitchFamily="34" charset="0"/>
              </a:rPr>
              <a:t>our tutor can demonstrate other methods of checking your finished look to achieve optimum effect</a:t>
            </a:r>
          </a:p>
          <a:p>
            <a:endParaRPr lang="en-GB" sz="13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42751554"/>
      </p:ext>
    </p:extLst>
  </p:cSld>
  <p:clrMapOvr>
    <a:masterClrMapping/>
  </p:clrMapOvr>
  <p:transition spd="slow">
    <p:pull/>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9" name="Picture 5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9513" y="126695"/>
            <a:ext cx="1224136" cy="1056554"/>
          </a:xfrm>
          <a:prstGeom prst="rect">
            <a:avLst/>
          </a:prstGeom>
        </p:spPr>
      </p:pic>
      <p:pic>
        <p:nvPicPr>
          <p:cNvPr id="60" name="Picture 5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6632" y="8440572"/>
            <a:ext cx="1091803" cy="595924"/>
          </a:xfrm>
          <a:prstGeom prst="rect">
            <a:avLst/>
          </a:prstGeom>
        </p:spPr>
      </p:pic>
      <p:pic>
        <p:nvPicPr>
          <p:cNvPr id="61" name="Picture 60"/>
          <p:cNvPicPr/>
          <p:nvPr/>
        </p:nvPicPr>
        <p:blipFill>
          <a:blip r:embed="rId5" cstate="print">
            <a:extLst>
              <a:ext uri="{28A0092B-C50C-407E-A947-70E740481C1C}">
                <a14:useLocalDpi xmlns:a14="http://schemas.microsoft.com/office/drawing/2010/main" val="0"/>
              </a:ext>
            </a:extLst>
          </a:blip>
          <a:stretch>
            <a:fillRect/>
          </a:stretch>
        </p:blipFill>
        <p:spPr>
          <a:xfrm>
            <a:off x="5157192" y="260648"/>
            <a:ext cx="1381760" cy="495300"/>
          </a:xfrm>
          <a:prstGeom prst="rect">
            <a:avLst/>
          </a:prstGeom>
        </p:spPr>
      </p:pic>
      <p:sp>
        <p:nvSpPr>
          <p:cNvPr id="21" name="Content Placeholder 2"/>
          <p:cNvSpPr txBox="1">
            <a:spLocks/>
          </p:cNvSpPr>
          <p:nvPr/>
        </p:nvSpPr>
        <p:spPr>
          <a:xfrm>
            <a:off x="526490" y="107504"/>
            <a:ext cx="5508612" cy="883603"/>
          </a:xfrm>
          <a:prstGeom prst="rect">
            <a:avLst/>
          </a:prstGeom>
        </p:spPr>
        <p:txBody>
          <a:bodyPr vert="horz">
            <a:noAutofit/>
          </a:bodyPr>
          <a:lst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a:lstStyle>
          <a:p>
            <a:pPr marL="0" indent="0" algn="ctr">
              <a:buFont typeface="Wingdings 2"/>
              <a:buNone/>
            </a:pPr>
            <a:r>
              <a:rPr lang="en-US" sz="3200" b="1" dirty="0" smtClean="0">
                <a:ln w="11430"/>
                <a:solidFill>
                  <a:srgbClr val="422683"/>
                </a:solidFill>
                <a:latin typeface="Arial Black" panose="020B0A04020102020204" pitchFamily="34" charset="0"/>
              </a:rPr>
              <a:t>Short Graduated</a:t>
            </a:r>
          </a:p>
        </p:txBody>
      </p:sp>
      <p:sp>
        <p:nvSpPr>
          <p:cNvPr id="3" name="Rectangle 4"/>
          <p:cNvSpPr>
            <a:spLocks noChangeArrowheads="1"/>
          </p:cNvSpPr>
          <p:nvPr/>
        </p:nvSpPr>
        <p:spPr bwMode="auto">
          <a:xfrm>
            <a:off x="0" y="457200"/>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0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	</a:t>
            </a:r>
            <a:endParaRPr kumimoji="0" lang="en-GB" altLang="en-US"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10242"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20688" y="1547664"/>
            <a:ext cx="2100262"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 Box 3"/>
          <p:cNvSpPr txBox="1">
            <a:spLocks noChangeArrowheads="1"/>
          </p:cNvSpPr>
          <p:nvPr/>
        </p:nvSpPr>
        <p:spPr bwMode="auto">
          <a:xfrm>
            <a:off x="2805525" y="2514600"/>
            <a:ext cx="9144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2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45 Degree angle</a:t>
            </a:r>
            <a:endParaRPr kumimoji="0" lang="en-US" altLang="en-US" sz="1800" b="1" i="0" u="none" strike="noStrike" cap="none" normalizeH="0" baseline="0" dirty="0" smtClean="0">
              <a:ln>
                <a:noFill/>
              </a:ln>
              <a:solidFill>
                <a:schemeClr val="tx1"/>
              </a:solidFill>
              <a:effectLst/>
              <a:latin typeface="Arial" pitchFamily="34" charset="0"/>
              <a:cs typeface="Arial" pitchFamily="34" charset="0"/>
            </a:endParaRPr>
          </a:p>
        </p:txBody>
      </p:sp>
      <p:sp>
        <p:nvSpPr>
          <p:cNvPr id="5" name="Line 4"/>
          <p:cNvSpPr>
            <a:spLocks noChangeShapeType="1"/>
          </p:cNvSpPr>
          <p:nvPr/>
        </p:nvSpPr>
        <p:spPr bwMode="auto">
          <a:xfrm flipH="1" flipV="1">
            <a:off x="2395286" y="2700338"/>
            <a:ext cx="571500" cy="1143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dirty="0"/>
          </a:p>
        </p:txBody>
      </p:sp>
      <p:pic>
        <p:nvPicPr>
          <p:cNvPr id="10245" name="Picture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428875" y="4338638"/>
            <a:ext cx="2705100" cy="1928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Line 6"/>
          <p:cNvSpPr>
            <a:spLocks noChangeShapeType="1"/>
          </p:cNvSpPr>
          <p:nvPr/>
        </p:nvSpPr>
        <p:spPr bwMode="auto">
          <a:xfrm flipH="1" flipV="1">
            <a:off x="4652963" y="5219700"/>
            <a:ext cx="685800" cy="1143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dirty="0"/>
          </a:p>
        </p:txBody>
      </p:sp>
      <p:sp>
        <p:nvSpPr>
          <p:cNvPr id="7" name="Text Box 7"/>
          <p:cNvSpPr txBox="1">
            <a:spLocks noChangeArrowheads="1"/>
          </p:cNvSpPr>
          <p:nvPr/>
        </p:nvSpPr>
        <p:spPr bwMode="auto">
          <a:xfrm>
            <a:off x="5084763" y="5076825"/>
            <a:ext cx="9144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GB" altLang="en-US" sz="12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45 Degree angle</a:t>
            </a:r>
            <a:endParaRPr kumimoji="0" lang="en-US" altLang="en-US" sz="1800" b="1" i="0" u="none" strike="noStrike" cap="none" normalizeH="0" baseline="0" dirty="0" smtClean="0">
              <a:ln>
                <a:noFill/>
              </a:ln>
              <a:solidFill>
                <a:schemeClr val="tx1"/>
              </a:solidFill>
              <a:effectLst/>
              <a:latin typeface="Arial" pitchFamily="34" charset="0"/>
              <a:cs typeface="Arial" pitchFamily="34" charset="0"/>
            </a:endParaRPr>
          </a:p>
        </p:txBody>
      </p:sp>
      <p:pic>
        <p:nvPicPr>
          <p:cNvPr id="10248" name="Picture 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643188" y="6724650"/>
            <a:ext cx="2271712" cy="2166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p:cNvSpPr/>
          <p:nvPr/>
        </p:nvSpPr>
        <p:spPr>
          <a:xfrm>
            <a:off x="908720" y="3702224"/>
            <a:ext cx="1202011" cy="36004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5" name="Text Box 6"/>
          <p:cNvSpPr txBox="1">
            <a:spLocks noChangeArrowheads="1"/>
          </p:cNvSpPr>
          <p:nvPr/>
        </p:nvSpPr>
        <p:spPr bwMode="auto">
          <a:xfrm>
            <a:off x="1125141" y="3753763"/>
            <a:ext cx="935707" cy="342900"/>
          </a:xfrm>
          <a:prstGeom prst="rect">
            <a:avLst/>
          </a:prstGeom>
          <a:solidFill>
            <a:schemeClr val="bg1"/>
          </a:solidFill>
          <a:ln>
            <a:solidFill>
              <a:schemeClr val="bg1"/>
            </a:solidFill>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GB" altLang="en-US" sz="2000" b="1" i="0" u="none" strike="noStrike" cap="none" normalizeH="0" baseline="0" dirty="0" smtClean="0">
                <a:ln>
                  <a:noFill/>
                </a:ln>
                <a:solidFill>
                  <a:srgbClr val="422683"/>
                </a:solidFill>
                <a:effectLst/>
                <a:latin typeface="Arial" panose="020B0604020202020204" pitchFamily="34" charset="0"/>
                <a:cs typeface="Arial" panose="020B0604020202020204" pitchFamily="34" charset="0"/>
              </a:rPr>
              <a:t>Fig 1</a:t>
            </a:r>
            <a:endParaRPr kumimoji="0" lang="en-US" altLang="en-US" sz="2000" b="1" i="0" u="none" strike="noStrike" cap="none" normalizeH="0" baseline="0" dirty="0" smtClean="0">
              <a:ln>
                <a:noFill/>
              </a:ln>
              <a:solidFill>
                <a:srgbClr val="422683"/>
              </a:solidFill>
              <a:effectLst/>
              <a:latin typeface="Arial" pitchFamily="34" charset="0"/>
              <a:cs typeface="Arial" pitchFamily="34" charset="0"/>
            </a:endParaRPr>
          </a:p>
        </p:txBody>
      </p:sp>
      <p:sp>
        <p:nvSpPr>
          <p:cNvPr id="17" name="Text Box 6"/>
          <p:cNvSpPr txBox="1">
            <a:spLocks noChangeArrowheads="1"/>
          </p:cNvSpPr>
          <p:nvPr/>
        </p:nvSpPr>
        <p:spPr bwMode="auto">
          <a:xfrm>
            <a:off x="3781425" y="5796136"/>
            <a:ext cx="935707" cy="342900"/>
          </a:xfrm>
          <a:prstGeom prst="rect">
            <a:avLst/>
          </a:prstGeom>
          <a:solidFill>
            <a:schemeClr val="bg1"/>
          </a:solidFill>
          <a:ln>
            <a:solidFill>
              <a:schemeClr val="bg1"/>
            </a:solidFill>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GB" altLang="en-US" sz="2000" b="1" i="0" u="none" strike="noStrike" cap="none" normalizeH="0" baseline="0" dirty="0" smtClean="0">
                <a:ln>
                  <a:noFill/>
                </a:ln>
                <a:solidFill>
                  <a:srgbClr val="422683"/>
                </a:solidFill>
                <a:effectLst/>
                <a:latin typeface="Arial" panose="020B0604020202020204" pitchFamily="34" charset="0"/>
                <a:cs typeface="Arial" panose="020B0604020202020204" pitchFamily="34" charset="0"/>
              </a:rPr>
              <a:t>Fig 2</a:t>
            </a:r>
          </a:p>
        </p:txBody>
      </p:sp>
      <p:sp>
        <p:nvSpPr>
          <p:cNvPr id="18" name="Text Box 6"/>
          <p:cNvSpPr txBox="1">
            <a:spLocks noChangeArrowheads="1"/>
          </p:cNvSpPr>
          <p:nvPr/>
        </p:nvSpPr>
        <p:spPr bwMode="auto">
          <a:xfrm>
            <a:off x="3333818" y="8395634"/>
            <a:ext cx="935707" cy="342900"/>
          </a:xfrm>
          <a:prstGeom prst="rect">
            <a:avLst/>
          </a:prstGeom>
          <a:solidFill>
            <a:schemeClr val="bg1"/>
          </a:solidFill>
          <a:ln>
            <a:solidFill>
              <a:schemeClr val="bg1"/>
            </a:solidFill>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GB" altLang="en-US" sz="2000" b="1" i="0" u="none" strike="noStrike" cap="none" normalizeH="0" baseline="0" dirty="0" smtClean="0">
                <a:ln>
                  <a:noFill/>
                </a:ln>
                <a:solidFill>
                  <a:srgbClr val="422683"/>
                </a:solidFill>
                <a:effectLst/>
                <a:latin typeface="Arial" panose="020B0604020202020204" pitchFamily="34" charset="0"/>
                <a:cs typeface="Arial" panose="020B0604020202020204" pitchFamily="34" charset="0"/>
              </a:rPr>
              <a:t>Fig 3</a:t>
            </a:r>
          </a:p>
        </p:txBody>
      </p:sp>
    </p:spTree>
    <p:extLst>
      <p:ext uri="{BB962C8B-B14F-4D97-AF65-F5344CB8AC3E}">
        <p14:creationId xmlns:p14="http://schemas.microsoft.com/office/powerpoint/2010/main" val="596501677"/>
      </p:ext>
    </p:extLst>
  </p:cSld>
  <p:clrMapOvr>
    <a:masterClrMapping/>
  </p:clrMapOvr>
  <p:transition spd="slow">
    <p:pull/>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9" name="Picture 5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9513" y="126695"/>
            <a:ext cx="1224136" cy="1056554"/>
          </a:xfrm>
          <a:prstGeom prst="rect">
            <a:avLst/>
          </a:prstGeom>
        </p:spPr>
      </p:pic>
      <p:pic>
        <p:nvPicPr>
          <p:cNvPr id="60" name="Picture 5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6632" y="8440572"/>
            <a:ext cx="1091803" cy="595924"/>
          </a:xfrm>
          <a:prstGeom prst="rect">
            <a:avLst/>
          </a:prstGeom>
        </p:spPr>
      </p:pic>
      <p:pic>
        <p:nvPicPr>
          <p:cNvPr id="61" name="Picture 60"/>
          <p:cNvPicPr/>
          <p:nvPr/>
        </p:nvPicPr>
        <p:blipFill>
          <a:blip r:embed="rId5" cstate="print">
            <a:extLst>
              <a:ext uri="{28A0092B-C50C-407E-A947-70E740481C1C}">
                <a14:useLocalDpi xmlns:a14="http://schemas.microsoft.com/office/drawing/2010/main" val="0"/>
              </a:ext>
            </a:extLst>
          </a:blip>
          <a:stretch>
            <a:fillRect/>
          </a:stretch>
        </p:blipFill>
        <p:spPr>
          <a:xfrm>
            <a:off x="5157192" y="260648"/>
            <a:ext cx="1381760" cy="495300"/>
          </a:xfrm>
          <a:prstGeom prst="rect">
            <a:avLst/>
          </a:prstGeom>
        </p:spPr>
      </p:pic>
      <p:sp>
        <p:nvSpPr>
          <p:cNvPr id="21" name="Content Placeholder 2"/>
          <p:cNvSpPr txBox="1">
            <a:spLocks/>
          </p:cNvSpPr>
          <p:nvPr/>
        </p:nvSpPr>
        <p:spPr>
          <a:xfrm>
            <a:off x="526490" y="107504"/>
            <a:ext cx="5508612" cy="883603"/>
          </a:xfrm>
          <a:prstGeom prst="rect">
            <a:avLst/>
          </a:prstGeom>
        </p:spPr>
        <p:txBody>
          <a:bodyPr vert="horz">
            <a:noAutofit/>
          </a:bodyPr>
          <a:lst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a:lstStyle>
          <a:p>
            <a:pPr marL="0" indent="0" algn="ctr">
              <a:buFont typeface="Wingdings 2"/>
              <a:buNone/>
            </a:pPr>
            <a:r>
              <a:rPr lang="en-US" sz="3600" b="1" dirty="0" smtClean="0">
                <a:ln w="11430"/>
                <a:solidFill>
                  <a:srgbClr val="422683"/>
                </a:solidFill>
                <a:latin typeface="Arial Black" panose="020B0A04020102020204" pitchFamily="34" charset="0"/>
              </a:rPr>
              <a:t>Fringe</a:t>
            </a:r>
          </a:p>
        </p:txBody>
      </p:sp>
      <p:sp>
        <p:nvSpPr>
          <p:cNvPr id="3" name="Rectangle 4"/>
          <p:cNvSpPr>
            <a:spLocks noChangeArrowheads="1"/>
          </p:cNvSpPr>
          <p:nvPr/>
        </p:nvSpPr>
        <p:spPr bwMode="auto">
          <a:xfrm>
            <a:off x="0" y="457200"/>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0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	</a:t>
            </a:r>
            <a:endParaRPr kumimoji="0" lang="en-GB"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 name="TextBox 1"/>
          <p:cNvSpPr txBox="1"/>
          <p:nvPr/>
        </p:nvSpPr>
        <p:spPr>
          <a:xfrm>
            <a:off x="260648" y="1547664"/>
            <a:ext cx="5587424" cy="1985159"/>
          </a:xfrm>
          <a:prstGeom prst="rect">
            <a:avLst/>
          </a:prstGeom>
          <a:noFill/>
        </p:spPr>
        <p:txBody>
          <a:bodyPr wrap="square" rtlCol="0">
            <a:spAutoFit/>
          </a:bodyPr>
          <a:lstStyle/>
          <a:p>
            <a:r>
              <a:rPr lang="en-GB" sz="1600" b="1" dirty="0" smtClean="0">
                <a:solidFill>
                  <a:srgbClr val="422683"/>
                </a:solidFill>
                <a:latin typeface="Arial" panose="020B0604020202020204" pitchFamily="34" charset="0"/>
                <a:cs typeface="Arial" panose="020B0604020202020204" pitchFamily="34" charset="0"/>
              </a:rPr>
              <a:t>T</a:t>
            </a:r>
            <a:r>
              <a:rPr lang="en-GB" sz="1300" dirty="0" smtClean="0">
                <a:latin typeface="Arial" panose="020B0604020202020204" pitchFamily="34" charset="0"/>
                <a:cs typeface="Arial" panose="020B0604020202020204" pitchFamily="34" charset="0"/>
              </a:rPr>
              <a:t>ake </a:t>
            </a:r>
            <a:r>
              <a:rPr lang="en-GB" sz="1300" dirty="0">
                <a:latin typeface="Arial" panose="020B0604020202020204" pitchFamily="34" charset="0"/>
                <a:cs typeface="Arial" panose="020B0604020202020204" pitchFamily="34" charset="0"/>
              </a:rPr>
              <a:t>a triangular section from the centre parting, with the widest point being the front hairline. Never cutting any further than the outer edges of the eye brow. </a:t>
            </a:r>
            <a:r>
              <a:rPr lang="en-GB" sz="1300" b="1" dirty="0">
                <a:latin typeface="Arial" panose="020B0604020202020204" pitchFamily="34" charset="0"/>
                <a:cs typeface="Arial" panose="020B0604020202020204" pitchFamily="34" charset="0"/>
              </a:rPr>
              <a:t>See fig 1</a:t>
            </a:r>
            <a:endParaRPr lang="en-GB" sz="1300" dirty="0">
              <a:latin typeface="Arial" panose="020B0604020202020204" pitchFamily="34" charset="0"/>
              <a:cs typeface="Arial" panose="020B0604020202020204" pitchFamily="34" charset="0"/>
            </a:endParaRPr>
          </a:p>
          <a:p>
            <a:r>
              <a:rPr lang="en-GB" sz="1300" dirty="0">
                <a:latin typeface="Arial" panose="020B0604020202020204" pitchFamily="34" charset="0"/>
                <a:cs typeface="Arial" panose="020B0604020202020204" pitchFamily="34" charset="0"/>
              </a:rPr>
              <a:t> </a:t>
            </a:r>
          </a:p>
          <a:p>
            <a:r>
              <a:rPr lang="en-GB" sz="1600" b="1" dirty="0">
                <a:solidFill>
                  <a:srgbClr val="422683"/>
                </a:solidFill>
                <a:latin typeface="Arial" panose="020B0604020202020204" pitchFamily="34" charset="0"/>
                <a:cs typeface="Arial" panose="020B0604020202020204" pitchFamily="34" charset="0"/>
              </a:rPr>
              <a:t>T</a:t>
            </a:r>
            <a:r>
              <a:rPr lang="en-GB" sz="1300" dirty="0">
                <a:latin typeface="Arial" panose="020B0604020202020204" pitchFamily="34" charset="0"/>
                <a:cs typeface="Arial" panose="020B0604020202020204" pitchFamily="34" charset="0"/>
              </a:rPr>
              <a:t>aking a ½ inch horizontal meche sections across the triangle, working backwards from front hairline to the point of the triangle. Cut to the client’s desired length (Club/point cut).</a:t>
            </a:r>
          </a:p>
          <a:p>
            <a:r>
              <a:rPr lang="en-GB" sz="1300" b="1" dirty="0">
                <a:latin typeface="Arial" panose="020B0604020202020204" pitchFamily="34" charset="0"/>
                <a:cs typeface="Arial" panose="020B0604020202020204" pitchFamily="34" charset="0"/>
              </a:rPr>
              <a:t> </a:t>
            </a:r>
            <a:endParaRPr lang="en-GB" sz="1300" dirty="0">
              <a:latin typeface="Arial" panose="020B0604020202020204" pitchFamily="34" charset="0"/>
              <a:cs typeface="Arial" panose="020B0604020202020204" pitchFamily="34" charset="0"/>
            </a:endParaRPr>
          </a:p>
          <a:p>
            <a:endParaRPr lang="en-GB" sz="1300" dirty="0">
              <a:latin typeface="Arial" panose="020B0604020202020204" pitchFamily="34" charset="0"/>
              <a:cs typeface="Arial" panose="020B0604020202020204" pitchFamily="34" charset="0"/>
            </a:endParaRPr>
          </a:p>
        </p:txBody>
      </p:sp>
      <p:pic>
        <p:nvPicPr>
          <p:cNvPr id="11266"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784638" y="3347864"/>
            <a:ext cx="2539444" cy="3052139"/>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p:cNvSpPr/>
          <p:nvPr/>
        </p:nvSpPr>
        <p:spPr>
          <a:xfrm>
            <a:off x="2692722" y="5796136"/>
            <a:ext cx="723275" cy="369332"/>
          </a:xfrm>
          <a:prstGeom prst="rect">
            <a:avLst/>
          </a:prstGeom>
        </p:spPr>
        <p:txBody>
          <a:bodyPr wrap="none">
            <a:spAutoFit/>
          </a:bodyPr>
          <a:lstStyle/>
          <a:p>
            <a:r>
              <a:rPr lang="en-GB" b="1" dirty="0">
                <a:solidFill>
                  <a:srgbClr val="422683"/>
                </a:solidFill>
                <a:latin typeface="Arial" panose="020B0604020202020204" pitchFamily="34" charset="0"/>
                <a:cs typeface="Arial" panose="020B0604020202020204" pitchFamily="34" charset="0"/>
              </a:rPr>
              <a:t>Fig 1</a:t>
            </a:r>
          </a:p>
        </p:txBody>
      </p:sp>
    </p:spTree>
    <p:extLst>
      <p:ext uri="{BB962C8B-B14F-4D97-AF65-F5344CB8AC3E}">
        <p14:creationId xmlns:p14="http://schemas.microsoft.com/office/powerpoint/2010/main" val="450253342"/>
      </p:ext>
    </p:extLst>
  </p:cSld>
  <p:clrMapOvr>
    <a:masterClrMapping/>
  </p:clrMapOvr>
  <p:transition spd="slow">
    <p:pull/>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9" name="Picture 5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9513" y="126695"/>
            <a:ext cx="1224136" cy="1056554"/>
          </a:xfrm>
          <a:prstGeom prst="rect">
            <a:avLst/>
          </a:prstGeom>
        </p:spPr>
      </p:pic>
      <p:pic>
        <p:nvPicPr>
          <p:cNvPr id="60" name="Picture 5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6632" y="8440572"/>
            <a:ext cx="1091803" cy="595924"/>
          </a:xfrm>
          <a:prstGeom prst="rect">
            <a:avLst/>
          </a:prstGeom>
        </p:spPr>
      </p:pic>
      <p:pic>
        <p:nvPicPr>
          <p:cNvPr id="61" name="Picture 60"/>
          <p:cNvPicPr/>
          <p:nvPr/>
        </p:nvPicPr>
        <p:blipFill>
          <a:blip r:embed="rId5" cstate="print">
            <a:extLst>
              <a:ext uri="{28A0092B-C50C-407E-A947-70E740481C1C}">
                <a14:useLocalDpi xmlns:a14="http://schemas.microsoft.com/office/drawing/2010/main" val="0"/>
              </a:ext>
            </a:extLst>
          </a:blip>
          <a:stretch>
            <a:fillRect/>
          </a:stretch>
        </p:blipFill>
        <p:spPr>
          <a:xfrm>
            <a:off x="5157192" y="260648"/>
            <a:ext cx="1381760" cy="495300"/>
          </a:xfrm>
          <a:prstGeom prst="rect">
            <a:avLst/>
          </a:prstGeom>
        </p:spPr>
      </p:pic>
      <p:sp>
        <p:nvSpPr>
          <p:cNvPr id="21" name="Content Placeholder 2"/>
          <p:cNvSpPr txBox="1">
            <a:spLocks/>
          </p:cNvSpPr>
          <p:nvPr/>
        </p:nvSpPr>
        <p:spPr>
          <a:xfrm>
            <a:off x="526490" y="107504"/>
            <a:ext cx="5508612" cy="883603"/>
          </a:xfrm>
          <a:prstGeom prst="rect">
            <a:avLst/>
          </a:prstGeom>
        </p:spPr>
        <p:txBody>
          <a:bodyPr vert="horz">
            <a:noAutofit/>
          </a:bodyPr>
          <a:lst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a:lstStyle>
          <a:p>
            <a:pPr marL="0" indent="0" algn="ctr">
              <a:buFont typeface="Wingdings 2"/>
              <a:buNone/>
            </a:pPr>
            <a:r>
              <a:rPr lang="en-US" sz="3600" b="1" dirty="0" smtClean="0">
                <a:ln w="11430"/>
                <a:solidFill>
                  <a:srgbClr val="422683"/>
                </a:solidFill>
                <a:latin typeface="Arial Black" panose="020B0A04020102020204" pitchFamily="34" charset="0"/>
              </a:rPr>
              <a:t>Cutting </a:t>
            </a:r>
          </a:p>
          <a:p>
            <a:pPr marL="0" indent="0" algn="ctr">
              <a:buFont typeface="Wingdings 2"/>
              <a:buNone/>
            </a:pPr>
            <a:r>
              <a:rPr lang="en-US" sz="3600" b="1" dirty="0" smtClean="0">
                <a:ln w="11430"/>
                <a:solidFill>
                  <a:srgbClr val="422683"/>
                </a:solidFill>
                <a:latin typeface="Arial Black" panose="020B0A04020102020204" pitchFamily="34" charset="0"/>
              </a:rPr>
              <a:t>Techniques</a:t>
            </a:r>
          </a:p>
        </p:txBody>
      </p:sp>
      <p:sp>
        <p:nvSpPr>
          <p:cNvPr id="3" name="Rectangle 4"/>
          <p:cNvSpPr>
            <a:spLocks noChangeArrowheads="1"/>
          </p:cNvSpPr>
          <p:nvPr/>
        </p:nvSpPr>
        <p:spPr bwMode="auto">
          <a:xfrm>
            <a:off x="0" y="457200"/>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0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	</a:t>
            </a:r>
            <a:endParaRPr kumimoji="0" lang="en-GB" altLang="en-US"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2406756256"/>
              </p:ext>
            </p:extLst>
          </p:nvPr>
        </p:nvGraphicFramePr>
        <p:xfrm>
          <a:off x="418822" y="1979712"/>
          <a:ext cx="5429250" cy="6336703"/>
        </p:xfrm>
        <a:graphic>
          <a:graphicData uri="http://schemas.openxmlformats.org/drawingml/2006/table">
            <a:tbl>
              <a:tblPr>
                <a:tableStyleId>{5C22544A-7EE6-4342-B048-85BDC9FD1C3A}</a:tableStyleId>
              </a:tblPr>
              <a:tblGrid>
                <a:gridCol w="1224350"/>
                <a:gridCol w="1932349"/>
                <a:gridCol w="1125313"/>
                <a:gridCol w="1147238"/>
              </a:tblGrid>
              <a:tr h="623831">
                <a:tc>
                  <a:txBody>
                    <a:bodyPr/>
                    <a:lstStyle/>
                    <a:p>
                      <a:pPr>
                        <a:spcAft>
                          <a:spcPts val="0"/>
                        </a:spcAft>
                      </a:pPr>
                      <a:r>
                        <a:rPr lang="en-GB" sz="1300" b="1" dirty="0">
                          <a:effectLst/>
                          <a:latin typeface="Arial" panose="020B0604020202020204" pitchFamily="34" charset="0"/>
                          <a:cs typeface="Arial" panose="020B0604020202020204" pitchFamily="34" charset="0"/>
                        </a:rPr>
                        <a:t>Technique</a:t>
                      </a:r>
                      <a:endParaRPr lang="en-GB" sz="1300" b="1" dirty="0">
                        <a:effectLst/>
                        <a:latin typeface="Arial" panose="020B0604020202020204" pitchFamily="34" charset="0"/>
                        <a:ea typeface="Times New Roman"/>
                        <a:cs typeface="Arial" panose="020B0604020202020204" pitchFamily="34" charset="0"/>
                      </a:endParaRPr>
                    </a:p>
                  </a:txBody>
                  <a:tcPr marL="40824" marR="408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spcAft>
                          <a:spcPts val="0"/>
                        </a:spcAft>
                      </a:pPr>
                      <a:r>
                        <a:rPr lang="en-GB" sz="1300" b="1" dirty="0">
                          <a:effectLst/>
                          <a:latin typeface="Arial" panose="020B0604020202020204" pitchFamily="34" charset="0"/>
                          <a:cs typeface="Arial" panose="020B0604020202020204" pitchFamily="34" charset="0"/>
                        </a:rPr>
                        <a:t>Method</a:t>
                      </a:r>
                      <a:endParaRPr lang="en-GB" sz="1300" b="1" dirty="0">
                        <a:effectLst/>
                        <a:latin typeface="Arial" panose="020B0604020202020204" pitchFamily="34" charset="0"/>
                        <a:ea typeface="Times New Roman"/>
                        <a:cs typeface="Arial" panose="020B0604020202020204" pitchFamily="34" charset="0"/>
                      </a:endParaRPr>
                    </a:p>
                  </a:txBody>
                  <a:tcPr marL="40824" marR="408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spcAft>
                          <a:spcPts val="0"/>
                        </a:spcAft>
                      </a:pPr>
                      <a:r>
                        <a:rPr lang="en-GB" sz="1300" b="1" dirty="0">
                          <a:effectLst/>
                          <a:latin typeface="Arial" panose="020B0604020202020204" pitchFamily="34" charset="0"/>
                          <a:cs typeface="Arial" panose="020B0604020202020204" pitchFamily="34" charset="0"/>
                        </a:rPr>
                        <a:t>Resulting Effect</a:t>
                      </a:r>
                      <a:endParaRPr lang="en-GB" sz="1300" b="1" dirty="0">
                        <a:effectLst/>
                        <a:latin typeface="Arial" panose="020B0604020202020204" pitchFamily="34" charset="0"/>
                        <a:ea typeface="Times New Roman"/>
                        <a:cs typeface="Arial" panose="020B0604020202020204" pitchFamily="34" charset="0"/>
                      </a:endParaRPr>
                    </a:p>
                  </a:txBody>
                  <a:tcPr marL="40824" marR="408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spcAft>
                          <a:spcPts val="0"/>
                        </a:spcAft>
                      </a:pPr>
                      <a:r>
                        <a:rPr lang="en-GB" sz="1300" b="1" dirty="0">
                          <a:effectLst/>
                          <a:latin typeface="Arial" panose="020B0604020202020204" pitchFamily="34" charset="0"/>
                          <a:cs typeface="Arial" panose="020B0604020202020204" pitchFamily="34" charset="0"/>
                        </a:rPr>
                        <a:t>Performed on wet/dry hair</a:t>
                      </a:r>
                      <a:endParaRPr lang="en-GB" sz="1300" b="1" dirty="0">
                        <a:effectLst/>
                        <a:latin typeface="Arial" panose="020B0604020202020204" pitchFamily="34" charset="0"/>
                        <a:ea typeface="Times New Roman"/>
                        <a:cs typeface="Arial" panose="020B0604020202020204" pitchFamily="34" charset="0"/>
                      </a:endParaRPr>
                    </a:p>
                  </a:txBody>
                  <a:tcPr marL="40824" marR="408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820432">
                <a:tc>
                  <a:txBody>
                    <a:bodyPr/>
                    <a:lstStyle/>
                    <a:p>
                      <a:pPr>
                        <a:spcAft>
                          <a:spcPts val="0"/>
                        </a:spcAft>
                      </a:pPr>
                      <a:r>
                        <a:rPr lang="en-GB" sz="1200" dirty="0">
                          <a:effectLst/>
                          <a:latin typeface="Arial" panose="020B0604020202020204" pitchFamily="34" charset="0"/>
                          <a:cs typeface="Arial" panose="020B0604020202020204" pitchFamily="34" charset="0"/>
                        </a:rPr>
                        <a:t>Club cutting</a:t>
                      </a:r>
                      <a:endParaRPr lang="en-GB" sz="1200" dirty="0">
                        <a:effectLst/>
                        <a:latin typeface="Arial" panose="020B0604020202020204" pitchFamily="34" charset="0"/>
                        <a:ea typeface="Times New Roman"/>
                        <a:cs typeface="Arial" panose="020B0604020202020204" pitchFamily="34" charset="0"/>
                      </a:endParaRPr>
                    </a:p>
                  </a:txBody>
                  <a:tcPr marL="40824" marR="408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GB" sz="1000" dirty="0">
                          <a:effectLst/>
                        </a:rPr>
                        <a:t> </a:t>
                      </a:r>
                      <a:endParaRPr lang="en-GB" sz="700" dirty="0">
                        <a:effectLst/>
                        <a:latin typeface="Arial"/>
                        <a:ea typeface="Times New Roman"/>
                        <a:cs typeface="Times New Roman"/>
                      </a:endParaRPr>
                    </a:p>
                  </a:txBody>
                  <a:tcPr marL="40824" marR="408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GB" sz="1000" dirty="0">
                          <a:effectLst/>
                        </a:rPr>
                        <a:t> </a:t>
                      </a:r>
                      <a:endParaRPr lang="en-GB" sz="700" dirty="0">
                        <a:effectLst/>
                        <a:latin typeface="Arial"/>
                        <a:ea typeface="Times New Roman"/>
                        <a:cs typeface="Times New Roman"/>
                      </a:endParaRPr>
                    </a:p>
                  </a:txBody>
                  <a:tcPr marL="40824" marR="408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GB" sz="1000" dirty="0">
                          <a:effectLst/>
                        </a:rPr>
                        <a:t> </a:t>
                      </a:r>
                      <a:endParaRPr lang="en-GB" sz="700" dirty="0">
                        <a:effectLst/>
                        <a:latin typeface="Arial"/>
                        <a:ea typeface="Times New Roman"/>
                        <a:cs typeface="Times New Roman"/>
                      </a:endParaRPr>
                    </a:p>
                  </a:txBody>
                  <a:tcPr marL="40824" marR="408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836214">
                <a:tc>
                  <a:txBody>
                    <a:bodyPr/>
                    <a:lstStyle/>
                    <a:p>
                      <a:pPr>
                        <a:spcAft>
                          <a:spcPts val="0"/>
                        </a:spcAft>
                      </a:pPr>
                      <a:r>
                        <a:rPr lang="en-GB" sz="1200" dirty="0">
                          <a:effectLst/>
                          <a:latin typeface="Arial" panose="020B0604020202020204" pitchFamily="34" charset="0"/>
                          <a:cs typeface="Arial" panose="020B0604020202020204" pitchFamily="34" charset="0"/>
                        </a:rPr>
                        <a:t>Graduation</a:t>
                      </a:r>
                      <a:endParaRPr lang="en-GB" sz="1200" dirty="0">
                        <a:effectLst/>
                        <a:latin typeface="Arial" panose="020B0604020202020204" pitchFamily="34" charset="0"/>
                        <a:ea typeface="Times New Roman"/>
                        <a:cs typeface="Arial" panose="020B0604020202020204" pitchFamily="34" charset="0"/>
                      </a:endParaRPr>
                    </a:p>
                  </a:txBody>
                  <a:tcPr marL="40824" marR="408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GB" sz="1000" dirty="0">
                          <a:effectLst/>
                        </a:rPr>
                        <a:t> </a:t>
                      </a:r>
                      <a:endParaRPr lang="en-GB" sz="700" dirty="0">
                        <a:effectLst/>
                        <a:latin typeface="Arial"/>
                        <a:ea typeface="Times New Roman"/>
                        <a:cs typeface="Times New Roman"/>
                      </a:endParaRPr>
                    </a:p>
                  </a:txBody>
                  <a:tcPr marL="40824" marR="408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GB" sz="1000" dirty="0">
                          <a:effectLst/>
                        </a:rPr>
                        <a:t> </a:t>
                      </a:r>
                      <a:endParaRPr lang="en-GB" sz="700" dirty="0">
                        <a:effectLst/>
                        <a:latin typeface="Arial"/>
                        <a:ea typeface="Times New Roman"/>
                        <a:cs typeface="Times New Roman"/>
                      </a:endParaRPr>
                    </a:p>
                  </a:txBody>
                  <a:tcPr marL="40824" marR="408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GB" sz="1000" dirty="0">
                          <a:effectLst/>
                        </a:rPr>
                        <a:t> </a:t>
                      </a:r>
                      <a:endParaRPr lang="en-GB" sz="700" dirty="0">
                        <a:effectLst/>
                        <a:latin typeface="Arial"/>
                        <a:ea typeface="Times New Roman"/>
                        <a:cs typeface="Times New Roman"/>
                      </a:endParaRPr>
                    </a:p>
                  </a:txBody>
                  <a:tcPr marL="40824" marR="408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056226">
                <a:tc>
                  <a:txBody>
                    <a:bodyPr/>
                    <a:lstStyle/>
                    <a:p>
                      <a:pPr>
                        <a:spcAft>
                          <a:spcPts val="0"/>
                        </a:spcAft>
                      </a:pPr>
                      <a:r>
                        <a:rPr lang="en-GB" sz="1200" dirty="0">
                          <a:effectLst/>
                          <a:latin typeface="Arial" panose="020B0604020202020204" pitchFamily="34" charset="0"/>
                          <a:cs typeface="Arial" panose="020B0604020202020204" pitchFamily="34" charset="0"/>
                        </a:rPr>
                        <a:t>Thinning with scissors</a:t>
                      </a:r>
                      <a:endParaRPr lang="en-GB" sz="1200" dirty="0">
                        <a:effectLst/>
                        <a:latin typeface="Arial" panose="020B0604020202020204" pitchFamily="34" charset="0"/>
                        <a:ea typeface="Times New Roman"/>
                        <a:cs typeface="Arial" panose="020B0604020202020204" pitchFamily="34" charset="0"/>
                      </a:endParaRPr>
                    </a:p>
                  </a:txBody>
                  <a:tcPr marL="40824" marR="408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GB" sz="1000" dirty="0">
                          <a:effectLst/>
                        </a:rPr>
                        <a:t> </a:t>
                      </a:r>
                      <a:endParaRPr lang="en-GB" sz="700" dirty="0">
                        <a:effectLst/>
                        <a:latin typeface="Arial"/>
                        <a:ea typeface="Times New Roman"/>
                        <a:cs typeface="Times New Roman"/>
                      </a:endParaRPr>
                    </a:p>
                  </a:txBody>
                  <a:tcPr marL="40824" marR="408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GB" sz="1000" dirty="0">
                          <a:effectLst/>
                        </a:rPr>
                        <a:t> </a:t>
                      </a:r>
                      <a:endParaRPr lang="en-GB" sz="700" dirty="0">
                        <a:effectLst/>
                        <a:latin typeface="Arial"/>
                        <a:ea typeface="Times New Roman"/>
                        <a:cs typeface="Times New Roman"/>
                      </a:endParaRPr>
                    </a:p>
                  </a:txBody>
                  <a:tcPr marL="40824" marR="408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GB" sz="1000" dirty="0">
                          <a:effectLst/>
                        </a:rPr>
                        <a:t> </a:t>
                      </a:r>
                      <a:endParaRPr lang="en-GB" sz="700" dirty="0">
                        <a:effectLst/>
                        <a:latin typeface="Arial"/>
                        <a:ea typeface="Times New Roman"/>
                        <a:cs typeface="Times New Roman"/>
                      </a:endParaRPr>
                    </a:p>
                  </a:txBody>
                  <a:tcPr marL="40824" marR="408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2457547611"/>
      </p:ext>
    </p:extLst>
  </p:cSld>
  <p:clrMapOvr>
    <a:masterClrMapping/>
  </p:clrMapOvr>
  <p:transition spd="slow">
    <p:pull/>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9" name="Picture 5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9513" y="126695"/>
            <a:ext cx="1224136" cy="1056554"/>
          </a:xfrm>
          <a:prstGeom prst="rect">
            <a:avLst/>
          </a:prstGeom>
        </p:spPr>
      </p:pic>
      <p:pic>
        <p:nvPicPr>
          <p:cNvPr id="60" name="Picture 5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6632" y="8440572"/>
            <a:ext cx="1091803" cy="595924"/>
          </a:xfrm>
          <a:prstGeom prst="rect">
            <a:avLst/>
          </a:prstGeom>
        </p:spPr>
      </p:pic>
      <p:pic>
        <p:nvPicPr>
          <p:cNvPr id="61" name="Picture 60"/>
          <p:cNvPicPr/>
          <p:nvPr/>
        </p:nvPicPr>
        <p:blipFill>
          <a:blip r:embed="rId5" cstate="print">
            <a:extLst>
              <a:ext uri="{28A0092B-C50C-407E-A947-70E740481C1C}">
                <a14:useLocalDpi xmlns:a14="http://schemas.microsoft.com/office/drawing/2010/main" val="0"/>
              </a:ext>
            </a:extLst>
          </a:blip>
          <a:stretch>
            <a:fillRect/>
          </a:stretch>
        </p:blipFill>
        <p:spPr>
          <a:xfrm>
            <a:off x="5157192" y="260648"/>
            <a:ext cx="1381760" cy="495300"/>
          </a:xfrm>
          <a:prstGeom prst="rect">
            <a:avLst/>
          </a:prstGeom>
        </p:spPr>
      </p:pic>
      <p:sp>
        <p:nvSpPr>
          <p:cNvPr id="3" name="Rectangle 4"/>
          <p:cNvSpPr>
            <a:spLocks noChangeArrowheads="1"/>
          </p:cNvSpPr>
          <p:nvPr/>
        </p:nvSpPr>
        <p:spPr bwMode="auto">
          <a:xfrm>
            <a:off x="0" y="457200"/>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0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	</a:t>
            </a:r>
            <a:endParaRPr kumimoji="0" lang="en-GB" altLang="en-US"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3788953366"/>
              </p:ext>
            </p:extLst>
          </p:nvPr>
        </p:nvGraphicFramePr>
        <p:xfrm>
          <a:off x="342900" y="1475654"/>
          <a:ext cx="5692203" cy="6840761"/>
        </p:xfrm>
        <a:graphic>
          <a:graphicData uri="http://schemas.openxmlformats.org/drawingml/2006/table">
            <a:tbl>
              <a:tblPr>
                <a:tableStyleId>{5C22544A-7EE6-4342-B048-85BDC9FD1C3A}</a:tableStyleId>
              </a:tblPr>
              <a:tblGrid>
                <a:gridCol w="1017312"/>
                <a:gridCol w="1966545"/>
                <a:gridCol w="1169400"/>
                <a:gridCol w="1538946"/>
              </a:tblGrid>
              <a:tr h="728279">
                <a:tc>
                  <a:txBody>
                    <a:bodyPr/>
                    <a:lstStyle/>
                    <a:p>
                      <a:pPr>
                        <a:spcAft>
                          <a:spcPts val="0"/>
                        </a:spcAft>
                      </a:pPr>
                      <a:r>
                        <a:rPr lang="en-GB" sz="1300" b="1" dirty="0">
                          <a:effectLst/>
                          <a:latin typeface="Arial" panose="020B0604020202020204" pitchFamily="34" charset="0"/>
                          <a:cs typeface="Arial" panose="020B0604020202020204" pitchFamily="34" charset="0"/>
                        </a:rPr>
                        <a:t>Technique</a:t>
                      </a:r>
                      <a:endParaRPr lang="en-GB" sz="1300" b="1" dirty="0">
                        <a:effectLst/>
                        <a:latin typeface="Arial" panose="020B0604020202020204" pitchFamily="34" charset="0"/>
                        <a:ea typeface="Times New Roman"/>
                        <a:cs typeface="Arial" panose="020B0604020202020204" pitchFamily="34" charset="0"/>
                      </a:endParaRPr>
                    </a:p>
                  </a:txBody>
                  <a:tcPr marL="41707" marR="4170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spcAft>
                          <a:spcPts val="0"/>
                        </a:spcAft>
                      </a:pPr>
                      <a:r>
                        <a:rPr lang="en-GB" sz="1300" b="1" dirty="0">
                          <a:effectLst/>
                          <a:latin typeface="Arial" panose="020B0604020202020204" pitchFamily="34" charset="0"/>
                          <a:cs typeface="Arial" panose="020B0604020202020204" pitchFamily="34" charset="0"/>
                        </a:rPr>
                        <a:t>Method</a:t>
                      </a:r>
                      <a:endParaRPr lang="en-GB" sz="1300" b="1" dirty="0">
                        <a:effectLst/>
                        <a:latin typeface="Arial" panose="020B0604020202020204" pitchFamily="34" charset="0"/>
                        <a:ea typeface="Times New Roman"/>
                        <a:cs typeface="Arial" panose="020B0604020202020204" pitchFamily="34" charset="0"/>
                      </a:endParaRPr>
                    </a:p>
                  </a:txBody>
                  <a:tcPr marL="41707" marR="4170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spcAft>
                          <a:spcPts val="0"/>
                        </a:spcAft>
                      </a:pPr>
                      <a:r>
                        <a:rPr lang="en-GB" sz="1300" b="1" dirty="0">
                          <a:effectLst/>
                          <a:latin typeface="Arial" panose="020B0604020202020204" pitchFamily="34" charset="0"/>
                          <a:cs typeface="Arial" panose="020B0604020202020204" pitchFamily="34" charset="0"/>
                        </a:rPr>
                        <a:t>Resulting Effect</a:t>
                      </a:r>
                      <a:endParaRPr lang="en-GB" sz="1300" b="1" dirty="0">
                        <a:effectLst/>
                        <a:latin typeface="Arial" panose="020B0604020202020204" pitchFamily="34" charset="0"/>
                        <a:ea typeface="Times New Roman"/>
                        <a:cs typeface="Arial" panose="020B0604020202020204" pitchFamily="34" charset="0"/>
                      </a:endParaRPr>
                    </a:p>
                  </a:txBody>
                  <a:tcPr marL="41707" marR="4170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spcAft>
                          <a:spcPts val="0"/>
                        </a:spcAft>
                      </a:pPr>
                      <a:r>
                        <a:rPr lang="en-GB" sz="1300" b="1" dirty="0">
                          <a:effectLst/>
                          <a:latin typeface="Arial" panose="020B0604020202020204" pitchFamily="34" charset="0"/>
                          <a:cs typeface="Arial" panose="020B0604020202020204" pitchFamily="34" charset="0"/>
                        </a:rPr>
                        <a:t>Performed on wet/dry hair</a:t>
                      </a:r>
                      <a:endParaRPr lang="en-GB" sz="1300" b="1" dirty="0">
                        <a:effectLst/>
                        <a:latin typeface="Arial" panose="020B0604020202020204" pitchFamily="34" charset="0"/>
                        <a:ea typeface="Times New Roman"/>
                        <a:cs typeface="Arial" panose="020B0604020202020204" pitchFamily="34" charset="0"/>
                      </a:endParaRPr>
                    </a:p>
                  </a:txBody>
                  <a:tcPr marL="41707" marR="4170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947957">
                <a:tc>
                  <a:txBody>
                    <a:bodyPr/>
                    <a:lstStyle/>
                    <a:p>
                      <a:pPr>
                        <a:spcAft>
                          <a:spcPts val="0"/>
                        </a:spcAft>
                      </a:pPr>
                      <a:r>
                        <a:rPr lang="en-GB" sz="1200" dirty="0">
                          <a:effectLst/>
                          <a:latin typeface="Arial" panose="020B0604020202020204" pitchFamily="34" charset="0"/>
                          <a:cs typeface="Arial" panose="020B0604020202020204" pitchFamily="34" charset="0"/>
                        </a:rPr>
                        <a:t>Thinning with a razor</a:t>
                      </a:r>
                      <a:endParaRPr lang="en-GB" sz="1200" dirty="0">
                        <a:effectLst/>
                        <a:latin typeface="Arial" panose="020B0604020202020204" pitchFamily="34" charset="0"/>
                        <a:ea typeface="Times New Roman"/>
                        <a:cs typeface="Arial" panose="020B0604020202020204" pitchFamily="34" charset="0"/>
                      </a:endParaRPr>
                    </a:p>
                  </a:txBody>
                  <a:tcPr marL="41707" marR="4170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GB" sz="1000" dirty="0">
                          <a:effectLst/>
                        </a:rPr>
                        <a:t> </a:t>
                      </a:r>
                      <a:endParaRPr lang="en-GB" sz="700" dirty="0">
                        <a:effectLst/>
                        <a:latin typeface="Arial"/>
                        <a:ea typeface="Times New Roman"/>
                        <a:cs typeface="Times New Roman"/>
                      </a:endParaRPr>
                    </a:p>
                  </a:txBody>
                  <a:tcPr marL="41707" marR="4170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GB" sz="1000" dirty="0">
                          <a:effectLst/>
                        </a:rPr>
                        <a:t> </a:t>
                      </a:r>
                      <a:endParaRPr lang="en-GB" sz="700" dirty="0">
                        <a:effectLst/>
                        <a:latin typeface="Arial"/>
                        <a:ea typeface="Times New Roman"/>
                        <a:cs typeface="Times New Roman"/>
                      </a:endParaRPr>
                    </a:p>
                  </a:txBody>
                  <a:tcPr marL="41707" marR="4170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GB" sz="1000" dirty="0">
                          <a:effectLst/>
                        </a:rPr>
                        <a:t> </a:t>
                      </a:r>
                      <a:endParaRPr lang="en-GB" sz="700" dirty="0">
                        <a:effectLst/>
                        <a:latin typeface="Arial"/>
                        <a:ea typeface="Times New Roman"/>
                        <a:cs typeface="Times New Roman"/>
                      </a:endParaRPr>
                    </a:p>
                  </a:txBody>
                  <a:tcPr marL="41707" marR="4170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964359">
                <a:tc>
                  <a:txBody>
                    <a:bodyPr/>
                    <a:lstStyle/>
                    <a:p>
                      <a:pPr>
                        <a:spcAft>
                          <a:spcPts val="0"/>
                        </a:spcAft>
                      </a:pPr>
                      <a:r>
                        <a:rPr lang="en-GB" sz="1200" dirty="0">
                          <a:effectLst/>
                          <a:latin typeface="Arial" panose="020B0604020202020204" pitchFamily="34" charset="0"/>
                          <a:cs typeface="Arial" panose="020B0604020202020204" pitchFamily="34" charset="0"/>
                        </a:rPr>
                        <a:t>Scissor over comb</a:t>
                      </a:r>
                      <a:endParaRPr lang="en-GB" sz="1200" dirty="0">
                        <a:effectLst/>
                        <a:latin typeface="Arial" panose="020B0604020202020204" pitchFamily="34" charset="0"/>
                        <a:ea typeface="Times New Roman"/>
                        <a:cs typeface="Arial" panose="020B0604020202020204" pitchFamily="34" charset="0"/>
                      </a:endParaRPr>
                    </a:p>
                  </a:txBody>
                  <a:tcPr marL="41707" marR="4170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GB" sz="1000" dirty="0">
                          <a:effectLst/>
                        </a:rPr>
                        <a:t> </a:t>
                      </a:r>
                      <a:endParaRPr lang="en-GB" sz="700" dirty="0">
                        <a:effectLst/>
                        <a:latin typeface="Arial"/>
                        <a:ea typeface="Times New Roman"/>
                        <a:cs typeface="Times New Roman"/>
                      </a:endParaRPr>
                    </a:p>
                  </a:txBody>
                  <a:tcPr marL="41707" marR="4170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GB" sz="1000" dirty="0">
                          <a:effectLst/>
                        </a:rPr>
                        <a:t> </a:t>
                      </a:r>
                      <a:endParaRPr lang="en-GB" sz="700" dirty="0">
                        <a:effectLst/>
                        <a:latin typeface="Arial"/>
                        <a:ea typeface="Times New Roman"/>
                        <a:cs typeface="Times New Roman"/>
                      </a:endParaRPr>
                    </a:p>
                  </a:txBody>
                  <a:tcPr marL="41707" marR="4170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GB" sz="1000" dirty="0">
                          <a:effectLst/>
                        </a:rPr>
                        <a:t> </a:t>
                      </a:r>
                      <a:endParaRPr lang="en-GB" sz="700" dirty="0">
                        <a:effectLst/>
                        <a:latin typeface="Arial"/>
                        <a:ea typeface="Times New Roman"/>
                        <a:cs typeface="Times New Roman"/>
                      </a:endParaRPr>
                    </a:p>
                  </a:txBody>
                  <a:tcPr marL="41707" marR="4170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200166">
                <a:tc>
                  <a:txBody>
                    <a:bodyPr/>
                    <a:lstStyle/>
                    <a:p>
                      <a:pPr>
                        <a:spcAft>
                          <a:spcPts val="0"/>
                        </a:spcAft>
                      </a:pPr>
                      <a:r>
                        <a:rPr lang="en-GB" sz="1200" dirty="0">
                          <a:effectLst/>
                          <a:latin typeface="Arial" panose="020B0604020202020204" pitchFamily="34" charset="0"/>
                          <a:cs typeface="Arial" panose="020B0604020202020204" pitchFamily="34" charset="0"/>
                        </a:rPr>
                        <a:t>Clippering</a:t>
                      </a:r>
                      <a:endParaRPr lang="en-GB" sz="1200" dirty="0">
                        <a:effectLst/>
                        <a:latin typeface="Arial" panose="020B0604020202020204" pitchFamily="34" charset="0"/>
                        <a:ea typeface="Times New Roman"/>
                        <a:cs typeface="Arial" panose="020B0604020202020204" pitchFamily="34" charset="0"/>
                      </a:endParaRPr>
                    </a:p>
                  </a:txBody>
                  <a:tcPr marL="41707" marR="4170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GB" sz="1000" dirty="0">
                          <a:effectLst/>
                        </a:rPr>
                        <a:t> </a:t>
                      </a:r>
                      <a:endParaRPr lang="en-GB" sz="700" dirty="0">
                        <a:effectLst/>
                        <a:latin typeface="Arial"/>
                        <a:ea typeface="Times New Roman"/>
                        <a:cs typeface="Times New Roman"/>
                      </a:endParaRPr>
                    </a:p>
                  </a:txBody>
                  <a:tcPr marL="41707" marR="4170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GB" sz="1000" dirty="0">
                          <a:effectLst/>
                        </a:rPr>
                        <a:t> </a:t>
                      </a:r>
                      <a:endParaRPr lang="en-GB" sz="700" dirty="0">
                        <a:effectLst/>
                        <a:latin typeface="Arial"/>
                        <a:ea typeface="Times New Roman"/>
                        <a:cs typeface="Times New Roman"/>
                      </a:endParaRPr>
                    </a:p>
                  </a:txBody>
                  <a:tcPr marL="41707" marR="4170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GB" sz="1000" dirty="0">
                          <a:effectLst/>
                        </a:rPr>
                        <a:t> </a:t>
                      </a:r>
                      <a:endParaRPr lang="en-GB" sz="700" dirty="0">
                        <a:effectLst/>
                        <a:latin typeface="Arial"/>
                        <a:ea typeface="Times New Roman"/>
                        <a:cs typeface="Times New Roman"/>
                      </a:endParaRPr>
                    </a:p>
                  </a:txBody>
                  <a:tcPr marL="41707" marR="4170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9" name="Content Placeholder 2"/>
          <p:cNvSpPr txBox="1">
            <a:spLocks/>
          </p:cNvSpPr>
          <p:nvPr/>
        </p:nvSpPr>
        <p:spPr>
          <a:xfrm>
            <a:off x="526490" y="107504"/>
            <a:ext cx="5508612" cy="883603"/>
          </a:xfrm>
          <a:prstGeom prst="rect">
            <a:avLst/>
          </a:prstGeom>
        </p:spPr>
        <p:txBody>
          <a:bodyPr vert="horz">
            <a:noAutofit/>
          </a:bodyPr>
          <a:lst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a:lstStyle>
          <a:p>
            <a:pPr marL="0" indent="0" algn="ctr">
              <a:buFont typeface="Wingdings 2"/>
              <a:buNone/>
            </a:pPr>
            <a:r>
              <a:rPr lang="en-US" sz="3600" b="1" dirty="0" smtClean="0">
                <a:ln w="11430"/>
                <a:solidFill>
                  <a:srgbClr val="422683"/>
                </a:solidFill>
                <a:latin typeface="Arial Black" panose="020B0A04020102020204" pitchFamily="34" charset="0"/>
              </a:rPr>
              <a:t>Cutting </a:t>
            </a:r>
          </a:p>
          <a:p>
            <a:pPr marL="0" indent="0" algn="ctr">
              <a:buFont typeface="Wingdings 2"/>
              <a:buNone/>
            </a:pPr>
            <a:r>
              <a:rPr lang="en-US" sz="3600" b="1" dirty="0" smtClean="0">
                <a:ln w="11430"/>
                <a:solidFill>
                  <a:srgbClr val="422683"/>
                </a:solidFill>
                <a:latin typeface="Arial Black" panose="020B0A04020102020204" pitchFamily="34" charset="0"/>
              </a:rPr>
              <a:t>Techniques</a:t>
            </a:r>
          </a:p>
        </p:txBody>
      </p:sp>
    </p:spTree>
    <p:extLst>
      <p:ext uri="{BB962C8B-B14F-4D97-AF65-F5344CB8AC3E}">
        <p14:creationId xmlns:p14="http://schemas.microsoft.com/office/powerpoint/2010/main" val="2499596210"/>
      </p:ext>
    </p:extLst>
  </p:cSld>
  <p:clrMapOvr>
    <a:masterClrMapping/>
  </p:clrMapOvr>
  <p:transition spd="slow">
    <p:pull/>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9" name="Picture 5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9513" y="126695"/>
            <a:ext cx="1224136" cy="1056554"/>
          </a:xfrm>
          <a:prstGeom prst="rect">
            <a:avLst/>
          </a:prstGeom>
        </p:spPr>
      </p:pic>
      <p:pic>
        <p:nvPicPr>
          <p:cNvPr id="60" name="Picture 5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6632" y="8440572"/>
            <a:ext cx="1091803" cy="595924"/>
          </a:xfrm>
          <a:prstGeom prst="rect">
            <a:avLst/>
          </a:prstGeom>
        </p:spPr>
      </p:pic>
      <p:pic>
        <p:nvPicPr>
          <p:cNvPr id="61" name="Picture 60"/>
          <p:cNvPicPr/>
          <p:nvPr/>
        </p:nvPicPr>
        <p:blipFill>
          <a:blip r:embed="rId5" cstate="print">
            <a:extLst>
              <a:ext uri="{28A0092B-C50C-407E-A947-70E740481C1C}">
                <a14:useLocalDpi xmlns:a14="http://schemas.microsoft.com/office/drawing/2010/main" val="0"/>
              </a:ext>
            </a:extLst>
          </a:blip>
          <a:stretch>
            <a:fillRect/>
          </a:stretch>
        </p:blipFill>
        <p:spPr>
          <a:xfrm>
            <a:off x="5157192" y="260648"/>
            <a:ext cx="1381760" cy="495300"/>
          </a:xfrm>
          <a:prstGeom prst="rect">
            <a:avLst/>
          </a:prstGeom>
        </p:spPr>
      </p:pic>
      <p:sp>
        <p:nvSpPr>
          <p:cNvPr id="21" name="Content Placeholder 2"/>
          <p:cNvSpPr txBox="1">
            <a:spLocks/>
          </p:cNvSpPr>
          <p:nvPr/>
        </p:nvSpPr>
        <p:spPr>
          <a:xfrm>
            <a:off x="526490" y="107504"/>
            <a:ext cx="5508612" cy="883603"/>
          </a:xfrm>
          <a:prstGeom prst="rect">
            <a:avLst/>
          </a:prstGeom>
        </p:spPr>
        <p:txBody>
          <a:bodyPr vert="horz">
            <a:noAutofit/>
          </a:bodyPr>
          <a:lst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a:lstStyle>
          <a:p>
            <a:pPr marL="0" indent="0" algn="ctr">
              <a:buFont typeface="Wingdings 2"/>
              <a:buNone/>
            </a:pPr>
            <a:r>
              <a:rPr lang="en-US" sz="3600" b="1" dirty="0" smtClean="0">
                <a:ln w="11430"/>
                <a:solidFill>
                  <a:srgbClr val="422683"/>
                </a:solidFill>
                <a:latin typeface="Arial Black" panose="020B0A04020102020204" pitchFamily="34" charset="0"/>
              </a:rPr>
              <a:t>Points to </a:t>
            </a:r>
          </a:p>
          <a:p>
            <a:pPr marL="0" indent="0" algn="ctr">
              <a:buFont typeface="Wingdings 2"/>
              <a:buNone/>
            </a:pPr>
            <a:r>
              <a:rPr lang="en-US" sz="3600" b="1" dirty="0" smtClean="0">
                <a:ln w="11430"/>
                <a:solidFill>
                  <a:srgbClr val="422683"/>
                </a:solidFill>
                <a:latin typeface="Arial Black" panose="020B0A04020102020204" pitchFamily="34" charset="0"/>
              </a:rPr>
              <a:t>Consider</a:t>
            </a:r>
          </a:p>
        </p:txBody>
      </p:sp>
      <p:sp>
        <p:nvSpPr>
          <p:cNvPr id="3" name="Rectangle 4"/>
          <p:cNvSpPr>
            <a:spLocks noChangeArrowheads="1"/>
          </p:cNvSpPr>
          <p:nvPr/>
        </p:nvSpPr>
        <p:spPr bwMode="auto">
          <a:xfrm>
            <a:off x="0" y="457200"/>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0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	</a:t>
            </a:r>
            <a:endParaRPr kumimoji="0" lang="en-GB"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 name="TextBox 3"/>
          <p:cNvSpPr txBox="1"/>
          <p:nvPr/>
        </p:nvSpPr>
        <p:spPr>
          <a:xfrm>
            <a:off x="260648" y="1403648"/>
            <a:ext cx="5774454" cy="7478970"/>
          </a:xfrm>
          <a:prstGeom prst="rect">
            <a:avLst/>
          </a:prstGeom>
          <a:noFill/>
        </p:spPr>
        <p:txBody>
          <a:bodyPr wrap="square" rtlCol="0">
            <a:spAutoFit/>
          </a:bodyPr>
          <a:lstStyle/>
          <a:p>
            <a:endParaRPr lang="en-GB" sz="1300" dirty="0">
              <a:latin typeface="Arial" panose="020B0604020202020204" pitchFamily="34" charset="0"/>
              <a:cs typeface="Arial" panose="020B0604020202020204" pitchFamily="34" charset="0"/>
            </a:endParaRPr>
          </a:p>
          <a:p>
            <a:pPr marL="285750" lvl="0" indent="-285750">
              <a:buFont typeface="Arial" panose="020B0604020202020204" pitchFamily="34" charset="0"/>
              <a:buChar char="•"/>
            </a:pPr>
            <a:r>
              <a:rPr lang="en-GB" sz="1600" b="1" dirty="0">
                <a:solidFill>
                  <a:srgbClr val="422683"/>
                </a:solidFill>
                <a:latin typeface="Arial" panose="020B0604020202020204" pitchFamily="34" charset="0"/>
                <a:cs typeface="Arial" panose="020B0604020202020204" pitchFamily="34" charset="0"/>
              </a:rPr>
              <a:t>C</a:t>
            </a:r>
            <a:r>
              <a:rPr lang="en-GB" sz="1300" dirty="0">
                <a:latin typeface="Arial" panose="020B0604020202020204" pitchFamily="34" charset="0"/>
                <a:cs typeface="Arial" panose="020B0604020202020204" pitchFamily="34" charset="0"/>
              </a:rPr>
              <a:t>lient requirements – always discuss client expectations and needs</a:t>
            </a:r>
          </a:p>
          <a:p>
            <a:pPr marL="285750" lvl="0" indent="-285750">
              <a:buFont typeface="Arial" panose="020B0604020202020204" pitchFamily="34" charset="0"/>
              <a:buChar char="•"/>
            </a:pPr>
            <a:r>
              <a:rPr lang="en-GB" sz="1600" b="1" dirty="0" smtClean="0">
                <a:solidFill>
                  <a:srgbClr val="422683"/>
                </a:solidFill>
                <a:latin typeface="Arial" panose="020B0604020202020204" pitchFamily="34" charset="0"/>
                <a:cs typeface="Arial" panose="020B0604020202020204" pitchFamily="34" charset="0"/>
              </a:rPr>
              <a:t>H</a:t>
            </a:r>
            <a:r>
              <a:rPr lang="en-GB" sz="1300" dirty="0" smtClean="0">
                <a:latin typeface="Arial" panose="020B0604020202020204" pitchFamily="34" charset="0"/>
                <a:cs typeface="Arial" panose="020B0604020202020204" pitchFamily="34" charset="0"/>
              </a:rPr>
              <a:t>air </a:t>
            </a:r>
            <a:r>
              <a:rPr lang="en-GB" sz="1300" dirty="0">
                <a:latin typeface="Arial" panose="020B0604020202020204" pitchFamily="34" charset="0"/>
                <a:cs typeface="Arial" panose="020B0604020202020204" pitchFamily="34" charset="0"/>
              </a:rPr>
              <a:t>length – is the hair long enough to achieve the desired effect</a:t>
            </a:r>
          </a:p>
          <a:p>
            <a:pPr marL="285750" lvl="0" indent="-285750">
              <a:buFont typeface="Arial" panose="020B0604020202020204" pitchFamily="34" charset="0"/>
              <a:buChar char="•"/>
            </a:pPr>
            <a:r>
              <a:rPr lang="en-GB" sz="1600" b="1" dirty="0">
                <a:solidFill>
                  <a:srgbClr val="422683"/>
                </a:solidFill>
                <a:latin typeface="Arial" panose="020B0604020202020204" pitchFamily="34" charset="0"/>
                <a:cs typeface="Arial" panose="020B0604020202020204" pitchFamily="34" charset="0"/>
              </a:rPr>
              <a:t>H</a:t>
            </a:r>
            <a:r>
              <a:rPr lang="en-GB" sz="1300" dirty="0">
                <a:latin typeface="Arial" panose="020B0604020202020204" pitchFamily="34" charset="0"/>
                <a:cs typeface="Arial" panose="020B0604020202020204" pitchFamily="34" charset="0"/>
              </a:rPr>
              <a:t>air texture – will the texture allow you to achieve the look required and what techniques do you need to </a:t>
            </a:r>
            <a:r>
              <a:rPr lang="en-GB" sz="1300" dirty="0" smtClean="0">
                <a:latin typeface="Arial" panose="020B0604020202020204" pitchFamily="34" charset="0"/>
                <a:cs typeface="Arial" panose="020B0604020202020204" pitchFamily="34" charset="0"/>
              </a:rPr>
              <a:t>use</a:t>
            </a:r>
          </a:p>
          <a:p>
            <a:pPr marL="285750" lvl="0" indent="-285750">
              <a:buFont typeface="Arial" panose="020B0604020202020204" pitchFamily="34" charset="0"/>
              <a:buChar char="•"/>
            </a:pPr>
            <a:r>
              <a:rPr lang="en-GB" sz="1600" b="1" dirty="0" smtClean="0">
                <a:solidFill>
                  <a:srgbClr val="422683"/>
                </a:solidFill>
                <a:latin typeface="Arial" panose="020B0604020202020204" pitchFamily="34" charset="0"/>
                <a:cs typeface="Arial" panose="020B0604020202020204" pitchFamily="34" charset="0"/>
              </a:rPr>
              <a:t>H</a:t>
            </a:r>
            <a:r>
              <a:rPr lang="en-GB" sz="1300" dirty="0" smtClean="0">
                <a:latin typeface="Arial" panose="020B0604020202020204" pitchFamily="34" charset="0"/>
                <a:cs typeface="Arial" panose="020B0604020202020204" pitchFamily="34" charset="0"/>
              </a:rPr>
              <a:t>air </a:t>
            </a:r>
            <a:r>
              <a:rPr lang="en-GB" sz="1300" dirty="0">
                <a:latin typeface="Arial" panose="020B0604020202020204" pitchFamily="34" charset="0"/>
                <a:cs typeface="Arial" panose="020B0604020202020204" pitchFamily="34" charset="0"/>
              </a:rPr>
              <a:t>density – will the thickness of the hair allow you to achieve the look required</a:t>
            </a:r>
          </a:p>
          <a:p>
            <a:pPr marL="285750" lvl="0" indent="-285750">
              <a:buFont typeface="Arial" panose="020B0604020202020204" pitchFamily="34" charset="0"/>
              <a:buChar char="•"/>
            </a:pPr>
            <a:r>
              <a:rPr lang="en-GB" sz="1600" b="1" dirty="0">
                <a:solidFill>
                  <a:srgbClr val="422683"/>
                </a:solidFill>
                <a:latin typeface="Arial" panose="020B0604020202020204" pitchFamily="34" charset="0"/>
                <a:cs typeface="Arial" panose="020B0604020202020204" pitchFamily="34" charset="0"/>
              </a:rPr>
              <a:t>H</a:t>
            </a:r>
            <a:r>
              <a:rPr lang="en-GB" sz="1300" dirty="0">
                <a:latin typeface="Arial" panose="020B0604020202020204" pitchFamily="34" charset="0"/>
                <a:cs typeface="Arial" panose="020B0604020202020204" pitchFamily="34" charset="0"/>
              </a:rPr>
              <a:t>air movement – will the movement of the hair allow you to achieve the look required</a:t>
            </a:r>
          </a:p>
          <a:p>
            <a:pPr marL="285750" lvl="0" indent="-285750">
              <a:buFont typeface="Arial" panose="020B0604020202020204" pitchFamily="34" charset="0"/>
              <a:buChar char="•"/>
            </a:pPr>
            <a:r>
              <a:rPr lang="en-GB" sz="1600" b="1" dirty="0">
                <a:solidFill>
                  <a:srgbClr val="422683"/>
                </a:solidFill>
                <a:latin typeface="Arial" panose="020B0604020202020204" pitchFamily="34" charset="0"/>
                <a:cs typeface="Arial" panose="020B0604020202020204" pitchFamily="34" charset="0"/>
              </a:rPr>
              <a:t>D</a:t>
            </a:r>
            <a:r>
              <a:rPr lang="en-GB" sz="1300" dirty="0">
                <a:latin typeface="Arial" panose="020B0604020202020204" pitchFamily="34" charset="0"/>
                <a:cs typeface="Arial" panose="020B0604020202020204" pitchFamily="34" charset="0"/>
              </a:rPr>
              <a:t>irection of growth/natural partings – identify these before agreeing to the look, the hair may not fall in the direction of the chosen style</a:t>
            </a:r>
          </a:p>
          <a:p>
            <a:pPr marL="285750" lvl="0" indent="-285750">
              <a:buFont typeface="Arial" panose="020B0604020202020204" pitchFamily="34" charset="0"/>
              <a:buChar char="•"/>
            </a:pPr>
            <a:r>
              <a:rPr lang="en-GB" sz="1600" b="1" dirty="0">
                <a:solidFill>
                  <a:srgbClr val="422683"/>
                </a:solidFill>
                <a:latin typeface="Arial" panose="020B0604020202020204" pitchFamily="34" charset="0"/>
                <a:cs typeface="Arial" panose="020B0604020202020204" pitchFamily="34" charset="0"/>
              </a:rPr>
              <a:t>R</a:t>
            </a:r>
            <a:r>
              <a:rPr lang="en-GB" sz="1300" dirty="0">
                <a:latin typeface="Arial" panose="020B0604020202020204" pitchFamily="34" charset="0"/>
                <a:cs typeface="Arial" panose="020B0604020202020204" pitchFamily="34" charset="0"/>
              </a:rPr>
              <a:t>oot lift/natural volume – will the natural volume of the hair enable you to achieve the look</a:t>
            </a:r>
          </a:p>
          <a:p>
            <a:pPr marL="285750" lvl="0" indent="-285750">
              <a:buFont typeface="Arial" panose="020B0604020202020204" pitchFamily="34" charset="0"/>
              <a:buChar char="•"/>
            </a:pPr>
            <a:r>
              <a:rPr lang="en-GB" sz="1600" b="1" dirty="0">
                <a:solidFill>
                  <a:srgbClr val="422683"/>
                </a:solidFill>
                <a:latin typeface="Arial" panose="020B0604020202020204" pitchFamily="34" charset="0"/>
                <a:cs typeface="Arial" panose="020B0604020202020204" pitchFamily="34" charset="0"/>
              </a:rPr>
              <a:t>H</a:t>
            </a:r>
            <a:r>
              <a:rPr lang="en-GB" sz="1300" dirty="0">
                <a:latin typeface="Arial" panose="020B0604020202020204" pitchFamily="34" charset="0"/>
                <a:cs typeface="Arial" panose="020B0604020202020204" pitchFamily="34" charset="0"/>
              </a:rPr>
              <a:t>air growth patterns – look for the following:</a:t>
            </a:r>
          </a:p>
          <a:p>
            <a:pPr marL="742950" lvl="1" indent="-285750">
              <a:buFont typeface="Arial" panose="020B0604020202020204" pitchFamily="34" charset="0"/>
              <a:buChar char="•"/>
            </a:pPr>
            <a:r>
              <a:rPr lang="en-GB" sz="1600" b="1" dirty="0">
                <a:solidFill>
                  <a:srgbClr val="422683"/>
                </a:solidFill>
                <a:latin typeface="Arial" panose="020B0604020202020204" pitchFamily="34" charset="0"/>
                <a:cs typeface="Arial" panose="020B0604020202020204" pitchFamily="34" charset="0"/>
              </a:rPr>
              <a:t>H</a:t>
            </a:r>
            <a:r>
              <a:rPr lang="en-GB" sz="1300" dirty="0">
                <a:latin typeface="Arial" panose="020B0604020202020204" pitchFamily="34" charset="0"/>
                <a:cs typeface="Arial" panose="020B0604020202020204" pitchFamily="34" charset="0"/>
              </a:rPr>
              <a:t>igh or low hair growth at the nape</a:t>
            </a:r>
          </a:p>
          <a:p>
            <a:pPr marL="742950" lvl="1" indent="-285750">
              <a:buFont typeface="Arial" panose="020B0604020202020204" pitchFamily="34" charset="0"/>
              <a:buChar char="•"/>
            </a:pPr>
            <a:r>
              <a:rPr lang="en-GB" sz="1600" b="1" dirty="0">
                <a:solidFill>
                  <a:srgbClr val="422683"/>
                </a:solidFill>
                <a:latin typeface="Arial" panose="020B0604020202020204" pitchFamily="34" charset="0"/>
                <a:cs typeface="Arial" panose="020B0604020202020204" pitchFamily="34" charset="0"/>
              </a:rPr>
              <a:t>H</a:t>
            </a:r>
            <a:r>
              <a:rPr lang="en-GB" sz="1300" dirty="0">
                <a:latin typeface="Arial" panose="020B0604020202020204" pitchFamily="34" charset="0"/>
                <a:cs typeface="Arial" panose="020B0604020202020204" pitchFamily="34" charset="0"/>
              </a:rPr>
              <a:t>igh or low growing front hairlines</a:t>
            </a:r>
          </a:p>
          <a:p>
            <a:pPr marL="742950" lvl="1" indent="-285750">
              <a:buFont typeface="Arial" panose="020B0604020202020204" pitchFamily="34" charset="0"/>
              <a:buChar char="•"/>
            </a:pPr>
            <a:r>
              <a:rPr lang="en-GB" sz="1600" b="1" dirty="0">
                <a:solidFill>
                  <a:srgbClr val="422683"/>
                </a:solidFill>
                <a:latin typeface="Arial" panose="020B0604020202020204" pitchFamily="34" charset="0"/>
                <a:cs typeface="Arial" panose="020B0604020202020204" pitchFamily="34" charset="0"/>
              </a:rPr>
              <a:t>D</a:t>
            </a:r>
            <a:r>
              <a:rPr lang="en-GB" sz="1300" dirty="0">
                <a:latin typeface="Arial" panose="020B0604020202020204" pitchFamily="34" charset="0"/>
                <a:cs typeface="Arial" panose="020B0604020202020204" pitchFamily="34" charset="0"/>
              </a:rPr>
              <a:t>ouble crown</a:t>
            </a:r>
          </a:p>
          <a:p>
            <a:pPr marL="742950" lvl="1" indent="-285750">
              <a:buFont typeface="Arial" panose="020B0604020202020204" pitchFamily="34" charset="0"/>
              <a:buChar char="•"/>
            </a:pPr>
            <a:r>
              <a:rPr lang="en-GB" sz="1600" b="1" dirty="0">
                <a:solidFill>
                  <a:srgbClr val="422683"/>
                </a:solidFill>
                <a:latin typeface="Arial" panose="020B0604020202020204" pitchFamily="34" charset="0"/>
                <a:cs typeface="Arial" panose="020B0604020202020204" pitchFamily="34" charset="0"/>
              </a:rPr>
              <a:t>W</a:t>
            </a:r>
            <a:r>
              <a:rPr lang="en-GB" sz="1300" dirty="0">
                <a:latin typeface="Arial" panose="020B0604020202020204" pitchFamily="34" charset="0"/>
                <a:cs typeface="Arial" panose="020B0604020202020204" pitchFamily="34" charset="0"/>
              </a:rPr>
              <a:t>idow’s peak</a:t>
            </a:r>
          </a:p>
          <a:p>
            <a:pPr marL="742950" lvl="1" indent="-285750">
              <a:buFont typeface="Arial" panose="020B0604020202020204" pitchFamily="34" charset="0"/>
              <a:buChar char="•"/>
            </a:pPr>
            <a:r>
              <a:rPr lang="en-GB" sz="1600" b="1" dirty="0">
                <a:solidFill>
                  <a:srgbClr val="422683"/>
                </a:solidFill>
                <a:latin typeface="Arial" panose="020B0604020202020204" pitchFamily="34" charset="0"/>
                <a:cs typeface="Arial" panose="020B0604020202020204" pitchFamily="34" charset="0"/>
              </a:rPr>
              <a:t>C</a:t>
            </a:r>
            <a:r>
              <a:rPr lang="en-GB" sz="1300" dirty="0">
                <a:latin typeface="Arial" panose="020B0604020202020204" pitchFamily="34" charset="0"/>
                <a:cs typeface="Arial" panose="020B0604020202020204" pitchFamily="34" charset="0"/>
              </a:rPr>
              <a:t>owlick</a:t>
            </a:r>
          </a:p>
          <a:p>
            <a:pPr marL="742950" lvl="1" indent="-285750">
              <a:buFont typeface="Arial" panose="020B0604020202020204" pitchFamily="34" charset="0"/>
              <a:buChar char="•"/>
            </a:pPr>
            <a:r>
              <a:rPr lang="en-GB" sz="1600" b="1" dirty="0">
                <a:solidFill>
                  <a:srgbClr val="422683"/>
                </a:solidFill>
                <a:latin typeface="Arial" panose="020B0604020202020204" pitchFamily="34" charset="0"/>
                <a:cs typeface="Arial" panose="020B0604020202020204" pitchFamily="34" charset="0"/>
              </a:rPr>
              <a:t>N</a:t>
            </a:r>
            <a:r>
              <a:rPr lang="en-GB" sz="1300" dirty="0">
                <a:latin typeface="Arial" panose="020B0604020202020204" pitchFamily="34" charset="0"/>
                <a:cs typeface="Arial" panose="020B0604020202020204" pitchFamily="34" charset="0"/>
              </a:rPr>
              <a:t>ape whorl</a:t>
            </a:r>
          </a:p>
          <a:p>
            <a:r>
              <a:rPr lang="en-GB" sz="1600" b="1" dirty="0">
                <a:solidFill>
                  <a:srgbClr val="422683"/>
                </a:solidFill>
                <a:latin typeface="Arial" panose="020B0604020202020204" pitchFamily="34" charset="0"/>
                <a:cs typeface="Arial" panose="020B0604020202020204" pitchFamily="34" charset="0"/>
              </a:rPr>
              <a:t>I</a:t>
            </a:r>
            <a:r>
              <a:rPr lang="en-GB" sz="1300" dirty="0">
                <a:latin typeface="Arial" panose="020B0604020202020204" pitchFamily="34" charset="0"/>
                <a:cs typeface="Arial" panose="020B0604020202020204" pitchFamily="34" charset="0"/>
              </a:rPr>
              <a:t>dentify a suitable style or cutting technique to prevent the growth pattern being </a:t>
            </a:r>
            <a:r>
              <a:rPr lang="en-GB" sz="1300" dirty="0" smtClean="0">
                <a:latin typeface="Arial" panose="020B0604020202020204" pitchFamily="34" charset="0"/>
                <a:cs typeface="Arial" panose="020B0604020202020204" pitchFamily="34" charset="0"/>
              </a:rPr>
              <a:t>predominant</a:t>
            </a:r>
          </a:p>
          <a:p>
            <a:endParaRPr lang="en-GB" sz="1300" dirty="0">
              <a:latin typeface="Arial" panose="020B0604020202020204" pitchFamily="34" charset="0"/>
              <a:cs typeface="Arial" panose="020B0604020202020204" pitchFamily="34" charset="0"/>
            </a:endParaRPr>
          </a:p>
          <a:p>
            <a:pPr marL="742950" lvl="1" indent="-285750">
              <a:buFont typeface="Arial" panose="020B0604020202020204" pitchFamily="34" charset="0"/>
              <a:buChar char="•"/>
            </a:pPr>
            <a:r>
              <a:rPr lang="en-GB" sz="1600" b="1" dirty="0">
                <a:solidFill>
                  <a:srgbClr val="422683"/>
                </a:solidFill>
                <a:latin typeface="Arial" panose="020B0604020202020204" pitchFamily="34" charset="0"/>
                <a:cs typeface="Arial" panose="020B0604020202020204" pitchFamily="34" charset="0"/>
              </a:rPr>
              <a:t>H</a:t>
            </a:r>
            <a:r>
              <a:rPr lang="en-GB" sz="1300" dirty="0">
                <a:latin typeface="Arial" panose="020B0604020202020204" pitchFamily="34" charset="0"/>
                <a:cs typeface="Arial" panose="020B0604020202020204" pitchFamily="34" charset="0"/>
              </a:rPr>
              <a:t>air condition – if the hair is in poor condition, discuss with the client how much should be removed to improve the look of the hair</a:t>
            </a:r>
          </a:p>
          <a:p>
            <a:pPr marL="742950" lvl="1" indent="-285750">
              <a:buFont typeface="Arial" panose="020B0604020202020204" pitchFamily="34" charset="0"/>
              <a:buChar char="•"/>
            </a:pPr>
            <a:r>
              <a:rPr lang="en-GB" sz="1600" b="1" dirty="0">
                <a:solidFill>
                  <a:srgbClr val="422683"/>
                </a:solidFill>
                <a:latin typeface="Arial" panose="020B0604020202020204" pitchFamily="34" charset="0"/>
                <a:cs typeface="Arial" panose="020B0604020202020204" pitchFamily="34" charset="0"/>
              </a:rPr>
              <a:t>H</a:t>
            </a:r>
            <a:r>
              <a:rPr lang="en-GB" sz="1300" dirty="0">
                <a:latin typeface="Arial" panose="020B0604020202020204" pitchFamily="34" charset="0"/>
                <a:cs typeface="Arial" panose="020B0604020202020204" pitchFamily="34" charset="0"/>
              </a:rPr>
              <a:t>ead and face shape – choose a style that will complement the face shape</a:t>
            </a:r>
          </a:p>
          <a:p>
            <a:pPr marL="742950" lvl="1" indent="-285750">
              <a:buFont typeface="Arial" panose="020B0604020202020204" pitchFamily="34" charset="0"/>
              <a:buChar char="•"/>
            </a:pPr>
            <a:r>
              <a:rPr lang="en-GB" sz="1600" b="1" dirty="0">
                <a:solidFill>
                  <a:srgbClr val="422683"/>
                </a:solidFill>
                <a:latin typeface="Arial" panose="020B0604020202020204" pitchFamily="34" charset="0"/>
                <a:cs typeface="Arial" panose="020B0604020202020204" pitchFamily="34" charset="0"/>
              </a:rPr>
              <a:t>L</a:t>
            </a:r>
            <a:r>
              <a:rPr lang="en-GB" sz="1300" dirty="0">
                <a:latin typeface="Arial" panose="020B0604020202020204" pitchFamily="34" charset="0"/>
                <a:cs typeface="Arial" panose="020B0604020202020204" pitchFamily="34" charset="0"/>
              </a:rPr>
              <a:t>ifestyle and image of the client – lifestyle and image are important when choosing a style (will the client be able to manage his/her hair and does the look give off the right messages.</a:t>
            </a:r>
          </a:p>
          <a:p>
            <a:endParaRPr lang="en-GB" sz="13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13796680"/>
      </p:ext>
    </p:extLst>
  </p:cSld>
  <p:clrMapOvr>
    <a:masterClrMapping/>
  </p:clrMapOvr>
  <p:transition spd="slow">
    <p:pull/>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9" name="Picture 5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9513" y="126695"/>
            <a:ext cx="1224136" cy="1056554"/>
          </a:xfrm>
          <a:prstGeom prst="rect">
            <a:avLst/>
          </a:prstGeom>
        </p:spPr>
      </p:pic>
      <p:pic>
        <p:nvPicPr>
          <p:cNvPr id="60" name="Picture 5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6632" y="8440572"/>
            <a:ext cx="1091803" cy="595924"/>
          </a:xfrm>
          <a:prstGeom prst="rect">
            <a:avLst/>
          </a:prstGeom>
        </p:spPr>
      </p:pic>
      <p:pic>
        <p:nvPicPr>
          <p:cNvPr id="61" name="Picture 60"/>
          <p:cNvPicPr/>
          <p:nvPr/>
        </p:nvPicPr>
        <p:blipFill>
          <a:blip r:embed="rId5" cstate="print">
            <a:extLst>
              <a:ext uri="{28A0092B-C50C-407E-A947-70E740481C1C}">
                <a14:useLocalDpi xmlns:a14="http://schemas.microsoft.com/office/drawing/2010/main" val="0"/>
              </a:ext>
            </a:extLst>
          </a:blip>
          <a:stretch>
            <a:fillRect/>
          </a:stretch>
        </p:blipFill>
        <p:spPr>
          <a:xfrm>
            <a:off x="5157192" y="260648"/>
            <a:ext cx="1381760" cy="495300"/>
          </a:xfrm>
          <a:prstGeom prst="rect">
            <a:avLst/>
          </a:prstGeom>
        </p:spPr>
      </p:pic>
      <p:sp>
        <p:nvSpPr>
          <p:cNvPr id="21" name="Content Placeholder 2"/>
          <p:cNvSpPr txBox="1">
            <a:spLocks/>
          </p:cNvSpPr>
          <p:nvPr/>
        </p:nvSpPr>
        <p:spPr>
          <a:xfrm>
            <a:off x="526490" y="107504"/>
            <a:ext cx="5508612" cy="883603"/>
          </a:xfrm>
          <a:prstGeom prst="rect">
            <a:avLst/>
          </a:prstGeom>
        </p:spPr>
        <p:txBody>
          <a:bodyPr vert="horz">
            <a:noAutofit/>
          </a:bodyPr>
          <a:lst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a:lstStyle>
          <a:p>
            <a:pPr marL="0" indent="0" algn="ctr">
              <a:buFont typeface="Wingdings 2"/>
              <a:buNone/>
            </a:pPr>
            <a:r>
              <a:rPr lang="en-US" sz="3600" b="1" dirty="0" smtClean="0">
                <a:ln w="11430"/>
                <a:solidFill>
                  <a:srgbClr val="422683"/>
                </a:solidFill>
                <a:latin typeface="Arial Black" panose="020B0A04020102020204" pitchFamily="34" charset="0"/>
              </a:rPr>
              <a:t>Health &amp; </a:t>
            </a:r>
          </a:p>
          <a:p>
            <a:pPr marL="0" indent="0" algn="ctr">
              <a:buFont typeface="Wingdings 2"/>
              <a:buNone/>
            </a:pPr>
            <a:r>
              <a:rPr lang="en-US" sz="3600" b="1" dirty="0" smtClean="0">
                <a:ln w="11430"/>
                <a:solidFill>
                  <a:srgbClr val="422683"/>
                </a:solidFill>
                <a:latin typeface="Arial Black" panose="020B0A04020102020204" pitchFamily="34" charset="0"/>
              </a:rPr>
              <a:t>Safety</a:t>
            </a:r>
          </a:p>
        </p:txBody>
      </p:sp>
      <p:sp>
        <p:nvSpPr>
          <p:cNvPr id="3" name="Rectangle 4"/>
          <p:cNvSpPr>
            <a:spLocks noChangeArrowheads="1"/>
          </p:cNvSpPr>
          <p:nvPr/>
        </p:nvSpPr>
        <p:spPr bwMode="auto">
          <a:xfrm>
            <a:off x="0" y="457200"/>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0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	</a:t>
            </a:r>
            <a:endParaRPr kumimoji="0" lang="en-GB"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 name="TextBox 3"/>
          <p:cNvSpPr txBox="1"/>
          <p:nvPr/>
        </p:nvSpPr>
        <p:spPr>
          <a:xfrm>
            <a:off x="188641" y="1547664"/>
            <a:ext cx="5846462" cy="6540252"/>
          </a:xfrm>
          <a:prstGeom prst="rect">
            <a:avLst/>
          </a:prstGeom>
          <a:noFill/>
        </p:spPr>
        <p:txBody>
          <a:bodyPr wrap="square" rtlCol="0">
            <a:spAutoFit/>
          </a:bodyPr>
          <a:lstStyle/>
          <a:p>
            <a:r>
              <a:rPr lang="en-GB" sz="1300" b="1" dirty="0">
                <a:latin typeface="Arial" panose="020B0604020202020204" pitchFamily="34" charset="0"/>
                <a:cs typeface="Arial" panose="020B0604020202020204" pitchFamily="34" charset="0"/>
              </a:rPr>
              <a:t> </a:t>
            </a:r>
            <a:endParaRPr lang="en-GB" sz="1300" dirty="0">
              <a:latin typeface="Arial" panose="020B0604020202020204" pitchFamily="34" charset="0"/>
              <a:cs typeface="Arial" panose="020B0604020202020204" pitchFamily="34" charset="0"/>
            </a:endParaRPr>
          </a:p>
          <a:p>
            <a:pPr marL="285750" lvl="0" indent="-285750">
              <a:buFont typeface="Arial" panose="020B0604020202020204" pitchFamily="34" charset="0"/>
              <a:buChar char="•"/>
            </a:pPr>
            <a:r>
              <a:rPr lang="en-GB" sz="1600" b="1" dirty="0">
                <a:solidFill>
                  <a:srgbClr val="422683"/>
                </a:solidFill>
                <a:latin typeface="Arial" panose="020B0604020202020204" pitchFamily="34" charset="0"/>
                <a:cs typeface="Arial" panose="020B0604020202020204" pitchFamily="34" charset="0"/>
              </a:rPr>
              <a:t>S</a:t>
            </a:r>
            <a:r>
              <a:rPr lang="en-GB" sz="1300" dirty="0">
                <a:latin typeface="Arial" panose="020B0604020202020204" pitchFamily="34" charset="0"/>
                <a:cs typeface="Arial" panose="020B0604020202020204" pitchFamily="34" charset="0"/>
              </a:rPr>
              <a:t>cissors/cutting tools must have blades protected when not in </a:t>
            </a:r>
            <a:r>
              <a:rPr lang="en-GB" sz="1300" dirty="0" smtClean="0">
                <a:latin typeface="Arial" panose="020B0604020202020204" pitchFamily="34" charset="0"/>
                <a:cs typeface="Arial" panose="020B0604020202020204" pitchFamily="34" charset="0"/>
              </a:rPr>
              <a:t>use</a:t>
            </a:r>
          </a:p>
          <a:p>
            <a:pPr lvl="0"/>
            <a:endParaRPr lang="en-GB" sz="1300" dirty="0">
              <a:latin typeface="Arial" panose="020B0604020202020204" pitchFamily="34" charset="0"/>
              <a:cs typeface="Arial" panose="020B0604020202020204" pitchFamily="34" charset="0"/>
            </a:endParaRPr>
          </a:p>
          <a:p>
            <a:pPr marL="285750" lvl="0" indent="-285750">
              <a:buFont typeface="Arial" panose="020B0604020202020204" pitchFamily="34" charset="0"/>
              <a:buChar char="•"/>
            </a:pPr>
            <a:r>
              <a:rPr lang="en-GB" sz="1600" b="1" dirty="0">
                <a:solidFill>
                  <a:srgbClr val="422683"/>
                </a:solidFill>
                <a:latin typeface="Arial" panose="020B0604020202020204" pitchFamily="34" charset="0"/>
                <a:cs typeface="Arial" panose="020B0604020202020204" pitchFamily="34" charset="0"/>
              </a:rPr>
              <a:t>S</a:t>
            </a:r>
            <a:r>
              <a:rPr lang="en-GB" sz="1300" dirty="0">
                <a:latin typeface="Arial" panose="020B0604020202020204" pitchFamily="34" charset="0"/>
                <a:cs typeface="Arial" panose="020B0604020202020204" pitchFamily="34" charset="0"/>
              </a:rPr>
              <a:t>cissors/cutting tools must be stored securely when not in </a:t>
            </a:r>
            <a:r>
              <a:rPr lang="en-GB" sz="1300" dirty="0" smtClean="0">
                <a:latin typeface="Arial" panose="020B0604020202020204" pitchFamily="34" charset="0"/>
                <a:cs typeface="Arial" panose="020B0604020202020204" pitchFamily="34" charset="0"/>
              </a:rPr>
              <a:t>use</a:t>
            </a:r>
          </a:p>
          <a:p>
            <a:pPr lvl="0"/>
            <a:endParaRPr lang="en-GB" sz="1300" dirty="0">
              <a:latin typeface="Arial" panose="020B0604020202020204" pitchFamily="34" charset="0"/>
              <a:cs typeface="Arial" panose="020B0604020202020204" pitchFamily="34" charset="0"/>
            </a:endParaRPr>
          </a:p>
          <a:p>
            <a:pPr marL="285750" lvl="0" indent="-285750">
              <a:buFont typeface="Arial" panose="020B0604020202020204" pitchFamily="34" charset="0"/>
              <a:buChar char="•"/>
            </a:pPr>
            <a:r>
              <a:rPr lang="en-GB" sz="1600" b="1" dirty="0">
                <a:solidFill>
                  <a:srgbClr val="422683"/>
                </a:solidFill>
                <a:latin typeface="Arial" panose="020B0604020202020204" pitchFamily="34" charset="0"/>
                <a:cs typeface="Arial" panose="020B0604020202020204" pitchFamily="34" charset="0"/>
              </a:rPr>
              <a:t>H</a:t>
            </a:r>
            <a:r>
              <a:rPr lang="en-GB" sz="1300" dirty="0">
                <a:latin typeface="Arial" panose="020B0604020202020204" pitchFamily="34" charset="0"/>
                <a:cs typeface="Arial" panose="020B0604020202020204" pitchFamily="34" charset="0"/>
              </a:rPr>
              <a:t>air cuttings should be removed from face and neck for client </a:t>
            </a:r>
            <a:r>
              <a:rPr lang="en-GB" sz="1300" dirty="0" smtClean="0">
                <a:latin typeface="Arial" panose="020B0604020202020204" pitchFamily="34" charset="0"/>
                <a:cs typeface="Arial" panose="020B0604020202020204" pitchFamily="34" charset="0"/>
              </a:rPr>
              <a:t>comfort</a:t>
            </a:r>
          </a:p>
          <a:p>
            <a:pPr lvl="0"/>
            <a:endParaRPr lang="en-GB" sz="1300" dirty="0">
              <a:latin typeface="Arial" panose="020B0604020202020204" pitchFamily="34" charset="0"/>
              <a:cs typeface="Arial" panose="020B0604020202020204" pitchFamily="34" charset="0"/>
            </a:endParaRPr>
          </a:p>
          <a:p>
            <a:pPr marL="285750" lvl="0" indent="-285750">
              <a:buFont typeface="Arial" panose="020B0604020202020204" pitchFamily="34" charset="0"/>
              <a:buChar char="•"/>
            </a:pPr>
            <a:r>
              <a:rPr lang="en-GB" sz="1600" b="1" dirty="0">
                <a:solidFill>
                  <a:srgbClr val="422683"/>
                </a:solidFill>
                <a:latin typeface="Arial" panose="020B0604020202020204" pitchFamily="34" charset="0"/>
                <a:cs typeface="Arial" panose="020B0604020202020204" pitchFamily="34" charset="0"/>
              </a:rPr>
              <a:t>B</a:t>
            </a:r>
            <a:r>
              <a:rPr lang="en-GB" sz="1300" dirty="0">
                <a:latin typeface="Arial" panose="020B0604020202020204" pitchFamily="34" charset="0"/>
                <a:cs typeface="Arial" panose="020B0604020202020204" pitchFamily="34" charset="0"/>
              </a:rPr>
              <a:t>efore commencing the next service the floor must be swept to remove all hair from the floor to avoid slipping and maintain a healthy </a:t>
            </a:r>
            <a:r>
              <a:rPr lang="en-GB" sz="1300" dirty="0" smtClean="0">
                <a:latin typeface="Arial" panose="020B0604020202020204" pitchFamily="34" charset="0"/>
                <a:cs typeface="Arial" panose="020B0604020202020204" pitchFamily="34" charset="0"/>
              </a:rPr>
              <a:t>environment</a:t>
            </a:r>
          </a:p>
          <a:p>
            <a:pPr lvl="0"/>
            <a:endParaRPr lang="en-GB" sz="1300" dirty="0">
              <a:latin typeface="Arial" panose="020B0604020202020204" pitchFamily="34" charset="0"/>
              <a:cs typeface="Arial" panose="020B0604020202020204" pitchFamily="34" charset="0"/>
            </a:endParaRPr>
          </a:p>
          <a:p>
            <a:pPr marL="285750" lvl="0" indent="-285750">
              <a:buFont typeface="Arial" panose="020B0604020202020204" pitchFamily="34" charset="0"/>
              <a:buChar char="•"/>
            </a:pPr>
            <a:r>
              <a:rPr lang="en-GB" sz="1600" b="1" dirty="0">
                <a:solidFill>
                  <a:srgbClr val="422683"/>
                </a:solidFill>
                <a:latin typeface="Arial" panose="020B0604020202020204" pitchFamily="34" charset="0"/>
                <a:cs typeface="Arial" panose="020B0604020202020204" pitchFamily="34" charset="0"/>
              </a:rPr>
              <a:t>O</a:t>
            </a:r>
            <a:r>
              <a:rPr lang="en-GB" sz="1300" dirty="0">
                <a:latin typeface="Arial" panose="020B0604020202020204" pitchFamily="34" charset="0"/>
                <a:cs typeface="Arial" panose="020B0604020202020204" pitchFamily="34" charset="0"/>
              </a:rPr>
              <a:t>n completion of the treatment ensure all hair is removed from the gown in order to prevent hair clinging to clients clothes</a:t>
            </a:r>
          </a:p>
          <a:p>
            <a:pPr lvl="0"/>
            <a:endParaRPr lang="en-GB" sz="1300" dirty="0" smtClean="0">
              <a:latin typeface="Arial" panose="020B0604020202020204" pitchFamily="34" charset="0"/>
              <a:cs typeface="Arial" panose="020B0604020202020204" pitchFamily="34" charset="0"/>
            </a:endParaRPr>
          </a:p>
          <a:p>
            <a:pPr lvl="0"/>
            <a:r>
              <a:rPr lang="en-GB" sz="1600" b="1" dirty="0" smtClean="0">
                <a:solidFill>
                  <a:srgbClr val="422683"/>
                </a:solidFill>
                <a:latin typeface="Arial" panose="020B0604020202020204" pitchFamily="34" charset="0"/>
                <a:cs typeface="Arial" panose="020B0604020202020204" pitchFamily="34" charset="0"/>
              </a:rPr>
              <a:t>I</a:t>
            </a:r>
            <a:r>
              <a:rPr lang="en-GB" sz="1300" dirty="0" smtClean="0">
                <a:latin typeface="Arial" panose="020B0604020202020204" pitchFamily="34" charset="0"/>
                <a:cs typeface="Arial" panose="020B0604020202020204" pitchFamily="34" charset="0"/>
              </a:rPr>
              <a:t>f </a:t>
            </a:r>
            <a:r>
              <a:rPr lang="en-GB" sz="1300" dirty="0">
                <a:latin typeface="Arial" panose="020B0604020202020204" pitchFamily="34" charset="0"/>
                <a:cs typeface="Arial" panose="020B0604020202020204" pitchFamily="34" charset="0"/>
              </a:rPr>
              <a:t>you cut a client:</a:t>
            </a:r>
          </a:p>
          <a:p>
            <a:r>
              <a:rPr lang="en-GB" sz="1300" dirty="0">
                <a:latin typeface="Arial" panose="020B0604020202020204" pitchFamily="34" charset="0"/>
                <a:cs typeface="Arial" panose="020B0604020202020204" pitchFamily="34" charset="0"/>
              </a:rPr>
              <a:t> </a:t>
            </a:r>
          </a:p>
          <a:p>
            <a:pPr marL="742950" lvl="1" indent="-285750">
              <a:buFont typeface="Arial" panose="020B0604020202020204" pitchFamily="34" charset="0"/>
              <a:buChar char="•"/>
            </a:pPr>
            <a:r>
              <a:rPr lang="en-GB" sz="1600" b="1" dirty="0">
                <a:solidFill>
                  <a:srgbClr val="422683"/>
                </a:solidFill>
                <a:latin typeface="Arial" panose="020B0604020202020204" pitchFamily="34" charset="0"/>
                <a:cs typeface="Arial" panose="020B0604020202020204" pitchFamily="34" charset="0"/>
              </a:rPr>
              <a:t>I</a:t>
            </a:r>
            <a:r>
              <a:rPr lang="en-GB" sz="1300" dirty="0">
                <a:latin typeface="Arial" panose="020B0604020202020204" pitchFamily="34" charset="0"/>
                <a:cs typeface="Arial" panose="020B0604020202020204" pitchFamily="34" charset="0"/>
              </a:rPr>
              <a:t>nform them and apologise</a:t>
            </a:r>
          </a:p>
          <a:p>
            <a:pPr marL="742950" lvl="1" indent="-285750">
              <a:buFont typeface="Arial" panose="020B0604020202020204" pitchFamily="34" charset="0"/>
              <a:buChar char="•"/>
            </a:pPr>
            <a:r>
              <a:rPr lang="en-GB" sz="1600" b="1" dirty="0">
                <a:solidFill>
                  <a:srgbClr val="422683"/>
                </a:solidFill>
                <a:latin typeface="Arial" panose="020B0604020202020204" pitchFamily="34" charset="0"/>
                <a:cs typeface="Arial" panose="020B0604020202020204" pitchFamily="34" charset="0"/>
              </a:rPr>
              <a:t>A</a:t>
            </a:r>
            <a:r>
              <a:rPr lang="en-GB" sz="1300" dirty="0">
                <a:latin typeface="Arial" panose="020B0604020202020204" pitchFamily="34" charset="0"/>
                <a:cs typeface="Arial" panose="020B0604020202020204" pitchFamily="34" charset="0"/>
              </a:rPr>
              <a:t>sk clients to apply pressure to the wound with cotton wool, this will stop the bleeding</a:t>
            </a:r>
          </a:p>
          <a:p>
            <a:pPr marL="742950" lvl="1" indent="-285750">
              <a:buFont typeface="Arial" panose="020B0604020202020204" pitchFamily="34" charset="0"/>
              <a:buChar char="•"/>
            </a:pPr>
            <a:r>
              <a:rPr lang="en-GB" sz="1600" b="1" dirty="0">
                <a:solidFill>
                  <a:srgbClr val="422683"/>
                </a:solidFill>
                <a:latin typeface="Arial" panose="020B0604020202020204" pitchFamily="34" charset="0"/>
                <a:cs typeface="Arial" panose="020B0604020202020204" pitchFamily="34" charset="0"/>
              </a:rPr>
              <a:t>C</a:t>
            </a:r>
            <a:r>
              <a:rPr lang="en-GB" sz="1300" dirty="0">
                <a:latin typeface="Arial" panose="020B0604020202020204" pitchFamily="34" charset="0"/>
                <a:cs typeface="Arial" panose="020B0604020202020204" pitchFamily="34" charset="0"/>
              </a:rPr>
              <a:t>over a small cut with a sterile dressing from the first aid box</a:t>
            </a:r>
          </a:p>
          <a:p>
            <a:pPr marL="742950" lvl="1" indent="-285750">
              <a:buFont typeface="Arial" panose="020B0604020202020204" pitchFamily="34" charset="0"/>
              <a:buChar char="•"/>
            </a:pPr>
            <a:r>
              <a:rPr lang="en-GB" sz="1600" b="1" dirty="0">
                <a:solidFill>
                  <a:srgbClr val="422683"/>
                </a:solidFill>
                <a:latin typeface="Arial" panose="020B0604020202020204" pitchFamily="34" charset="0"/>
                <a:cs typeface="Arial" panose="020B0604020202020204" pitchFamily="34" charset="0"/>
              </a:rPr>
              <a:t>L</a:t>
            </a:r>
            <a:r>
              <a:rPr lang="en-GB" sz="1300" dirty="0">
                <a:latin typeface="Arial" panose="020B0604020202020204" pitchFamily="34" charset="0"/>
                <a:cs typeface="Arial" panose="020B0604020202020204" pitchFamily="34" charset="0"/>
              </a:rPr>
              <a:t>arger cuts may require medical treatment inform your manager or first aider</a:t>
            </a:r>
          </a:p>
          <a:p>
            <a:pPr marL="742950" lvl="1" indent="-285750">
              <a:buFont typeface="Arial" panose="020B0604020202020204" pitchFamily="34" charset="0"/>
              <a:buChar char="•"/>
            </a:pPr>
            <a:r>
              <a:rPr lang="en-GB" sz="1600" b="1" dirty="0">
                <a:solidFill>
                  <a:srgbClr val="422683"/>
                </a:solidFill>
                <a:latin typeface="Arial" panose="020B0604020202020204" pitchFamily="34" charset="0"/>
                <a:cs typeface="Arial" panose="020B0604020202020204" pitchFamily="34" charset="0"/>
              </a:rPr>
              <a:t>D</a:t>
            </a:r>
            <a:r>
              <a:rPr lang="en-GB" sz="1300" dirty="0">
                <a:latin typeface="Arial" panose="020B0604020202020204" pitchFamily="34" charset="0"/>
                <a:cs typeface="Arial" panose="020B0604020202020204" pitchFamily="34" charset="0"/>
              </a:rPr>
              <a:t>o not allow your hands to come into contact with blood use rubber gloves if necessary</a:t>
            </a:r>
          </a:p>
          <a:p>
            <a:pPr marL="742950" lvl="1" indent="-285750">
              <a:buFont typeface="Arial" panose="020B0604020202020204" pitchFamily="34" charset="0"/>
              <a:buChar char="•"/>
            </a:pPr>
            <a:r>
              <a:rPr lang="en-GB" sz="1600" b="1" dirty="0">
                <a:solidFill>
                  <a:srgbClr val="422683"/>
                </a:solidFill>
                <a:latin typeface="Arial" panose="020B0604020202020204" pitchFamily="34" charset="0"/>
                <a:cs typeface="Arial" panose="020B0604020202020204" pitchFamily="34" charset="0"/>
              </a:rPr>
              <a:t>R</a:t>
            </a:r>
            <a:r>
              <a:rPr lang="en-GB" sz="1300" dirty="0">
                <a:latin typeface="Arial" panose="020B0604020202020204" pitchFamily="34" charset="0"/>
                <a:cs typeface="Arial" panose="020B0604020202020204" pitchFamily="34" charset="0"/>
              </a:rPr>
              <a:t>ecord the accident in the first aid book</a:t>
            </a:r>
          </a:p>
          <a:p>
            <a:r>
              <a:rPr lang="en-GB" sz="1300" dirty="0">
                <a:latin typeface="Arial" panose="020B0604020202020204" pitchFamily="34" charset="0"/>
                <a:cs typeface="Arial" panose="020B0604020202020204" pitchFamily="34" charset="0"/>
              </a:rPr>
              <a:t> </a:t>
            </a:r>
          </a:p>
          <a:p>
            <a:pPr marL="285750" lvl="0" indent="-285750">
              <a:buFont typeface="Arial" panose="020B0604020202020204" pitchFamily="34" charset="0"/>
              <a:buChar char="•"/>
            </a:pPr>
            <a:r>
              <a:rPr lang="en-GB" sz="1600" b="1" dirty="0">
                <a:solidFill>
                  <a:srgbClr val="422683"/>
                </a:solidFill>
                <a:latin typeface="Arial" panose="020B0604020202020204" pitchFamily="34" charset="0"/>
                <a:cs typeface="Arial" panose="020B0604020202020204" pitchFamily="34" charset="0"/>
              </a:rPr>
              <a:t>W</a:t>
            </a:r>
            <a:r>
              <a:rPr lang="en-GB" sz="1300" dirty="0">
                <a:latin typeface="Arial" panose="020B0604020202020204" pitchFamily="34" charset="0"/>
                <a:cs typeface="Arial" panose="020B0604020202020204" pitchFamily="34" charset="0"/>
              </a:rPr>
              <a:t>ash your tools if you drop </a:t>
            </a:r>
            <a:r>
              <a:rPr lang="en-GB" sz="1300" dirty="0" smtClean="0">
                <a:latin typeface="Arial" panose="020B0604020202020204" pitchFamily="34" charset="0"/>
                <a:cs typeface="Arial" panose="020B0604020202020204" pitchFamily="34" charset="0"/>
              </a:rPr>
              <a:t>them</a:t>
            </a:r>
          </a:p>
          <a:p>
            <a:pPr lvl="0"/>
            <a:endParaRPr lang="en-GB" sz="1300" dirty="0">
              <a:latin typeface="Arial" panose="020B0604020202020204" pitchFamily="34" charset="0"/>
              <a:cs typeface="Arial" panose="020B0604020202020204" pitchFamily="34" charset="0"/>
            </a:endParaRPr>
          </a:p>
          <a:p>
            <a:pPr marL="285750" lvl="0" indent="-285750">
              <a:buFont typeface="Arial" panose="020B0604020202020204" pitchFamily="34" charset="0"/>
              <a:buChar char="•"/>
            </a:pPr>
            <a:r>
              <a:rPr lang="en-GB" sz="1600" b="1" dirty="0">
                <a:solidFill>
                  <a:srgbClr val="422683"/>
                </a:solidFill>
                <a:latin typeface="Arial" panose="020B0604020202020204" pitchFamily="34" charset="0"/>
                <a:cs typeface="Arial" panose="020B0604020202020204" pitchFamily="34" charset="0"/>
              </a:rPr>
              <a:t>Y</a:t>
            </a:r>
            <a:r>
              <a:rPr lang="en-GB" sz="1300" dirty="0">
                <a:latin typeface="Arial" panose="020B0604020202020204" pitchFamily="34" charset="0"/>
                <a:cs typeface="Arial" panose="020B0604020202020204" pitchFamily="34" charset="0"/>
              </a:rPr>
              <a:t>our tools should be washed and sterilised after each </a:t>
            </a:r>
            <a:r>
              <a:rPr lang="en-GB" sz="1300" dirty="0" smtClean="0">
                <a:latin typeface="Arial" panose="020B0604020202020204" pitchFamily="34" charset="0"/>
                <a:cs typeface="Arial" panose="020B0604020202020204" pitchFamily="34" charset="0"/>
              </a:rPr>
              <a:t>client</a:t>
            </a:r>
            <a:endParaRPr lang="en-GB" sz="13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39239529"/>
      </p:ext>
    </p:extLst>
  </p:cSld>
  <p:clrMapOvr>
    <a:masterClrMapping/>
  </p:clrMapOvr>
  <p:transition spd="slow">
    <p:pull/>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9" name="Picture 5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9513" y="126695"/>
            <a:ext cx="1224136" cy="1056554"/>
          </a:xfrm>
          <a:prstGeom prst="rect">
            <a:avLst/>
          </a:prstGeom>
        </p:spPr>
      </p:pic>
      <p:pic>
        <p:nvPicPr>
          <p:cNvPr id="60" name="Picture 5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6632" y="8440572"/>
            <a:ext cx="1091803" cy="595924"/>
          </a:xfrm>
          <a:prstGeom prst="rect">
            <a:avLst/>
          </a:prstGeom>
        </p:spPr>
      </p:pic>
      <p:pic>
        <p:nvPicPr>
          <p:cNvPr id="61" name="Picture 60"/>
          <p:cNvPicPr/>
          <p:nvPr/>
        </p:nvPicPr>
        <p:blipFill>
          <a:blip r:embed="rId5" cstate="print">
            <a:extLst>
              <a:ext uri="{28A0092B-C50C-407E-A947-70E740481C1C}">
                <a14:useLocalDpi xmlns:a14="http://schemas.microsoft.com/office/drawing/2010/main" val="0"/>
              </a:ext>
            </a:extLst>
          </a:blip>
          <a:stretch>
            <a:fillRect/>
          </a:stretch>
        </p:blipFill>
        <p:spPr>
          <a:xfrm>
            <a:off x="5157192" y="260648"/>
            <a:ext cx="1381760" cy="495300"/>
          </a:xfrm>
          <a:prstGeom prst="rect">
            <a:avLst/>
          </a:prstGeom>
        </p:spPr>
      </p:pic>
      <p:sp>
        <p:nvSpPr>
          <p:cNvPr id="21" name="Content Placeholder 2"/>
          <p:cNvSpPr txBox="1">
            <a:spLocks/>
          </p:cNvSpPr>
          <p:nvPr/>
        </p:nvSpPr>
        <p:spPr>
          <a:xfrm>
            <a:off x="526490" y="107504"/>
            <a:ext cx="5508612" cy="883603"/>
          </a:xfrm>
          <a:prstGeom prst="rect">
            <a:avLst/>
          </a:prstGeom>
        </p:spPr>
        <p:txBody>
          <a:bodyPr vert="horz">
            <a:noAutofit/>
          </a:bodyPr>
          <a:lst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a:lstStyle>
          <a:p>
            <a:pPr marL="0" indent="0" algn="ctr">
              <a:buFont typeface="Wingdings 2"/>
              <a:buNone/>
            </a:pPr>
            <a:r>
              <a:rPr lang="en-US" sz="2800" b="1" dirty="0" smtClean="0">
                <a:ln w="11430"/>
                <a:solidFill>
                  <a:srgbClr val="422683"/>
                </a:solidFill>
                <a:latin typeface="Arial Black" panose="020B0A04020102020204" pitchFamily="34" charset="0"/>
              </a:rPr>
              <a:t>Health &amp; Safety</a:t>
            </a:r>
          </a:p>
        </p:txBody>
      </p:sp>
      <p:sp>
        <p:nvSpPr>
          <p:cNvPr id="3" name="Rectangle 4"/>
          <p:cNvSpPr>
            <a:spLocks noChangeArrowheads="1"/>
          </p:cNvSpPr>
          <p:nvPr/>
        </p:nvSpPr>
        <p:spPr bwMode="auto">
          <a:xfrm>
            <a:off x="0" y="457200"/>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0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	</a:t>
            </a:r>
            <a:endParaRPr kumimoji="0" lang="en-GB" altLang="en-US"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15362" name="Picture 2" descr="sklatob1[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64704" y="1446591"/>
            <a:ext cx="5184576" cy="5429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3" name="Picture 3"/>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63285" y="7288361"/>
            <a:ext cx="5284787" cy="6159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52440615"/>
      </p:ext>
    </p:extLst>
  </p:cSld>
  <p:clrMapOvr>
    <a:masterClrMapping/>
  </p:clrMapOvr>
  <p:transition spd="slow">
    <p:pull/>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9" name="Picture 5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9513" y="126695"/>
            <a:ext cx="1224136" cy="1056554"/>
          </a:xfrm>
          <a:prstGeom prst="rect">
            <a:avLst/>
          </a:prstGeom>
        </p:spPr>
      </p:pic>
      <p:pic>
        <p:nvPicPr>
          <p:cNvPr id="60" name="Picture 5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6632" y="8440572"/>
            <a:ext cx="1091803" cy="595924"/>
          </a:xfrm>
          <a:prstGeom prst="rect">
            <a:avLst/>
          </a:prstGeom>
        </p:spPr>
      </p:pic>
      <p:pic>
        <p:nvPicPr>
          <p:cNvPr id="61" name="Picture 60"/>
          <p:cNvPicPr/>
          <p:nvPr/>
        </p:nvPicPr>
        <p:blipFill>
          <a:blip r:embed="rId5" cstate="print">
            <a:extLst>
              <a:ext uri="{28A0092B-C50C-407E-A947-70E740481C1C}">
                <a14:useLocalDpi xmlns:a14="http://schemas.microsoft.com/office/drawing/2010/main" val="0"/>
              </a:ext>
            </a:extLst>
          </a:blip>
          <a:stretch>
            <a:fillRect/>
          </a:stretch>
        </p:blipFill>
        <p:spPr>
          <a:xfrm>
            <a:off x="5157192" y="260648"/>
            <a:ext cx="1381760" cy="495300"/>
          </a:xfrm>
          <a:prstGeom prst="rect">
            <a:avLst/>
          </a:prstGeom>
        </p:spPr>
      </p:pic>
      <p:sp>
        <p:nvSpPr>
          <p:cNvPr id="21" name="Content Placeholder 2"/>
          <p:cNvSpPr txBox="1">
            <a:spLocks/>
          </p:cNvSpPr>
          <p:nvPr/>
        </p:nvSpPr>
        <p:spPr>
          <a:xfrm>
            <a:off x="526490" y="107504"/>
            <a:ext cx="5508612" cy="883603"/>
          </a:xfrm>
          <a:prstGeom prst="rect">
            <a:avLst/>
          </a:prstGeom>
        </p:spPr>
        <p:txBody>
          <a:bodyPr vert="horz">
            <a:noAutofit/>
          </a:bodyPr>
          <a:lst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a:lstStyle>
          <a:p>
            <a:pPr marL="0" indent="0" algn="ctr">
              <a:buFont typeface="Wingdings 2"/>
              <a:buNone/>
            </a:pPr>
            <a:r>
              <a:rPr lang="en-US" sz="3600" b="1" dirty="0" smtClean="0">
                <a:ln w="11430"/>
                <a:solidFill>
                  <a:srgbClr val="422683"/>
                </a:solidFill>
                <a:latin typeface="Arial Black" panose="020B0A04020102020204" pitchFamily="34" charset="0"/>
              </a:rPr>
              <a:t>Sectioning</a:t>
            </a:r>
          </a:p>
        </p:txBody>
      </p:sp>
      <p:sp>
        <p:nvSpPr>
          <p:cNvPr id="3" name="Rectangle 4"/>
          <p:cNvSpPr>
            <a:spLocks noChangeArrowheads="1"/>
          </p:cNvSpPr>
          <p:nvPr/>
        </p:nvSpPr>
        <p:spPr bwMode="auto">
          <a:xfrm>
            <a:off x="0" y="457200"/>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0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	</a:t>
            </a:r>
            <a:endParaRPr kumimoji="0" lang="en-GB"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7" name="Text Box 15"/>
          <p:cNvSpPr txBox="1">
            <a:spLocks noChangeArrowheads="1"/>
          </p:cNvSpPr>
          <p:nvPr/>
        </p:nvSpPr>
        <p:spPr bwMode="auto">
          <a:xfrm>
            <a:off x="522543" y="2339752"/>
            <a:ext cx="1488803" cy="1257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GB" altLang="en-US"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Horizontal</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2400" b="1" i="0" u="none" strike="noStrike" cap="none" normalizeH="0" baseline="0" dirty="0" smtClean="0">
              <a:ln>
                <a:noFill/>
              </a:ln>
              <a:solidFill>
                <a:schemeClr val="tx1"/>
              </a:solidFill>
              <a:effectLst/>
              <a:latin typeface="Arial" pitchFamily="34" charset="0"/>
              <a:cs typeface="Arial" pitchFamily="34" charset="0"/>
            </a:endParaRPr>
          </a:p>
        </p:txBody>
      </p:sp>
      <p:cxnSp>
        <p:nvCxnSpPr>
          <p:cNvPr id="19" name="Straight Connector 18"/>
          <p:cNvCxnSpPr/>
          <p:nvPr/>
        </p:nvCxnSpPr>
        <p:spPr>
          <a:xfrm>
            <a:off x="522544" y="2699792"/>
            <a:ext cx="1394288"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2852936" y="2411760"/>
            <a:ext cx="1005468" cy="369332"/>
          </a:xfrm>
          <a:prstGeom prst="rect">
            <a:avLst/>
          </a:prstGeom>
          <a:noFill/>
        </p:spPr>
        <p:txBody>
          <a:bodyPr wrap="none" rtlCol="0">
            <a:spAutoFit/>
          </a:bodyPr>
          <a:lstStyle/>
          <a:p>
            <a:r>
              <a:rPr lang="en-GB" b="1" dirty="0" smtClean="0">
                <a:latin typeface="Arial" panose="020B0604020202020204" pitchFamily="34" charset="0"/>
                <a:cs typeface="Arial" panose="020B0604020202020204" pitchFamily="34" charset="0"/>
              </a:rPr>
              <a:t>Vertical</a:t>
            </a:r>
            <a:endParaRPr lang="en-GB" b="1" dirty="0">
              <a:latin typeface="Arial" panose="020B0604020202020204" pitchFamily="34" charset="0"/>
              <a:cs typeface="Arial" panose="020B0604020202020204" pitchFamily="34" charset="0"/>
            </a:endParaRPr>
          </a:p>
        </p:txBody>
      </p:sp>
      <p:cxnSp>
        <p:nvCxnSpPr>
          <p:cNvPr id="23" name="Straight Connector 22"/>
          <p:cNvCxnSpPr/>
          <p:nvPr/>
        </p:nvCxnSpPr>
        <p:spPr>
          <a:xfrm>
            <a:off x="3280796" y="2968402"/>
            <a:ext cx="0" cy="1027534"/>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916175" y="4499992"/>
            <a:ext cx="1159292" cy="369332"/>
          </a:xfrm>
          <a:prstGeom prst="rect">
            <a:avLst/>
          </a:prstGeom>
          <a:noFill/>
        </p:spPr>
        <p:txBody>
          <a:bodyPr wrap="none" rtlCol="0">
            <a:spAutoFit/>
          </a:bodyPr>
          <a:lstStyle/>
          <a:p>
            <a:r>
              <a:rPr lang="en-GB" b="1" dirty="0" smtClean="0">
                <a:latin typeface="Arial" panose="020B0604020202020204" pitchFamily="34" charset="0"/>
                <a:cs typeface="Arial" panose="020B0604020202020204" pitchFamily="34" charset="0"/>
              </a:rPr>
              <a:t>Diagonal</a:t>
            </a:r>
            <a:endParaRPr lang="en-GB" b="1" dirty="0">
              <a:latin typeface="Arial" panose="020B0604020202020204" pitchFamily="34" charset="0"/>
              <a:cs typeface="Arial" panose="020B0604020202020204" pitchFamily="34" charset="0"/>
            </a:endParaRPr>
          </a:p>
        </p:txBody>
      </p:sp>
      <p:cxnSp>
        <p:nvCxnSpPr>
          <p:cNvPr id="25" name="Straight Connector 24"/>
          <p:cNvCxnSpPr/>
          <p:nvPr/>
        </p:nvCxnSpPr>
        <p:spPr>
          <a:xfrm>
            <a:off x="916175" y="4869324"/>
            <a:ext cx="1216681" cy="854804"/>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6" name="Oval 16"/>
          <p:cNvSpPr>
            <a:spLocks noChangeArrowheads="1"/>
          </p:cNvSpPr>
          <p:nvPr/>
        </p:nvSpPr>
        <p:spPr bwMode="auto">
          <a:xfrm>
            <a:off x="3717032" y="5652120"/>
            <a:ext cx="2057400" cy="205740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GB" dirty="0">
              <a:latin typeface="Arial" panose="020B0604020202020204" pitchFamily="34" charset="0"/>
              <a:cs typeface="Arial" panose="020B0604020202020204" pitchFamily="34" charset="0"/>
            </a:endParaRPr>
          </a:p>
        </p:txBody>
      </p:sp>
      <p:cxnSp>
        <p:nvCxnSpPr>
          <p:cNvPr id="28" name="Straight Connector 27"/>
          <p:cNvCxnSpPr>
            <a:stCxn id="26" idx="0"/>
          </p:cNvCxnSpPr>
          <p:nvPr/>
        </p:nvCxnSpPr>
        <p:spPr>
          <a:xfrm>
            <a:off x="4745732" y="5652120"/>
            <a:ext cx="0" cy="20574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a:stCxn id="26" idx="2"/>
            <a:endCxn id="26" idx="6"/>
          </p:cNvCxnSpPr>
          <p:nvPr/>
        </p:nvCxnSpPr>
        <p:spPr>
          <a:xfrm>
            <a:off x="3717032" y="6680820"/>
            <a:ext cx="20574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37" name="TextBox 36"/>
          <p:cNvSpPr txBox="1"/>
          <p:nvPr/>
        </p:nvSpPr>
        <p:spPr>
          <a:xfrm>
            <a:off x="2852936" y="4927394"/>
            <a:ext cx="3203190" cy="369332"/>
          </a:xfrm>
          <a:prstGeom prst="rect">
            <a:avLst/>
          </a:prstGeom>
          <a:noFill/>
        </p:spPr>
        <p:txBody>
          <a:bodyPr wrap="square" rtlCol="0">
            <a:spAutoFit/>
          </a:bodyPr>
          <a:lstStyle/>
          <a:p>
            <a:pPr algn="ctr"/>
            <a:r>
              <a:rPr lang="en-GB" b="1" dirty="0" smtClean="0">
                <a:latin typeface="Arial" panose="020B0604020202020204" pitchFamily="34" charset="0"/>
                <a:cs typeface="Arial" panose="020B0604020202020204" pitchFamily="34" charset="0"/>
              </a:rPr>
              <a:t>Hot cross bun sectioning</a:t>
            </a:r>
            <a:endParaRPr lang="en-GB" b="1" dirty="0">
              <a:latin typeface="Arial" panose="020B0604020202020204" pitchFamily="34" charset="0"/>
              <a:cs typeface="Arial" panose="020B0604020202020204" pitchFamily="34" charset="0"/>
            </a:endParaRPr>
          </a:p>
        </p:txBody>
      </p:sp>
      <p:sp>
        <p:nvSpPr>
          <p:cNvPr id="32" name="Rectangle 31"/>
          <p:cNvSpPr/>
          <p:nvPr/>
        </p:nvSpPr>
        <p:spPr>
          <a:xfrm>
            <a:off x="179513" y="6649751"/>
            <a:ext cx="3429000" cy="1200329"/>
          </a:xfrm>
          <a:prstGeom prst="rect">
            <a:avLst/>
          </a:prstGeom>
        </p:spPr>
        <p:txBody>
          <a:bodyPr>
            <a:spAutoFit/>
          </a:bodyPr>
          <a:lstStyle/>
          <a:p>
            <a:pPr algn="ctr"/>
            <a:r>
              <a:rPr lang="en-GB" dirty="0">
                <a:latin typeface="Arial" panose="020B0604020202020204" pitchFamily="34" charset="0"/>
                <a:cs typeface="Arial" panose="020B0604020202020204" pitchFamily="34" charset="0"/>
              </a:rPr>
              <a:t>Section the head into 4 across the crown from ear to ear and through the centre from forehead to nape.</a:t>
            </a:r>
            <a:endParaRPr lang="en-GB"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10027530"/>
      </p:ext>
    </p:extLst>
  </p:cSld>
  <p:clrMapOvr>
    <a:masterClrMapping/>
  </p:clrMapOvr>
  <p:transition spd="slow">
    <p:pull/>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2"/>
          <p:cNvSpPr txBox="1">
            <a:spLocks/>
          </p:cNvSpPr>
          <p:nvPr/>
        </p:nvSpPr>
        <p:spPr>
          <a:xfrm>
            <a:off x="620688" y="923595"/>
            <a:ext cx="4914546" cy="1440160"/>
          </a:xfrm>
          <a:prstGeom prst="rect">
            <a:avLst/>
          </a:prstGeom>
        </p:spPr>
        <p:txBody>
          <a:bodyPr vert="horz">
            <a:normAutofit/>
          </a:bodyPr>
          <a:lst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a:lstStyle>
          <a:p>
            <a:pPr marL="0" indent="0" algn="ctr">
              <a:buFont typeface="Wingdings 2"/>
              <a:buNone/>
            </a:pPr>
            <a:endParaRPr lang="en-US" sz="4400" b="1" dirty="0" smtClean="0">
              <a:ln w="11430"/>
              <a:solidFill>
                <a:srgbClr val="422683"/>
              </a:solidFill>
              <a:effectLst>
                <a:outerShdw blurRad="50800" dist="39000" dir="5460000" algn="tl">
                  <a:srgbClr val="000000">
                    <a:alpha val="38000"/>
                  </a:srgbClr>
                </a:outerShdw>
              </a:effectLst>
              <a:latin typeface="Arial Black" panose="020B0A04020102020204" pitchFamily="34" charset="0"/>
            </a:endParaRP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9513" y="126695"/>
            <a:ext cx="1224136" cy="1056554"/>
          </a:xfrm>
          <a:prstGeom prst="rect">
            <a:avLst/>
          </a:prstGeom>
        </p:spPr>
      </p:pic>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9513" y="8323236"/>
            <a:ext cx="1091803" cy="595924"/>
          </a:xfrm>
          <a:prstGeom prst="rect">
            <a:avLst/>
          </a:prstGeom>
        </p:spPr>
      </p:pic>
      <p:pic>
        <p:nvPicPr>
          <p:cNvPr id="9" name="Picture 8"/>
          <p:cNvPicPr/>
          <p:nvPr/>
        </p:nvPicPr>
        <p:blipFill>
          <a:blip r:embed="rId5" cstate="print">
            <a:extLst>
              <a:ext uri="{28A0092B-C50C-407E-A947-70E740481C1C}">
                <a14:useLocalDpi xmlns:a14="http://schemas.microsoft.com/office/drawing/2010/main" val="0"/>
              </a:ext>
            </a:extLst>
          </a:blip>
          <a:stretch>
            <a:fillRect/>
          </a:stretch>
        </p:blipFill>
        <p:spPr>
          <a:xfrm>
            <a:off x="5157192" y="260648"/>
            <a:ext cx="1381760" cy="495300"/>
          </a:xfrm>
          <a:prstGeom prst="rect">
            <a:avLst/>
          </a:prstGeom>
        </p:spPr>
      </p:pic>
      <p:graphicFrame>
        <p:nvGraphicFramePr>
          <p:cNvPr id="11" name="Table 10"/>
          <p:cNvGraphicFramePr>
            <a:graphicFrameLocks noGrp="1"/>
          </p:cNvGraphicFramePr>
          <p:nvPr>
            <p:extLst>
              <p:ext uri="{D42A27DB-BD31-4B8C-83A1-F6EECF244321}">
                <p14:modId xmlns:p14="http://schemas.microsoft.com/office/powerpoint/2010/main" val="2054940695"/>
              </p:ext>
            </p:extLst>
          </p:nvPr>
        </p:nvGraphicFramePr>
        <p:xfrm>
          <a:off x="620688" y="1819007"/>
          <a:ext cx="5242264" cy="6209377"/>
        </p:xfrm>
        <a:graphic>
          <a:graphicData uri="http://schemas.openxmlformats.org/drawingml/2006/table">
            <a:tbl>
              <a:tblPr firstRow="1" bandRow="1"/>
              <a:tblGrid>
                <a:gridCol w="5242264"/>
              </a:tblGrid>
              <a:tr h="274637">
                <a:tc>
                  <a:txBody>
                    <a:bodyPr/>
                    <a:lstStyle/>
                    <a:p>
                      <a:pPr algn="l"/>
                      <a:r>
                        <a:rPr lang="en-GB" sz="1600" b="1" dirty="0" smtClean="0">
                          <a:solidFill>
                            <a:schemeClr val="bg1"/>
                          </a:solidFill>
                          <a:latin typeface="Arial" panose="020B0604020202020204" pitchFamily="34" charset="0"/>
                          <a:cs typeface="Arial" panose="020B0604020202020204" pitchFamily="34" charset="0"/>
                        </a:rPr>
                        <a:t>Topic</a:t>
                      </a:r>
                      <a:endParaRPr lang="en-GB" sz="1600" b="1" dirty="0">
                        <a:solidFill>
                          <a:schemeClr val="bg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422683"/>
                    </a:solidFill>
                  </a:tcPr>
                </a:tc>
              </a:tr>
              <a:tr h="268913">
                <a:tc>
                  <a:txBody>
                    <a:bodyPr/>
                    <a:lstStyle/>
                    <a:p>
                      <a:pPr algn="l"/>
                      <a:r>
                        <a:rPr lang="en-GB" sz="1100" dirty="0" smtClean="0">
                          <a:solidFill>
                            <a:schemeClr val="tx1"/>
                          </a:solidFill>
                          <a:latin typeface="Arial" panose="020B0604020202020204" pitchFamily="34" charset="0"/>
                          <a:cs typeface="Arial" panose="020B0604020202020204" pitchFamily="34" charset="0"/>
                        </a:rPr>
                        <a:t>Cutting</a:t>
                      </a:r>
                      <a:r>
                        <a:rPr lang="en-GB" sz="1100" baseline="0" dirty="0" smtClean="0">
                          <a:solidFill>
                            <a:schemeClr val="tx1"/>
                          </a:solidFill>
                          <a:latin typeface="Arial" panose="020B0604020202020204" pitchFamily="34" charset="0"/>
                          <a:cs typeface="Arial" panose="020B0604020202020204" pitchFamily="34" charset="0"/>
                        </a:rPr>
                        <a:t> – Technology (Hairdressing)</a:t>
                      </a:r>
                      <a:endParaRPr lang="en-GB" sz="11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93997">
                <a:tc>
                  <a:txBody>
                    <a:bodyPr/>
                    <a:lstStyle/>
                    <a:p>
                      <a:pPr algn="l"/>
                      <a:r>
                        <a:rPr lang="en-GB" sz="1600" b="1" dirty="0" smtClean="0">
                          <a:solidFill>
                            <a:schemeClr val="bg1"/>
                          </a:solidFill>
                          <a:latin typeface="Arial" panose="020B0604020202020204" pitchFamily="34" charset="0"/>
                          <a:cs typeface="Arial" panose="020B0604020202020204" pitchFamily="34" charset="0"/>
                        </a:rPr>
                        <a:t>Aims</a:t>
                      </a:r>
                      <a:endParaRPr lang="en-GB" sz="1600" b="1" dirty="0">
                        <a:solidFill>
                          <a:schemeClr val="bg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422683"/>
                    </a:solidFill>
                  </a:tcPr>
                </a:tc>
              </a:tr>
              <a:tr h="662806">
                <a:tc>
                  <a:txBody>
                    <a:bodyPr/>
                    <a:lstStyle/>
                    <a:p>
                      <a:pPr marL="171450" lvl="0" indent="-171450">
                        <a:buFont typeface="Wingdings" panose="05000000000000000000" pitchFamily="2" charset="2"/>
                        <a:buChar char="Ø"/>
                      </a:pPr>
                      <a:r>
                        <a:rPr kumimoji="0" lang="en-GB" sz="1200" kern="1200" dirty="0" smtClean="0">
                          <a:solidFill>
                            <a:schemeClr val="tx1"/>
                          </a:solidFill>
                          <a:effectLst/>
                          <a:latin typeface="Arial" panose="020B0604020202020204" pitchFamily="34" charset="0"/>
                          <a:ea typeface="+mn-ea"/>
                          <a:cs typeface="Arial" panose="020B0604020202020204" pitchFamily="34" charset="0"/>
                        </a:rPr>
                        <a:t>This resource</a:t>
                      </a:r>
                      <a:r>
                        <a:rPr kumimoji="0" lang="en-GB" sz="1200" kern="1200" baseline="0" dirty="0" smtClean="0">
                          <a:solidFill>
                            <a:schemeClr val="tx1"/>
                          </a:solidFill>
                          <a:effectLst/>
                          <a:latin typeface="Arial" panose="020B0604020202020204" pitchFamily="34" charset="0"/>
                          <a:ea typeface="+mn-ea"/>
                          <a:cs typeface="Arial" panose="020B0604020202020204" pitchFamily="34" charset="0"/>
                        </a:rPr>
                        <a:t> provides, instructions on:</a:t>
                      </a:r>
                    </a:p>
                    <a:p>
                      <a:pPr marL="171450" lvl="0" indent="-171450">
                        <a:buFont typeface="Arial" panose="020B0604020202020204" pitchFamily="34" charset="0"/>
                        <a:buChar char="•"/>
                      </a:pPr>
                      <a:r>
                        <a:rPr lang="en-GB" sz="1200" b="1" dirty="0" smtClean="0">
                          <a:latin typeface="Arial" panose="020B0604020202020204" pitchFamily="34" charset="0"/>
                          <a:cs typeface="Arial" panose="020B0604020202020204" pitchFamily="34" charset="0"/>
                        </a:rPr>
                        <a:t>Introduction to basic cutting pack,</a:t>
                      </a:r>
                      <a:r>
                        <a:rPr lang="en-GB" sz="1200" b="1" baseline="0" dirty="0" smtClean="0">
                          <a:latin typeface="Arial" panose="020B0604020202020204" pitchFamily="34" charset="0"/>
                          <a:cs typeface="Arial" panose="020B0604020202020204" pitchFamily="34" charset="0"/>
                        </a:rPr>
                        <a:t> </a:t>
                      </a:r>
                      <a:r>
                        <a:rPr lang="en-GB" sz="1200" b="1" dirty="0" smtClean="0">
                          <a:latin typeface="Arial" panose="020B0604020202020204" pitchFamily="34" charset="0"/>
                          <a:cs typeface="Arial" panose="020B0604020202020204" pitchFamily="34" charset="0"/>
                        </a:rPr>
                        <a:t>One length cut, Long graduated cut, Uniform/basic layer cut, Short graduated cut, Fringes, Points to consider during a consultation, Health and safety when cutting, Skull Structure, lines in sectioning &amp; hot Cross bun sectioning</a:t>
                      </a:r>
                    </a:p>
                    <a:p>
                      <a:pPr marL="171450" lvl="0" indent="-171450">
                        <a:buFont typeface="Wingdings" panose="05000000000000000000" pitchFamily="2" charset="2"/>
                        <a:buChar char="Ø"/>
                      </a:pPr>
                      <a:r>
                        <a:rPr lang="en-GB" sz="1200" b="0" dirty="0" smtClean="0">
                          <a:latin typeface="Arial" panose="020B0604020202020204" pitchFamily="34" charset="0"/>
                          <a:cs typeface="Arial" panose="020B0604020202020204" pitchFamily="34" charset="0"/>
                        </a:rPr>
                        <a:t>To assist</a:t>
                      </a:r>
                      <a:r>
                        <a:rPr lang="en-GB" sz="1200" b="0" baseline="0" dirty="0" smtClean="0">
                          <a:latin typeface="Arial" panose="020B0604020202020204" pitchFamily="34" charset="0"/>
                          <a:cs typeface="Arial" panose="020B0604020202020204" pitchFamily="34" charset="0"/>
                        </a:rPr>
                        <a:t> the learner, facilitate Health &amp; Safety, complete a professional consultation prior to cutting hair </a:t>
                      </a:r>
                      <a:endParaRPr lang="en-GB" sz="1200" b="0" dirty="0" smtClean="0">
                        <a:latin typeface="Arial" panose="020B0604020202020204" pitchFamily="34" charset="0"/>
                        <a:cs typeface="Arial" panose="020B0604020202020204" pitchFamily="34" charset="0"/>
                      </a:endParaRPr>
                    </a:p>
                    <a:p>
                      <a:pPr marL="0" lvl="0" indent="0">
                        <a:buFont typeface="Wingdings" panose="05000000000000000000" pitchFamily="2" charset="2"/>
                        <a:buNone/>
                      </a:pPr>
                      <a:endParaRPr kumimoji="0" lang="en-GB" sz="1200" kern="1200" baseline="0" dirty="0" smtClean="0">
                        <a:solidFill>
                          <a:schemeClr val="tx1"/>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93997">
                <a:tc>
                  <a:txBody>
                    <a:bodyPr/>
                    <a:lstStyle/>
                    <a:p>
                      <a:pPr algn="l"/>
                      <a:r>
                        <a:rPr lang="en-GB" sz="1200" b="1" dirty="0" smtClean="0">
                          <a:solidFill>
                            <a:schemeClr val="bg1"/>
                          </a:solidFill>
                          <a:latin typeface="Arial" panose="020B0604020202020204" pitchFamily="34" charset="0"/>
                          <a:cs typeface="Arial" panose="020B0604020202020204" pitchFamily="34" charset="0"/>
                        </a:rPr>
                        <a:t>Level</a:t>
                      </a:r>
                      <a:endParaRPr lang="en-GB" sz="1200" b="1" dirty="0">
                        <a:solidFill>
                          <a:schemeClr val="bg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422683"/>
                    </a:solidFill>
                  </a:tcPr>
                </a:tc>
              </a:tr>
              <a:tr h="268913">
                <a:tc>
                  <a:txBody>
                    <a:bodyPr/>
                    <a:lstStyle/>
                    <a:p>
                      <a:pPr algn="l"/>
                      <a:r>
                        <a:rPr lang="en-GB" sz="1200" dirty="0" smtClean="0">
                          <a:solidFill>
                            <a:schemeClr val="tx1"/>
                          </a:solidFill>
                          <a:latin typeface="Arial" panose="020B0604020202020204" pitchFamily="34" charset="0"/>
                          <a:cs typeface="Arial" panose="020B0604020202020204" pitchFamily="34" charset="0"/>
                        </a:rPr>
                        <a:t>Stage 2</a:t>
                      </a:r>
                      <a:endParaRPr lang="en-GB" sz="12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93997">
                <a:tc>
                  <a:txBody>
                    <a:bodyPr/>
                    <a:lstStyle/>
                    <a:p>
                      <a:pPr algn="l"/>
                      <a:r>
                        <a:rPr lang="en-GB" sz="1600" b="1" dirty="0" smtClean="0">
                          <a:solidFill>
                            <a:schemeClr val="bg1"/>
                          </a:solidFill>
                          <a:latin typeface="Arial" panose="020B0604020202020204" pitchFamily="34" charset="0"/>
                          <a:cs typeface="Arial" panose="020B0604020202020204" pitchFamily="34" charset="0"/>
                        </a:rPr>
                        <a:t>Method</a:t>
                      </a:r>
                      <a:endParaRPr lang="en-GB" sz="1600" b="1" dirty="0">
                        <a:solidFill>
                          <a:schemeClr val="bg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422683"/>
                    </a:solidFill>
                  </a:tcPr>
                </a:tc>
              </a:tr>
              <a:tr h="368226">
                <a:tc>
                  <a:txBody>
                    <a:bodyPr/>
                    <a:lstStyle/>
                    <a:p>
                      <a:pPr algn="l"/>
                      <a:r>
                        <a:rPr lang="en-GB" sz="1200" dirty="0" smtClean="0">
                          <a:solidFill>
                            <a:schemeClr val="tx1"/>
                          </a:solidFill>
                          <a:latin typeface="Arial" panose="020B0604020202020204" pitchFamily="34" charset="0"/>
                          <a:cs typeface="Arial" panose="020B0604020202020204" pitchFamily="34" charset="0"/>
                        </a:rPr>
                        <a:t>PowerPoint slides ALL SLIDES ARE HANDOUTS (apart from slide 2,</a:t>
                      </a:r>
                      <a:r>
                        <a:rPr lang="en-GB" sz="1200" baseline="0" dirty="0" smtClean="0">
                          <a:solidFill>
                            <a:schemeClr val="tx1"/>
                          </a:solidFill>
                          <a:latin typeface="Arial" panose="020B0604020202020204" pitchFamily="34" charset="0"/>
                          <a:cs typeface="Arial" panose="020B0604020202020204" pitchFamily="34" charset="0"/>
                        </a:rPr>
                        <a:t> which will be hidden) – Each instruction has a visual aid to accompany the style. </a:t>
                      </a:r>
                      <a:endParaRPr lang="en-GB" sz="12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93997">
                <a:tc>
                  <a:txBody>
                    <a:bodyPr/>
                    <a:lstStyle/>
                    <a:p>
                      <a:pPr algn="l"/>
                      <a:r>
                        <a:rPr lang="en-GB" sz="1600" b="1" dirty="0" smtClean="0">
                          <a:solidFill>
                            <a:schemeClr val="bg1"/>
                          </a:solidFill>
                          <a:latin typeface="Arial" panose="020B0604020202020204" pitchFamily="34" charset="0"/>
                          <a:cs typeface="Arial" panose="020B0604020202020204" pitchFamily="34" charset="0"/>
                        </a:rPr>
                        <a:t>Equipment </a:t>
                      </a:r>
                      <a:endParaRPr lang="en-GB" sz="1600" b="1" dirty="0">
                        <a:solidFill>
                          <a:schemeClr val="bg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422683"/>
                    </a:solidFill>
                  </a:tcPr>
                </a:tc>
              </a:tr>
              <a:tr h="1226867">
                <a:tc>
                  <a:txBody>
                    <a:bodyPr/>
                    <a:lstStyle/>
                    <a:p>
                      <a:pPr marL="285750" indent="-285750" algn="l">
                        <a:buFont typeface="Wingdings" panose="05000000000000000000" pitchFamily="2" charset="2"/>
                        <a:buChar char="Ø"/>
                      </a:pPr>
                      <a:r>
                        <a:rPr lang="en-GB" sz="1200" b="0" dirty="0" smtClean="0">
                          <a:solidFill>
                            <a:schemeClr val="tx1"/>
                          </a:solidFill>
                          <a:latin typeface="Arial" panose="020B0604020202020204" pitchFamily="34" charset="0"/>
                          <a:cs typeface="Arial" panose="020B0604020202020204" pitchFamily="34" charset="0"/>
                        </a:rPr>
                        <a:t>Laptop &amp; Projector </a:t>
                      </a:r>
                    </a:p>
                    <a:p>
                      <a:pPr marL="285750" indent="-285750" algn="l">
                        <a:buFont typeface="Wingdings" panose="05000000000000000000" pitchFamily="2" charset="2"/>
                        <a:buChar char="Ø"/>
                      </a:pPr>
                      <a:r>
                        <a:rPr lang="en-GB" sz="1200" b="0" dirty="0" smtClean="0">
                          <a:solidFill>
                            <a:schemeClr val="tx1"/>
                          </a:solidFill>
                          <a:latin typeface="Arial" panose="020B0604020202020204" pitchFamily="34" charset="0"/>
                          <a:cs typeface="Arial" panose="020B0604020202020204" pitchFamily="34" charset="0"/>
                        </a:rPr>
                        <a:t>Pens</a:t>
                      </a:r>
                    </a:p>
                    <a:p>
                      <a:pPr marL="285750" indent="-285750" algn="l">
                        <a:buFont typeface="Wingdings" panose="05000000000000000000" pitchFamily="2" charset="2"/>
                        <a:buChar char="Ø"/>
                      </a:pPr>
                      <a:r>
                        <a:rPr lang="en-GB" sz="1200" b="0" dirty="0" smtClean="0">
                          <a:solidFill>
                            <a:schemeClr val="tx1"/>
                          </a:solidFill>
                          <a:latin typeface="Arial" panose="020B0604020202020204" pitchFamily="34" charset="0"/>
                          <a:cs typeface="Arial" panose="020B0604020202020204" pitchFamily="34" charset="0"/>
                        </a:rPr>
                        <a:t>Hand-Outs </a:t>
                      </a:r>
                    </a:p>
                    <a:p>
                      <a:pPr marL="285750" indent="-285750" algn="l">
                        <a:buFont typeface="Wingdings" panose="05000000000000000000" pitchFamily="2" charset="2"/>
                        <a:buChar char="Ø"/>
                      </a:pPr>
                      <a:r>
                        <a:rPr lang="en-GB" sz="1200" b="0" dirty="0" smtClean="0">
                          <a:solidFill>
                            <a:schemeClr val="tx1"/>
                          </a:solidFill>
                          <a:latin typeface="Arial" panose="020B0604020202020204" pitchFamily="34" charset="0"/>
                          <a:cs typeface="Arial" panose="020B0604020202020204" pitchFamily="34" charset="0"/>
                        </a:rPr>
                        <a:t>Text Books </a:t>
                      </a:r>
                    </a:p>
                    <a:p>
                      <a:pPr marL="742950" lvl="1" indent="-285750">
                        <a:buFont typeface="Arial" panose="020B0604020202020204" pitchFamily="34" charset="0"/>
                        <a:buChar char="•"/>
                      </a:pPr>
                      <a:r>
                        <a:rPr lang="en-GB" sz="1100" dirty="0" smtClean="0">
                          <a:latin typeface="Arial" panose="020B0604020202020204" pitchFamily="34" charset="0"/>
                          <a:cs typeface="Arial" panose="020B0604020202020204" pitchFamily="34" charset="0"/>
                        </a:rPr>
                        <a:t>Hairdressing – The Foundations Level 2 by Leo Palladino</a:t>
                      </a:r>
                    </a:p>
                    <a:p>
                      <a:pPr marL="742950" lvl="1" indent="-285750">
                        <a:buFont typeface="Arial" panose="020B0604020202020204" pitchFamily="34" charset="0"/>
                        <a:buChar char="•"/>
                      </a:pPr>
                      <a:r>
                        <a:rPr lang="en-GB" sz="1100" dirty="0" smtClean="0">
                          <a:latin typeface="Arial" panose="020B0604020202020204" pitchFamily="34" charset="0"/>
                          <a:cs typeface="Arial" panose="020B0604020202020204" pitchFamily="34" charset="0"/>
                        </a:rPr>
                        <a:t>Hairdressing – Basic Hairdressing by Stephanie Henderson</a:t>
                      </a:r>
                      <a:endParaRPr lang="en-GB" sz="1200" b="0" dirty="0" smtClean="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93997">
                <a:tc>
                  <a:txBody>
                    <a:bodyPr/>
                    <a:lstStyle/>
                    <a:p>
                      <a:pPr algn="l"/>
                      <a:r>
                        <a:rPr lang="en-GB" sz="1600" b="1" dirty="0" smtClean="0">
                          <a:solidFill>
                            <a:schemeClr val="bg1"/>
                          </a:solidFill>
                          <a:latin typeface="Arial" panose="020B0604020202020204" pitchFamily="34" charset="0"/>
                          <a:cs typeface="Arial" panose="020B0604020202020204" pitchFamily="34" charset="0"/>
                        </a:rPr>
                        <a:t>Duration</a:t>
                      </a:r>
                      <a:endParaRPr lang="en-GB" sz="1600" b="1" dirty="0">
                        <a:solidFill>
                          <a:schemeClr val="bg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422683"/>
                    </a:solidFill>
                  </a:tcPr>
                </a:tc>
              </a:tr>
              <a:tr h="268913">
                <a:tc>
                  <a:txBody>
                    <a:bodyPr/>
                    <a:lstStyle/>
                    <a:p>
                      <a:pPr algn="l"/>
                      <a:r>
                        <a:rPr lang="en-GB" sz="1200" b="0" dirty="0" smtClean="0">
                          <a:solidFill>
                            <a:schemeClr val="tx1"/>
                          </a:solidFill>
                          <a:latin typeface="Arial" panose="020B0604020202020204" pitchFamily="34" charset="0"/>
                          <a:cs typeface="Arial" panose="020B0604020202020204" pitchFamily="34" charset="0"/>
                        </a:rPr>
                        <a:t>&gt;1 hour +</a:t>
                      </a:r>
                      <a:endParaRPr lang="en-GB" sz="12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val="2608227792"/>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9" name="Picture 5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9513" y="126695"/>
            <a:ext cx="1224136" cy="1056554"/>
          </a:xfrm>
          <a:prstGeom prst="rect">
            <a:avLst/>
          </a:prstGeom>
        </p:spPr>
      </p:pic>
      <p:pic>
        <p:nvPicPr>
          <p:cNvPr id="60" name="Picture 5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6632" y="8440572"/>
            <a:ext cx="1091803" cy="595924"/>
          </a:xfrm>
          <a:prstGeom prst="rect">
            <a:avLst/>
          </a:prstGeom>
        </p:spPr>
      </p:pic>
      <p:pic>
        <p:nvPicPr>
          <p:cNvPr id="61" name="Picture 60"/>
          <p:cNvPicPr/>
          <p:nvPr/>
        </p:nvPicPr>
        <p:blipFill>
          <a:blip r:embed="rId5" cstate="print">
            <a:extLst>
              <a:ext uri="{28A0092B-C50C-407E-A947-70E740481C1C}">
                <a14:useLocalDpi xmlns:a14="http://schemas.microsoft.com/office/drawing/2010/main" val="0"/>
              </a:ext>
            </a:extLst>
          </a:blip>
          <a:stretch>
            <a:fillRect/>
          </a:stretch>
        </p:blipFill>
        <p:spPr>
          <a:xfrm>
            <a:off x="5157192" y="260648"/>
            <a:ext cx="1381760" cy="495300"/>
          </a:xfrm>
          <a:prstGeom prst="rect">
            <a:avLst/>
          </a:prstGeom>
        </p:spPr>
      </p:pic>
      <p:sp>
        <p:nvSpPr>
          <p:cNvPr id="21" name="Content Placeholder 2"/>
          <p:cNvSpPr txBox="1">
            <a:spLocks/>
          </p:cNvSpPr>
          <p:nvPr/>
        </p:nvSpPr>
        <p:spPr>
          <a:xfrm>
            <a:off x="526490" y="107504"/>
            <a:ext cx="5508612" cy="883603"/>
          </a:xfrm>
          <a:prstGeom prst="rect">
            <a:avLst/>
          </a:prstGeom>
        </p:spPr>
        <p:txBody>
          <a:bodyPr vert="horz">
            <a:noAutofit/>
          </a:bodyPr>
          <a:lst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a:lstStyle>
          <a:p>
            <a:pPr marL="0" indent="0" algn="ctr">
              <a:buFont typeface="Wingdings 2"/>
              <a:buNone/>
            </a:pPr>
            <a:r>
              <a:rPr lang="en-US" sz="3600" b="1" dirty="0" smtClean="0">
                <a:ln w="11430"/>
                <a:solidFill>
                  <a:srgbClr val="422683"/>
                </a:solidFill>
                <a:latin typeface="Arial Black" panose="020B0A04020102020204" pitchFamily="34" charset="0"/>
              </a:rPr>
              <a:t>Word </a:t>
            </a:r>
          </a:p>
          <a:p>
            <a:pPr marL="0" indent="0" algn="ctr">
              <a:buFont typeface="Wingdings 2"/>
              <a:buNone/>
            </a:pPr>
            <a:r>
              <a:rPr lang="en-US" sz="3600" b="1" dirty="0" smtClean="0">
                <a:ln w="11430"/>
                <a:solidFill>
                  <a:srgbClr val="422683"/>
                </a:solidFill>
                <a:latin typeface="Arial Black" panose="020B0A04020102020204" pitchFamily="34" charset="0"/>
              </a:rPr>
              <a:t>Meaning</a:t>
            </a:r>
          </a:p>
        </p:txBody>
      </p:sp>
      <p:sp>
        <p:nvSpPr>
          <p:cNvPr id="3" name="Rectangle 4"/>
          <p:cNvSpPr>
            <a:spLocks noChangeArrowheads="1"/>
          </p:cNvSpPr>
          <p:nvPr/>
        </p:nvSpPr>
        <p:spPr bwMode="auto">
          <a:xfrm>
            <a:off x="0" y="457200"/>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0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	</a:t>
            </a:r>
            <a:endParaRPr kumimoji="0" lang="en-GB"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 name="Rectangle 1"/>
          <p:cNvSpPr/>
          <p:nvPr/>
        </p:nvSpPr>
        <p:spPr>
          <a:xfrm>
            <a:off x="116632" y="1770647"/>
            <a:ext cx="5918470" cy="6622326"/>
          </a:xfrm>
          <a:prstGeom prst="rect">
            <a:avLst/>
          </a:prstGeom>
        </p:spPr>
        <p:txBody>
          <a:bodyPr wrap="square">
            <a:spAutoFit/>
          </a:bodyPr>
          <a:lstStyle/>
          <a:p>
            <a:r>
              <a:rPr lang="en-GB" sz="1100" b="1" dirty="0">
                <a:solidFill>
                  <a:srgbClr val="422683"/>
                </a:solidFill>
                <a:latin typeface="Arial" panose="020B0604020202020204" pitchFamily="34" charset="0"/>
                <a:cs typeface="Arial" panose="020B0604020202020204" pitchFamily="34" charset="0"/>
              </a:rPr>
              <a:t>Balance </a:t>
            </a:r>
            <a:r>
              <a:rPr lang="en-GB" sz="1100" dirty="0">
                <a:latin typeface="Arial" panose="020B0604020202020204" pitchFamily="34" charset="0"/>
                <a:cs typeface="Arial" panose="020B0604020202020204" pitchFamily="34" charset="0"/>
              </a:rPr>
              <a:t>a finished style with even proportions</a:t>
            </a:r>
          </a:p>
          <a:p>
            <a:pPr>
              <a:lnSpc>
                <a:spcPts val="400"/>
              </a:lnSpc>
            </a:pPr>
            <a:r>
              <a:rPr lang="en-GB" sz="1100" b="1" dirty="0">
                <a:latin typeface="Arial" panose="020B0604020202020204" pitchFamily="34" charset="0"/>
                <a:cs typeface="Arial" panose="020B0604020202020204" pitchFamily="34" charset="0"/>
              </a:rPr>
              <a:t> </a:t>
            </a:r>
            <a:endParaRPr lang="en-GB" sz="1100" dirty="0">
              <a:latin typeface="Arial" panose="020B0604020202020204" pitchFamily="34" charset="0"/>
              <a:cs typeface="Arial" panose="020B0604020202020204" pitchFamily="34" charset="0"/>
            </a:endParaRPr>
          </a:p>
          <a:p>
            <a:r>
              <a:rPr lang="en-GB" sz="1100" b="1" dirty="0">
                <a:solidFill>
                  <a:srgbClr val="422683"/>
                </a:solidFill>
                <a:latin typeface="Arial" panose="020B0604020202020204" pitchFamily="34" charset="0"/>
                <a:cs typeface="Arial" panose="020B0604020202020204" pitchFamily="34" charset="0"/>
              </a:rPr>
              <a:t>Baseline</a:t>
            </a:r>
            <a:r>
              <a:rPr lang="en-GB" sz="1100" b="1" dirty="0">
                <a:latin typeface="Arial" panose="020B0604020202020204" pitchFamily="34" charset="0"/>
                <a:cs typeface="Arial" panose="020B0604020202020204" pitchFamily="34" charset="0"/>
              </a:rPr>
              <a:t> </a:t>
            </a:r>
            <a:r>
              <a:rPr lang="en-GB" sz="1100" dirty="0">
                <a:latin typeface="Arial" panose="020B0604020202020204" pitchFamily="34" charset="0"/>
                <a:cs typeface="Arial" panose="020B0604020202020204" pitchFamily="34" charset="0"/>
              </a:rPr>
              <a:t>the length at the base of the haircut</a:t>
            </a:r>
          </a:p>
          <a:p>
            <a:pPr>
              <a:lnSpc>
                <a:spcPts val="400"/>
              </a:lnSpc>
            </a:pPr>
            <a:r>
              <a:rPr lang="en-GB" sz="1100" b="1" dirty="0">
                <a:latin typeface="Arial" panose="020B0604020202020204" pitchFamily="34" charset="0"/>
                <a:cs typeface="Arial" panose="020B0604020202020204" pitchFamily="34" charset="0"/>
              </a:rPr>
              <a:t> </a:t>
            </a:r>
            <a:endParaRPr lang="en-GB" sz="1100" dirty="0">
              <a:latin typeface="Arial" panose="020B0604020202020204" pitchFamily="34" charset="0"/>
              <a:cs typeface="Arial" panose="020B0604020202020204" pitchFamily="34" charset="0"/>
            </a:endParaRPr>
          </a:p>
          <a:p>
            <a:r>
              <a:rPr lang="en-GB" sz="1100" b="1" dirty="0">
                <a:solidFill>
                  <a:srgbClr val="422683"/>
                </a:solidFill>
                <a:latin typeface="Arial" panose="020B0604020202020204" pitchFamily="34" charset="0"/>
                <a:cs typeface="Arial" panose="020B0604020202020204" pitchFamily="34" charset="0"/>
              </a:rPr>
              <a:t>Club cutting</a:t>
            </a:r>
            <a:r>
              <a:rPr lang="en-GB" sz="1100" b="1" dirty="0">
                <a:latin typeface="Arial" panose="020B0604020202020204" pitchFamily="34" charset="0"/>
                <a:cs typeface="Arial" panose="020B0604020202020204" pitchFamily="34" charset="0"/>
              </a:rPr>
              <a:t> </a:t>
            </a:r>
            <a:r>
              <a:rPr lang="en-GB" sz="1100" dirty="0">
                <a:latin typeface="Arial" panose="020B0604020202020204" pitchFamily="34" charset="0"/>
                <a:cs typeface="Arial" panose="020B0604020202020204" pitchFamily="34" charset="0"/>
              </a:rPr>
              <a:t>to cut hair bluntly which produces level ends</a:t>
            </a:r>
          </a:p>
          <a:p>
            <a:pPr>
              <a:lnSpc>
                <a:spcPts val="400"/>
              </a:lnSpc>
            </a:pPr>
            <a:r>
              <a:rPr lang="en-GB" sz="1100" b="1" dirty="0">
                <a:latin typeface="Arial" panose="020B0604020202020204" pitchFamily="34" charset="0"/>
                <a:cs typeface="Arial" panose="020B0604020202020204" pitchFamily="34" charset="0"/>
              </a:rPr>
              <a:t> </a:t>
            </a:r>
            <a:endParaRPr lang="en-GB" sz="1100" dirty="0">
              <a:latin typeface="Arial" panose="020B0604020202020204" pitchFamily="34" charset="0"/>
              <a:cs typeface="Arial" panose="020B0604020202020204" pitchFamily="34" charset="0"/>
            </a:endParaRPr>
          </a:p>
          <a:p>
            <a:r>
              <a:rPr lang="en-GB" sz="1100" b="1" dirty="0">
                <a:solidFill>
                  <a:srgbClr val="422683"/>
                </a:solidFill>
                <a:latin typeface="Arial" panose="020B0604020202020204" pitchFamily="34" charset="0"/>
                <a:cs typeface="Arial" panose="020B0604020202020204" pitchFamily="34" charset="0"/>
              </a:rPr>
              <a:t>Cowlick</a:t>
            </a:r>
            <a:r>
              <a:rPr lang="en-GB" sz="1100" b="1" dirty="0">
                <a:latin typeface="Arial" panose="020B0604020202020204" pitchFamily="34" charset="0"/>
                <a:cs typeface="Arial" panose="020B0604020202020204" pitchFamily="34" charset="0"/>
              </a:rPr>
              <a:t> </a:t>
            </a:r>
            <a:r>
              <a:rPr lang="en-GB" sz="1100" dirty="0">
                <a:latin typeface="Arial" panose="020B0604020202020204" pitchFamily="34" charset="0"/>
                <a:cs typeface="Arial" panose="020B0604020202020204" pitchFamily="34" charset="0"/>
              </a:rPr>
              <a:t>strong hair growth pattern on the front hairline</a:t>
            </a:r>
          </a:p>
          <a:p>
            <a:pPr>
              <a:lnSpc>
                <a:spcPts val="400"/>
              </a:lnSpc>
            </a:pPr>
            <a:r>
              <a:rPr lang="en-GB" sz="1100" b="1" dirty="0">
                <a:latin typeface="Arial" panose="020B0604020202020204" pitchFamily="34" charset="0"/>
                <a:cs typeface="Arial" panose="020B0604020202020204" pitchFamily="34" charset="0"/>
              </a:rPr>
              <a:t> </a:t>
            </a:r>
            <a:endParaRPr lang="en-GB" sz="1100" dirty="0">
              <a:latin typeface="Arial" panose="020B0604020202020204" pitchFamily="34" charset="0"/>
              <a:cs typeface="Arial" panose="020B0604020202020204" pitchFamily="34" charset="0"/>
            </a:endParaRPr>
          </a:p>
          <a:p>
            <a:r>
              <a:rPr lang="en-GB" sz="1100" b="1" dirty="0">
                <a:solidFill>
                  <a:srgbClr val="422683"/>
                </a:solidFill>
                <a:latin typeface="Arial" panose="020B0604020202020204" pitchFamily="34" charset="0"/>
                <a:cs typeface="Arial" panose="020B0604020202020204" pitchFamily="34" charset="0"/>
              </a:rPr>
              <a:t>Cross check</a:t>
            </a:r>
            <a:r>
              <a:rPr lang="en-GB" sz="1100" b="1" dirty="0">
                <a:latin typeface="Arial" panose="020B0604020202020204" pitchFamily="34" charset="0"/>
                <a:cs typeface="Arial" panose="020B0604020202020204" pitchFamily="34" charset="0"/>
              </a:rPr>
              <a:t> </a:t>
            </a:r>
            <a:r>
              <a:rPr lang="en-GB" sz="1100" dirty="0">
                <a:latin typeface="Arial" panose="020B0604020202020204" pitchFamily="34" charset="0"/>
                <a:cs typeface="Arial" panose="020B0604020202020204" pitchFamily="34" charset="0"/>
              </a:rPr>
              <a:t>to check accuracy of the cut the opposite way to which you cut it</a:t>
            </a:r>
          </a:p>
          <a:p>
            <a:pPr>
              <a:lnSpc>
                <a:spcPts val="400"/>
              </a:lnSpc>
            </a:pPr>
            <a:r>
              <a:rPr lang="en-GB" sz="1100" b="1" dirty="0">
                <a:latin typeface="Arial" panose="020B0604020202020204" pitchFamily="34" charset="0"/>
                <a:cs typeface="Arial" panose="020B0604020202020204" pitchFamily="34" charset="0"/>
              </a:rPr>
              <a:t> </a:t>
            </a:r>
            <a:endParaRPr lang="en-GB" sz="1100" dirty="0">
              <a:latin typeface="Arial" panose="020B0604020202020204" pitchFamily="34" charset="0"/>
              <a:cs typeface="Arial" panose="020B0604020202020204" pitchFamily="34" charset="0"/>
            </a:endParaRPr>
          </a:p>
          <a:p>
            <a:r>
              <a:rPr lang="en-GB" sz="1100" b="1" dirty="0">
                <a:solidFill>
                  <a:srgbClr val="422683"/>
                </a:solidFill>
                <a:latin typeface="Arial" panose="020B0604020202020204" pitchFamily="34" charset="0"/>
                <a:cs typeface="Arial" panose="020B0604020202020204" pitchFamily="34" charset="0"/>
              </a:rPr>
              <a:t>Crown </a:t>
            </a:r>
            <a:r>
              <a:rPr lang="en-GB" sz="1100" dirty="0">
                <a:latin typeface="Arial" panose="020B0604020202020204" pitchFamily="34" charset="0"/>
                <a:cs typeface="Arial" panose="020B0604020202020204" pitchFamily="34" charset="0"/>
              </a:rPr>
              <a:t>hair growth pattern on the upper area of the head</a:t>
            </a:r>
          </a:p>
          <a:p>
            <a:pPr>
              <a:lnSpc>
                <a:spcPts val="400"/>
              </a:lnSpc>
            </a:pPr>
            <a:r>
              <a:rPr lang="en-GB" sz="1100" b="1" dirty="0">
                <a:latin typeface="Arial" panose="020B0604020202020204" pitchFamily="34" charset="0"/>
                <a:cs typeface="Arial" panose="020B0604020202020204" pitchFamily="34" charset="0"/>
              </a:rPr>
              <a:t> </a:t>
            </a:r>
            <a:endParaRPr lang="en-GB" sz="1100" dirty="0">
              <a:latin typeface="Arial" panose="020B0604020202020204" pitchFamily="34" charset="0"/>
              <a:cs typeface="Arial" panose="020B0604020202020204" pitchFamily="34" charset="0"/>
            </a:endParaRPr>
          </a:p>
          <a:p>
            <a:r>
              <a:rPr lang="en-GB" sz="1100" b="1" dirty="0">
                <a:solidFill>
                  <a:srgbClr val="422683"/>
                </a:solidFill>
                <a:latin typeface="Arial" panose="020B0604020202020204" pitchFamily="34" charset="0"/>
                <a:cs typeface="Arial" panose="020B0604020202020204" pitchFamily="34" charset="0"/>
              </a:rPr>
              <a:t>Density </a:t>
            </a:r>
            <a:r>
              <a:rPr lang="en-GB" sz="1100" dirty="0">
                <a:latin typeface="Arial" panose="020B0604020202020204" pitchFamily="34" charset="0"/>
                <a:cs typeface="Arial" panose="020B0604020202020204" pitchFamily="34" charset="0"/>
              </a:rPr>
              <a:t>the amount of hairs on the head</a:t>
            </a:r>
          </a:p>
          <a:p>
            <a:pPr>
              <a:lnSpc>
                <a:spcPts val="400"/>
              </a:lnSpc>
            </a:pPr>
            <a:r>
              <a:rPr lang="en-GB" sz="1100" b="1" dirty="0">
                <a:latin typeface="Arial" panose="020B0604020202020204" pitchFamily="34" charset="0"/>
                <a:cs typeface="Arial" panose="020B0604020202020204" pitchFamily="34" charset="0"/>
              </a:rPr>
              <a:t> </a:t>
            </a:r>
            <a:endParaRPr lang="en-GB" sz="1100" dirty="0">
              <a:latin typeface="Arial" panose="020B0604020202020204" pitchFamily="34" charset="0"/>
              <a:cs typeface="Arial" panose="020B0604020202020204" pitchFamily="34" charset="0"/>
            </a:endParaRPr>
          </a:p>
          <a:p>
            <a:r>
              <a:rPr lang="en-GB" sz="1100" b="1" dirty="0">
                <a:solidFill>
                  <a:srgbClr val="422683"/>
                </a:solidFill>
                <a:latin typeface="Arial" panose="020B0604020202020204" pitchFamily="34" charset="0"/>
                <a:cs typeface="Arial" panose="020B0604020202020204" pitchFamily="34" charset="0"/>
              </a:rPr>
              <a:t>External layers </a:t>
            </a:r>
            <a:r>
              <a:rPr lang="en-GB" sz="1100" dirty="0">
                <a:latin typeface="Arial" panose="020B0604020202020204" pitchFamily="34" charset="0"/>
                <a:cs typeface="Arial" panose="020B0604020202020204" pitchFamily="34" charset="0"/>
              </a:rPr>
              <a:t>the outer lengths of hair</a:t>
            </a:r>
          </a:p>
          <a:p>
            <a:pPr>
              <a:lnSpc>
                <a:spcPts val="400"/>
              </a:lnSpc>
            </a:pPr>
            <a:r>
              <a:rPr lang="en-GB" sz="1100" b="1" dirty="0">
                <a:latin typeface="Arial" panose="020B0604020202020204" pitchFamily="34" charset="0"/>
                <a:cs typeface="Arial" panose="020B0604020202020204" pitchFamily="34" charset="0"/>
              </a:rPr>
              <a:t> </a:t>
            </a:r>
            <a:endParaRPr lang="en-GB" sz="1100" dirty="0">
              <a:latin typeface="Arial" panose="020B0604020202020204" pitchFamily="34" charset="0"/>
              <a:cs typeface="Arial" panose="020B0604020202020204" pitchFamily="34" charset="0"/>
            </a:endParaRPr>
          </a:p>
          <a:p>
            <a:r>
              <a:rPr lang="en-GB" sz="1100" b="1" dirty="0">
                <a:solidFill>
                  <a:srgbClr val="422683"/>
                </a:solidFill>
                <a:latin typeface="Arial" panose="020B0604020202020204" pitchFamily="34" charset="0"/>
                <a:cs typeface="Arial" panose="020B0604020202020204" pitchFamily="34" charset="0"/>
              </a:rPr>
              <a:t>Free hand cutting </a:t>
            </a:r>
            <a:r>
              <a:rPr lang="en-GB" sz="1100" dirty="0">
                <a:latin typeface="Arial" panose="020B0604020202020204" pitchFamily="34" charset="0"/>
                <a:cs typeface="Arial" panose="020B0604020202020204" pitchFamily="34" charset="0"/>
              </a:rPr>
              <a:t>cutting without forcing the hair out of its natural position</a:t>
            </a:r>
          </a:p>
          <a:p>
            <a:pPr>
              <a:lnSpc>
                <a:spcPts val="400"/>
              </a:lnSpc>
            </a:pPr>
            <a:r>
              <a:rPr lang="en-GB" sz="1100" b="1" dirty="0">
                <a:latin typeface="Arial" panose="020B0604020202020204" pitchFamily="34" charset="0"/>
                <a:cs typeface="Arial" panose="020B0604020202020204" pitchFamily="34" charset="0"/>
              </a:rPr>
              <a:t> </a:t>
            </a:r>
            <a:endParaRPr lang="en-GB" sz="1100" dirty="0">
              <a:latin typeface="Arial" panose="020B0604020202020204" pitchFamily="34" charset="0"/>
              <a:cs typeface="Arial" panose="020B0604020202020204" pitchFamily="34" charset="0"/>
            </a:endParaRPr>
          </a:p>
          <a:p>
            <a:r>
              <a:rPr lang="en-GB" sz="1100" b="1" dirty="0">
                <a:solidFill>
                  <a:srgbClr val="422683"/>
                </a:solidFill>
                <a:latin typeface="Arial" panose="020B0604020202020204" pitchFamily="34" charset="0"/>
                <a:cs typeface="Arial" panose="020B0604020202020204" pitchFamily="34" charset="0"/>
              </a:rPr>
              <a:t>Graduation </a:t>
            </a:r>
            <a:r>
              <a:rPr lang="en-GB" sz="1100" dirty="0">
                <a:latin typeface="Arial" panose="020B0604020202020204" pitchFamily="34" charset="0"/>
                <a:cs typeface="Arial" panose="020B0604020202020204" pitchFamily="34" charset="0"/>
              </a:rPr>
              <a:t>to cut hair with shorter lengths at the nape, gradually lengthening towards the crown</a:t>
            </a:r>
          </a:p>
          <a:p>
            <a:pPr>
              <a:lnSpc>
                <a:spcPts val="400"/>
              </a:lnSpc>
            </a:pPr>
            <a:r>
              <a:rPr lang="en-GB" sz="1100" b="1" dirty="0">
                <a:latin typeface="Arial" panose="020B0604020202020204" pitchFamily="34" charset="0"/>
                <a:cs typeface="Arial" panose="020B0604020202020204" pitchFamily="34" charset="0"/>
              </a:rPr>
              <a:t> </a:t>
            </a:r>
            <a:endParaRPr lang="en-GB" sz="1100" dirty="0">
              <a:latin typeface="Arial" panose="020B0604020202020204" pitchFamily="34" charset="0"/>
              <a:cs typeface="Arial" panose="020B0604020202020204" pitchFamily="34" charset="0"/>
            </a:endParaRPr>
          </a:p>
          <a:p>
            <a:r>
              <a:rPr lang="en-GB" sz="1100" b="1" dirty="0">
                <a:solidFill>
                  <a:srgbClr val="422683"/>
                </a:solidFill>
                <a:latin typeface="Arial" panose="020B0604020202020204" pitchFamily="34" charset="0"/>
                <a:cs typeface="Arial" panose="020B0604020202020204" pitchFamily="34" charset="0"/>
              </a:rPr>
              <a:t>Guideline </a:t>
            </a:r>
            <a:r>
              <a:rPr lang="en-GB" sz="1100" dirty="0">
                <a:latin typeface="Arial" panose="020B0604020202020204" pitchFamily="34" charset="0"/>
                <a:cs typeface="Arial" panose="020B0604020202020204" pitchFamily="34" charset="0"/>
              </a:rPr>
              <a:t>the first cut section of hair that is used as a guide for the rest of the haircut</a:t>
            </a:r>
          </a:p>
          <a:p>
            <a:pPr>
              <a:lnSpc>
                <a:spcPts val="400"/>
              </a:lnSpc>
            </a:pPr>
            <a:r>
              <a:rPr lang="en-GB" sz="1100" b="1" dirty="0">
                <a:latin typeface="Arial" panose="020B0604020202020204" pitchFamily="34" charset="0"/>
                <a:cs typeface="Arial" panose="020B0604020202020204" pitchFamily="34" charset="0"/>
              </a:rPr>
              <a:t> </a:t>
            </a:r>
            <a:endParaRPr lang="en-GB" sz="1100" dirty="0">
              <a:latin typeface="Arial" panose="020B0604020202020204" pitchFamily="34" charset="0"/>
              <a:cs typeface="Arial" panose="020B0604020202020204" pitchFamily="34" charset="0"/>
            </a:endParaRPr>
          </a:p>
          <a:p>
            <a:r>
              <a:rPr lang="en-GB" sz="1100" b="1" dirty="0">
                <a:solidFill>
                  <a:srgbClr val="422683"/>
                </a:solidFill>
                <a:latin typeface="Arial" panose="020B0604020202020204" pitchFamily="34" charset="0"/>
                <a:cs typeface="Arial" panose="020B0604020202020204" pitchFamily="34" charset="0"/>
              </a:rPr>
              <a:t>Hot cross bun </a:t>
            </a:r>
            <a:r>
              <a:rPr lang="en-GB" sz="1100" dirty="0">
                <a:latin typeface="Arial" panose="020B0604020202020204" pitchFamily="34" charset="0"/>
                <a:cs typeface="Arial" panose="020B0604020202020204" pitchFamily="34" charset="0"/>
              </a:rPr>
              <a:t>a method of sectioning the hair prior to cutting, a section runs down the middle from the front hairline to nape and then from ear to ear, thus resembling a hot cross bun</a:t>
            </a:r>
          </a:p>
          <a:p>
            <a:pPr>
              <a:lnSpc>
                <a:spcPts val="400"/>
              </a:lnSpc>
            </a:pPr>
            <a:r>
              <a:rPr lang="en-GB" sz="1100" b="1" dirty="0">
                <a:latin typeface="Arial" panose="020B0604020202020204" pitchFamily="34" charset="0"/>
                <a:cs typeface="Arial" panose="020B0604020202020204" pitchFamily="34" charset="0"/>
              </a:rPr>
              <a:t> </a:t>
            </a:r>
            <a:endParaRPr lang="en-GB" sz="1100" dirty="0">
              <a:latin typeface="Arial" panose="020B0604020202020204" pitchFamily="34" charset="0"/>
              <a:cs typeface="Arial" panose="020B0604020202020204" pitchFamily="34" charset="0"/>
            </a:endParaRPr>
          </a:p>
          <a:p>
            <a:r>
              <a:rPr lang="en-GB" sz="1100" b="1" dirty="0">
                <a:solidFill>
                  <a:srgbClr val="422683"/>
                </a:solidFill>
                <a:latin typeface="Arial" panose="020B0604020202020204" pitchFamily="34" charset="0"/>
                <a:cs typeface="Arial" panose="020B0604020202020204" pitchFamily="34" charset="0"/>
              </a:rPr>
              <a:t>Internal layers </a:t>
            </a:r>
            <a:r>
              <a:rPr lang="en-GB" sz="1100" dirty="0">
                <a:latin typeface="Arial" panose="020B0604020202020204" pitchFamily="34" charset="0"/>
                <a:cs typeface="Arial" panose="020B0604020202020204" pitchFamily="34" charset="0"/>
              </a:rPr>
              <a:t>the inner lengths of hair</a:t>
            </a:r>
          </a:p>
          <a:p>
            <a:pPr>
              <a:lnSpc>
                <a:spcPts val="400"/>
              </a:lnSpc>
            </a:pPr>
            <a:r>
              <a:rPr lang="en-GB" sz="1100" b="1" dirty="0">
                <a:latin typeface="Arial" panose="020B0604020202020204" pitchFamily="34" charset="0"/>
                <a:cs typeface="Arial" panose="020B0604020202020204" pitchFamily="34" charset="0"/>
              </a:rPr>
              <a:t> </a:t>
            </a:r>
            <a:endParaRPr lang="en-GB" sz="1100" dirty="0">
              <a:latin typeface="Arial" panose="020B0604020202020204" pitchFamily="34" charset="0"/>
              <a:cs typeface="Arial" panose="020B0604020202020204" pitchFamily="34" charset="0"/>
            </a:endParaRPr>
          </a:p>
          <a:p>
            <a:r>
              <a:rPr lang="en-GB" sz="1100" b="1" dirty="0">
                <a:solidFill>
                  <a:srgbClr val="422683"/>
                </a:solidFill>
                <a:latin typeface="Arial" panose="020B0604020202020204" pitchFamily="34" charset="0"/>
                <a:cs typeface="Arial" panose="020B0604020202020204" pitchFamily="34" charset="0"/>
              </a:rPr>
              <a:t>Inversion </a:t>
            </a:r>
            <a:r>
              <a:rPr lang="en-GB" sz="1100" dirty="0">
                <a:latin typeface="Arial" panose="020B0604020202020204" pitchFamily="34" charset="0"/>
                <a:cs typeface="Arial" panose="020B0604020202020204" pitchFamily="34" charset="0"/>
              </a:rPr>
              <a:t>the baseline is cut which resembles an upside down U-shape</a:t>
            </a:r>
          </a:p>
          <a:p>
            <a:pPr>
              <a:lnSpc>
                <a:spcPts val="400"/>
              </a:lnSpc>
            </a:pPr>
            <a:r>
              <a:rPr lang="en-GB" sz="1100" b="1" dirty="0">
                <a:latin typeface="Arial" panose="020B0604020202020204" pitchFamily="34" charset="0"/>
                <a:cs typeface="Arial" panose="020B0604020202020204" pitchFamily="34" charset="0"/>
              </a:rPr>
              <a:t> </a:t>
            </a:r>
            <a:endParaRPr lang="en-GB" sz="1100" dirty="0">
              <a:latin typeface="Arial" panose="020B0604020202020204" pitchFamily="34" charset="0"/>
              <a:cs typeface="Arial" panose="020B0604020202020204" pitchFamily="34" charset="0"/>
            </a:endParaRPr>
          </a:p>
          <a:p>
            <a:r>
              <a:rPr lang="en-GB" sz="1100" b="1" dirty="0">
                <a:solidFill>
                  <a:srgbClr val="422683"/>
                </a:solidFill>
                <a:latin typeface="Arial" panose="020B0604020202020204" pitchFamily="34" charset="0"/>
                <a:cs typeface="Arial" panose="020B0604020202020204" pitchFamily="34" charset="0"/>
              </a:rPr>
              <a:t>Layer </a:t>
            </a:r>
            <a:r>
              <a:rPr lang="en-GB" sz="1100" dirty="0">
                <a:latin typeface="Arial" panose="020B0604020202020204" pitchFamily="34" charset="0"/>
                <a:cs typeface="Arial" panose="020B0604020202020204" pitchFamily="34" charset="0"/>
              </a:rPr>
              <a:t>to reduce the lengths at different areas on the head</a:t>
            </a:r>
          </a:p>
          <a:p>
            <a:pPr>
              <a:lnSpc>
                <a:spcPts val="400"/>
              </a:lnSpc>
            </a:pPr>
            <a:r>
              <a:rPr lang="en-GB" sz="1100" b="1" dirty="0">
                <a:latin typeface="Arial" panose="020B0604020202020204" pitchFamily="34" charset="0"/>
                <a:cs typeface="Arial" panose="020B0604020202020204" pitchFamily="34" charset="0"/>
              </a:rPr>
              <a:t> </a:t>
            </a:r>
            <a:endParaRPr lang="en-GB" sz="1100" dirty="0">
              <a:latin typeface="Arial" panose="020B0604020202020204" pitchFamily="34" charset="0"/>
              <a:cs typeface="Arial" panose="020B0604020202020204" pitchFamily="34" charset="0"/>
            </a:endParaRPr>
          </a:p>
          <a:p>
            <a:r>
              <a:rPr lang="en-GB" sz="1100" b="1" dirty="0">
                <a:solidFill>
                  <a:srgbClr val="422683"/>
                </a:solidFill>
                <a:latin typeface="Arial" panose="020B0604020202020204" pitchFamily="34" charset="0"/>
                <a:cs typeface="Arial" panose="020B0604020202020204" pitchFamily="34" charset="0"/>
              </a:rPr>
              <a:t>Movement </a:t>
            </a:r>
            <a:r>
              <a:rPr lang="en-GB" sz="1100" dirty="0">
                <a:latin typeface="Arial" panose="020B0604020202020204" pitchFamily="34" charset="0"/>
                <a:cs typeface="Arial" panose="020B0604020202020204" pitchFamily="34" charset="0"/>
              </a:rPr>
              <a:t>the amount of direction the hair can move within a given style</a:t>
            </a:r>
          </a:p>
          <a:p>
            <a:pPr>
              <a:lnSpc>
                <a:spcPts val="400"/>
              </a:lnSpc>
            </a:pPr>
            <a:r>
              <a:rPr lang="en-GB" sz="1100" b="1" dirty="0">
                <a:latin typeface="Arial" panose="020B0604020202020204" pitchFamily="34" charset="0"/>
                <a:cs typeface="Arial" panose="020B0604020202020204" pitchFamily="34" charset="0"/>
              </a:rPr>
              <a:t> </a:t>
            </a:r>
            <a:endParaRPr lang="en-GB" sz="1100" dirty="0">
              <a:latin typeface="Arial" panose="020B0604020202020204" pitchFamily="34" charset="0"/>
              <a:cs typeface="Arial" panose="020B0604020202020204" pitchFamily="34" charset="0"/>
            </a:endParaRPr>
          </a:p>
          <a:p>
            <a:r>
              <a:rPr lang="en-GB" sz="1100" b="1" dirty="0">
                <a:solidFill>
                  <a:srgbClr val="422683"/>
                </a:solidFill>
                <a:latin typeface="Arial" panose="020B0604020202020204" pitchFamily="34" charset="0"/>
                <a:cs typeface="Arial" panose="020B0604020202020204" pitchFamily="34" charset="0"/>
              </a:rPr>
              <a:t>Nape whorl</a:t>
            </a:r>
            <a:r>
              <a:rPr lang="en-GB" sz="1100" b="1" dirty="0">
                <a:latin typeface="Arial" panose="020B0604020202020204" pitchFamily="34" charset="0"/>
                <a:cs typeface="Arial" panose="020B0604020202020204" pitchFamily="34" charset="0"/>
              </a:rPr>
              <a:t> </a:t>
            </a:r>
            <a:r>
              <a:rPr lang="en-GB" sz="1100" dirty="0">
                <a:latin typeface="Arial" panose="020B0604020202020204" pitchFamily="34" charset="0"/>
                <a:cs typeface="Arial" panose="020B0604020202020204" pitchFamily="34" charset="0"/>
              </a:rPr>
              <a:t>whorl like patterns found in the nape of the neck</a:t>
            </a:r>
          </a:p>
          <a:p>
            <a:pPr>
              <a:lnSpc>
                <a:spcPts val="400"/>
              </a:lnSpc>
            </a:pPr>
            <a:r>
              <a:rPr lang="en-GB" sz="1100" b="1" dirty="0">
                <a:latin typeface="Arial" panose="020B0604020202020204" pitchFamily="34" charset="0"/>
                <a:cs typeface="Arial" panose="020B0604020202020204" pitchFamily="34" charset="0"/>
              </a:rPr>
              <a:t> </a:t>
            </a:r>
            <a:endParaRPr lang="en-GB" sz="1100" dirty="0">
              <a:latin typeface="Arial" panose="020B0604020202020204" pitchFamily="34" charset="0"/>
              <a:cs typeface="Arial" panose="020B0604020202020204" pitchFamily="34" charset="0"/>
            </a:endParaRPr>
          </a:p>
          <a:p>
            <a:r>
              <a:rPr lang="en-GB" sz="1100" b="1" dirty="0">
                <a:solidFill>
                  <a:srgbClr val="422683"/>
                </a:solidFill>
                <a:latin typeface="Arial" panose="020B0604020202020204" pitchFamily="34" charset="0"/>
                <a:cs typeface="Arial" panose="020B0604020202020204" pitchFamily="34" charset="0"/>
              </a:rPr>
              <a:t>Occipital bone </a:t>
            </a:r>
            <a:r>
              <a:rPr lang="en-GB" sz="1100" dirty="0">
                <a:latin typeface="Arial" panose="020B0604020202020204" pitchFamily="34" charset="0"/>
                <a:cs typeface="Arial" panose="020B0604020202020204" pitchFamily="34" charset="0"/>
              </a:rPr>
              <a:t>the bone found at the back of the head above the nape line</a:t>
            </a:r>
          </a:p>
          <a:p>
            <a:pPr>
              <a:lnSpc>
                <a:spcPts val="400"/>
              </a:lnSpc>
            </a:pPr>
            <a:r>
              <a:rPr lang="en-GB" sz="1100" b="1" dirty="0">
                <a:latin typeface="Arial" panose="020B0604020202020204" pitchFamily="34" charset="0"/>
                <a:cs typeface="Arial" panose="020B0604020202020204" pitchFamily="34" charset="0"/>
              </a:rPr>
              <a:t> </a:t>
            </a:r>
            <a:endParaRPr lang="en-GB" sz="1100" dirty="0">
              <a:latin typeface="Arial" panose="020B0604020202020204" pitchFamily="34" charset="0"/>
              <a:cs typeface="Arial" panose="020B0604020202020204" pitchFamily="34" charset="0"/>
            </a:endParaRPr>
          </a:p>
          <a:p>
            <a:r>
              <a:rPr lang="en-GB" sz="1100" b="1" dirty="0">
                <a:solidFill>
                  <a:srgbClr val="422683"/>
                </a:solidFill>
                <a:latin typeface="Arial" panose="020B0604020202020204" pitchFamily="34" charset="0"/>
                <a:cs typeface="Arial" panose="020B0604020202020204" pitchFamily="34" charset="0"/>
              </a:rPr>
              <a:t>Partings </a:t>
            </a:r>
            <a:r>
              <a:rPr lang="en-GB" sz="1100" dirty="0">
                <a:latin typeface="Arial" panose="020B0604020202020204" pitchFamily="34" charset="0"/>
                <a:cs typeface="Arial" panose="020B0604020202020204" pitchFamily="34" charset="0"/>
              </a:rPr>
              <a:t>to separate or divide the hair</a:t>
            </a:r>
          </a:p>
          <a:p>
            <a:pPr>
              <a:lnSpc>
                <a:spcPts val="400"/>
              </a:lnSpc>
            </a:pPr>
            <a:r>
              <a:rPr lang="en-GB" sz="1100" b="1" dirty="0">
                <a:latin typeface="Arial" panose="020B0604020202020204" pitchFamily="34" charset="0"/>
                <a:cs typeface="Arial" panose="020B0604020202020204" pitchFamily="34" charset="0"/>
              </a:rPr>
              <a:t> </a:t>
            </a:r>
            <a:endParaRPr lang="en-GB" sz="1100" dirty="0">
              <a:latin typeface="Arial" panose="020B0604020202020204" pitchFamily="34" charset="0"/>
              <a:cs typeface="Arial" panose="020B0604020202020204" pitchFamily="34" charset="0"/>
            </a:endParaRPr>
          </a:p>
          <a:p>
            <a:r>
              <a:rPr lang="en-GB" sz="1100" b="1" dirty="0">
                <a:solidFill>
                  <a:srgbClr val="422683"/>
                </a:solidFill>
                <a:latin typeface="Arial" panose="020B0604020202020204" pitchFamily="34" charset="0"/>
                <a:cs typeface="Arial" panose="020B0604020202020204" pitchFamily="34" charset="0"/>
              </a:rPr>
              <a:t>Perimeter </a:t>
            </a:r>
            <a:r>
              <a:rPr lang="en-GB" sz="1100" dirty="0">
                <a:latin typeface="Arial" panose="020B0604020202020204" pitchFamily="34" charset="0"/>
                <a:cs typeface="Arial" panose="020B0604020202020204" pitchFamily="34" charset="0"/>
              </a:rPr>
              <a:t>otherwise known as </a:t>
            </a:r>
            <a:r>
              <a:rPr lang="en-GB" sz="1100" b="1" dirty="0">
                <a:latin typeface="Arial" panose="020B0604020202020204" pitchFamily="34" charset="0"/>
                <a:cs typeface="Arial" panose="020B0604020202020204" pitchFamily="34" charset="0"/>
              </a:rPr>
              <a:t>baseline</a:t>
            </a:r>
            <a:r>
              <a:rPr lang="en-GB" sz="1100" dirty="0">
                <a:latin typeface="Arial" panose="020B0604020202020204" pitchFamily="34" charset="0"/>
                <a:cs typeface="Arial" panose="020B0604020202020204" pitchFamily="34" charset="0"/>
              </a:rPr>
              <a:t>, the overall length of the haircut</a:t>
            </a:r>
          </a:p>
          <a:p>
            <a:pPr>
              <a:lnSpc>
                <a:spcPts val="400"/>
              </a:lnSpc>
            </a:pPr>
            <a:r>
              <a:rPr lang="en-GB" sz="1100" b="1" dirty="0">
                <a:latin typeface="Arial" panose="020B0604020202020204" pitchFamily="34" charset="0"/>
                <a:cs typeface="Arial" panose="020B0604020202020204" pitchFamily="34" charset="0"/>
              </a:rPr>
              <a:t> </a:t>
            </a:r>
            <a:endParaRPr lang="en-GB" sz="1100" dirty="0">
              <a:latin typeface="Arial" panose="020B0604020202020204" pitchFamily="34" charset="0"/>
              <a:cs typeface="Arial" panose="020B0604020202020204" pitchFamily="34" charset="0"/>
            </a:endParaRPr>
          </a:p>
          <a:p>
            <a:r>
              <a:rPr lang="en-GB" sz="1100" b="1" dirty="0">
                <a:solidFill>
                  <a:srgbClr val="422683"/>
                </a:solidFill>
                <a:latin typeface="Arial" panose="020B0604020202020204" pitchFamily="34" charset="0"/>
                <a:cs typeface="Arial" panose="020B0604020202020204" pitchFamily="34" charset="0"/>
              </a:rPr>
              <a:t>Point cutting </a:t>
            </a:r>
            <a:r>
              <a:rPr lang="en-GB" sz="1100" dirty="0">
                <a:latin typeface="Arial" panose="020B0604020202020204" pitchFamily="34" charset="0"/>
                <a:cs typeface="Arial" panose="020B0604020202020204" pitchFamily="34" charset="0"/>
              </a:rPr>
              <a:t>a method of removing hair from the ends of the hair section</a:t>
            </a:r>
          </a:p>
          <a:p>
            <a:pPr>
              <a:lnSpc>
                <a:spcPts val="400"/>
              </a:lnSpc>
            </a:pPr>
            <a:r>
              <a:rPr lang="en-GB" sz="1100" dirty="0">
                <a:latin typeface="Arial" panose="020B0604020202020204" pitchFamily="34" charset="0"/>
                <a:cs typeface="Arial" panose="020B0604020202020204" pitchFamily="34" charset="0"/>
              </a:rPr>
              <a:t> </a:t>
            </a:r>
          </a:p>
          <a:p>
            <a:r>
              <a:rPr lang="en-GB" sz="1100" b="1" dirty="0">
                <a:solidFill>
                  <a:srgbClr val="422683"/>
                </a:solidFill>
                <a:latin typeface="Arial" panose="020B0604020202020204" pitchFamily="34" charset="0"/>
                <a:cs typeface="Arial" panose="020B0604020202020204" pitchFamily="34" charset="0"/>
              </a:rPr>
              <a:t>Reverse Graduation </a:t>
            </a:r>
            <a:r>
              <a:rPr lang="en-GB" sz="1100" dirty="0">
                <a:latin typeface="Arial" panose="020B0604020202020204" pitchFamily="34" charset="0"/>
                <a:cs typeface="Arial" panose="020B0604020202020204" pitchFamily="34" charset="0"/>
              </a:rPr>
              <a:t>the inner layers of the hair lengths are shorter than the outline shape</a:t>
            </a:r>
          </a:p>
          <a:p>
            <a:pPr>
              <a:lnSpc>
                <a:spcPts val="400"/>
              </a:lnSpc>
            </a:pPr>
            <a:r>
              <a:rPr lang="en-GB" sz="1100" b="1" dirty="0" smtClean="0">
                <a:latin typeface="Arial" panose="020B0604020202020204" pitchFamily="34" charset="0"/>
                <a:cs typeface="Arial" panose="020B0604020202020204" pitchFamily="34" charset="0"/>
              </a:rPr>
              <a:t> </a:t>
            </a:r>
            <a:endParaRPr lang="en-GB" sz="1100" dirty="0">
              <a:latin typeface="Arial" panose="020B0604020202020204" pitchFamily="34" charset="0"/>
              <a:cs typeface="Arial" panose="020B0604020202020204" pitchFamily="34" charset="0"/>
            </a:endParaRPr>
          </a:p>
          <a:p>
            <a:r>
              <a:rPr lang="en-GB" sz="1100" b="1" dirty="0" smtClean="0">
                <a:solidFill>
                  <a:srgbClr val="422683"/>
                </a:solidFill>
                <a:latin typeface="Arial" panose="020B0604020202020204" pitchFamily="34" charset="0"/>
                <a:cs typeface="Arial" panose="020B0604020202020204" pitchFamily="34" charset="0"/>
              </a:rPr>
              <a:t>Section </a:t>
            </a:r>
            <a:r>
              <a:rPr lang="en-GB" sz="1100" dirty="0" smtClean="0">
                <a:latin typeface="Arial" panose="020B0604020202020204" pitchFamily="34" charset="0"/>
                <a:cs typeface="Arial" panose="020B0604020202020204" pitchFamily="34" charset="0"/>
              </a:rPr>
              <a:t>divisions of hair</a:t>
            </a:r>
          </a:p>
          <a:p>
            <a:pPr>
              <a:lnSpc>
                <a:spcPts val="400"/>
              </a:lnSpc>
            </a:pPr>
            <a:r>
              <a:rPr lang="en-GB" sz="1100" b="1" dirty="0" smtClean="0">
                <a:latin typeface="Arial" panose="020B0604020202020204" pitchFamily="34" charset="0"/>
                <a:cs typeface="Arial" panose="020B0604020202020204" pitchFamily="34" charset="0"/>
              </a:rPr>
              <a:t> </a:t>
            </a:r>
            <a:endParaRPr lang="en-GB" sz="1100" dirty="0" smtClean="0">
              <a:latin typeface="Arial" panose="020B0604020202020204" pitchFamily="34" charset="0"/>
              <a:cs typeface="Arial" panose="020B0604020202020204" pitchFamily="34" charset="0"/>
            </a:endParaRPr>
          </a:p>
          <a:p>
            <a:r>
              <a:rPr lang="en-GB" sz="1100" b="1" dirty="0" smtClean="0">
                <a:solidFill>
                  <a:srgbClr val="422683"/>
                </a:solidFill>
                <a:latin typeface="Arial" panose="020B0604020202020204" pitchFamily="34" charset="0"/>
                <a:cs typeface="Arial" panose="020B0604020202020204" pitchFamily="34" charset="0"/>
              </a:rPr>
              <a:t>Tension</a:t>
            </a:r>
            <a:r>
              <a:rPr lang="en-GB" sz="1100" b="1" dirty="0" smtClean="0">
                <a:latin typeface="Arial" panose="020B0604020202020204" pitchFamily="34" charset="0"/>
                <a:cs typeface="Arial" panose="020B0604020202020204" pitchFamily="34" charset="0"/>
              </a:rPr>
              <a:t> </a:t>
            </a:r>
            <a:r>
              <a:rPr lang="en-GB" sz="1100" dirty="0" smtClean="0">
                <a:latin typeface="Arial" panose="020B0604020202020204" pitchFamily="34" charset="0"/>
                <a:cs typeface="Arial" panose="020B0604020202020204" pitchFamily="34" charset="0"/>
              </a:rPr>
              <a:t>pulling pressure put on the hair, causing it to stretch</a:t>
            </a:r>
          </a:p>
          <a:p>
            <a:pPr>
              <a:lnSpc>
                <a:spcPts val="400"/>
              </a:lnSpc>
            </a:pPr>
            <a:r>
              <a:rPr lang="en-GB" sz="1100" b="1" dirty="0" smtClean="0">
                <a:latin typeface="Arial" panose="020B0604020202020204" pitchFamily="34" charset="0"/>
                <a:cs typeface="Arial" panose="020B0604020202020204" pitchFamily="34" charset="0"/>
              </a:rPr>
              <a:t> </a:t>
            </a:r>
            <a:endParaRPr lang="en-GB" sz="1100" dirty="0" smtClean="0">
              <a:latin typeface="Arial" panose="020B0604020202020204" pitchFamily="34" charset="0"/>
              <a:cs typeface="Arial" panose="020B0604020202020204" pitchFamily="34" charset="0"/>
            </a:endParaRPr>
          </a:p>
          <a:p>
            <a:r>
              <a:rPr lang="en-GB" sz="1100" b="1" dirty="0" smtClean="0">
                <a:solidFill>
                  <a:srgbClr val="422683"/>
                </a:solidFill>
                <a:latin typeface="Arial" panose="020B0604020202020204" pitchFamily="34" charset="0"/>
                <a:cs typeface="Arial" panose="020B0604020202020204" pitchFamily="34" charset="0"/>
              </a:rPr>
              <a:t>Texture</a:t>
            </a:r>
            <a:r>
              <a:rPr lang="en-GB" sz="1100" b="1" dirty="0" smtClean="0">
                <a:latin typeface="Arial" panose="020B0604020202020204" pitchFamily="34" charset="0"/>
                <a:cs typeface="Arial" panose="020B0604020202020204" pitchFamily="34" charset="0"/>
              </a:rPr>
              <a:t> </a:t>
            </a:r>
            <a:r>
              <a:rPr lang="en-GB" sz="1100" dirty="0" smtClean="0">
                <a:latin typeface="Arial" panose="020B0604020202020204" pitchFamily="34" charset="0"/>
                <a:cs typeface="Arial" panose="020B0604020202020204" pitchFamily="34" charset="0"/>
              </a:rPr>
              <a:t>diameter of the hair shaft</a:t>
            </a:r>
          </a:p>
          <a:p>
            <a:pPr>
              <a:lnSpc>
                <a:spcPts val="400"/>
              </a:lnSpc>
            </a:pPr>
            <a:r>
              <a:rPr lang="en-GB" sz="1100" b="1" dirty="0" smtClean="0">
                <a:latin typeface="Arial" panose="020B0604020202020204" pitchFamily="34" charset="0"/>
                <a:cs typeface="Arial" panose="020B0604020202020204" pitchFamily="34" charset="0"/>
              </a:rPr>
              <a:t> </a:t>
            </a:r>
            <a:endParaRPr lang="en-GB" sz="1100" dirty="0" smtClean="0">
              <a:latin typeface="Arial" panose="020B0604020202020204" pitchFamily="34" charset="0"/>
              <a:cs typeface="Arial" panose="020B0604020202020204" pitchFamily="34" charset="0"/>
            </a:endParaRPr>
          </a:p>
          <a:p>
            <a:r>
              <a:rPr lang="en-GB" sz="1100" b="1" dirty="0" smtClean="0">
                <a:solidFill>
                  <a:srgbClr val="422683"/>
                </a:solidFill>
                <a:latin typeface="Arial" panose="020B0604020202020204" pitchFamily="34" charset="0"/>
                <a:cs typeface="Arial" panose="020B0604020202020204" pitchFamily="34" charset="0"/>
              </a:rPr>
              <a:t>Widow’s peak </a:t>
            </a:r>
            <a:r>
              <a:rPr lang="en-GB" sz="1100" dirty="0" smtClean="0">
                <a:latin typeface="Arial" panose="020B0604020202020204" pitchFamily="34" charset="0"/>
                <a:cs typeface="Arial" panose="020B0604020202020204" pitchFamily="34" charset="0"/>
              </a:rPr>
              <a:t>the front hairline grows forward to form a strong centre peak</a:t>
            </a:r>
          </a:p>
          <a:p>
            <a:r>
              <a:rPr lang="en-GB" sz="1100" dirty="0">
                <a:latin typeface="Arial" panose="020B0604020202020204" pitchFamily="34" charset="0"/>
                <a:cs typeface="Arial" panose="020B0604020202020204" pitchFamily="34" charset="0"/>
              </a:rPr>
              <a:t/>
            </a:r>
            <a:br>
              <a:rPr lang="en-GB" sz="1100" dirty="0">
                <a:latin typeface="Arial" panose="020B0604020202020204" pitchFamily="34" charset="0"/>
                <a:cs typeface="Arial" panose="020B0604020202020204" pitchFamily="34" charset="0"/>
              </a:rPr>
            </a:br>
            <a:endParaRPr lang="en-GB" sz="11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54453443"/>
      </p:ext>
    </p:extLst>
  </p:cSld>
  <p:clrMapOvr>
    <a:masterClrMapping/>
  </p:clrMapOvr>
  <p:transition spd="slow">
    <p:pull/>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8730" y="3323862"/>
            <a:ext cx="4914546" cy="4224469"/>
          </a:xfrm>
        </p:spPr>
        <p:txBody>
          <a:bodyPr>
            <a:normAutofit/>
          </a:bodyPr>
          <a:lstStyle/>
          <a:p>
            <a:pPr marL="0" indent="0" algn="ctr">
              <a:buNone/>
            </a:pPr>
            <a:endParaRPr lang="en-US" sz="6600" b="1" dirty="0" smtClean="0">
              <a:ln w="11430"/>
              <a:solidFill>
                <a:srgbClr val="422683"/>
              </a:solidFill>
              <a:effectLst>
                <a:outerShdw blurRad="50800" dist="39000" dir="5460000" algn="tl">
                  <a:srgbClr val="000000">
                    <a:alpha val="38000"/>
                  </a:srgbClr>
                </a:outerShdw>
              </a:effectLst>
              <a:latin typeface="Arial Black" panose="020B0A04020102020204" pitchFamily="34" charset="0"/>
            </a:endParaRPr>
          </a:p>
          <a:p>
            <a:pPr marL="0" indent="0" algn="ctr">
              <a:buNone/>
            </a:pPr>
            <a:endParaRPr lang="en-US" sz="6600" b="1" dirty="0">
              <a:ln w="11430"/>
              <a:solidFill>
                <a:srgbClr val="422683"/>
              </a:solidFill>
              <a:effectLst>
                <a:outerShdw blurRad="50800" dist="39000" dir="5460000" algn="tl">
                  <a:srgbClr val="000000">
                    <a:alpha val="38000"/>
                  </a:srgbClr>
                </a:outerShdw>
              </a:effectLst>
              <a:latin typeface="Arial Black" panose="020B0A04020102020204" pitchFamily="34" charset="0"/>
            </a:endParaRPr>
          </a:p>
          <a:p>
            <a:pPr marL="0" indent="0" algn="ctr">
              <a:buNone/>
            </a:pPr>
            <a:endParaRPr lang="en-US" sz="6600" b="1" dirty="0">
              <a:ln w="11430"/>
              <a:solidFill>
                <a:srgbClr val="422683"/>
              </a:solidFill>
              <a:effectLst>
                <a:outerShdw blurRad="50800" dist="39000" dir="5460000" algn="tl">
                  <a:srgbClr val="000000">
                    <a:alpha val="38000"/>
                  </a:srgbClr>
                </a:outerShdw>
              </a:effectLst>
              <a:latin typeface="Arial Black" panose="020B0A04020102020204" pitchFamily="34" charset="0"/>
            </a:endParaRPr>
          </a:p>
          <a:p>
            <a:pPr marL="0" indent="0">
              <a:buNone/>
            </a:pPr>
            <a:endParaRPr lang="en-GB" dirty="0"/>
          </a:p>
        </p:txBody>
      </p:sp>
      <p:grpSp>
        <p:nvGrpSpPr>
          <p:cNvPr id="2" name="Group 1"/>
          <p:cNvGrpSpPr/>
          <p:nvPr/>
        </p:nvGrpSpPr>
        <p:grpSpPr>
          <a:xfrm>
            <a:off x="-27384" y="1834600"/>
            <a:ext cx="6552728" cy="4825632"/>
            <a:chOff x="-27384" y="1834600"/>
            <a:chExt cx="6552728" cy="4825632"/>
          </a:xfrm>
        </p:grpSpPr>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2736" y="1834600"/>
              <a:ext cx="4392488" cy="3791164"/>
            </a:xfrm>
            <a:prstGeom prst="rect">
              <a:avLst/>
            </a:prstGeom>
          </p:spPr>
        </p:pic>
        <p:sp>
          <p:nvSpPr>
            <p:cNvPr id="8" name="Content Placeholder 2"/>
            <p:cNvSpPr txBox="1">
              <a:spLocks/>
            </p:cNvSpPr>
            <p:nvPr/>
          </p:nvSpPr>
          <p:spPr>
            <a:xfrm>
              <a:off x="-27384" y="3491880"/>
              <a:ext cx="6552728" cy="3168352"/>
            </a:xfrm>
            <a:prstGeom prst="rect">
              <a:avLst/>
            </a:prstGeom>
          </p:spPr>
          <p:txBody>
            <a:bodyPr vert="horz">
              <a:normAutofit lnSpcReduction="10000"/>
            </a:bodyPr>
            <a:lst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a:lstStyle>
            <a:p>
              <a:pPr marL="0" indent="0" algn="ctr">
                <a:buFont typeface="Wingdings 2"/>
                <a:buNone/>
              </a:pPr>
              <a:endParaRPr lang="en-US" sz="2000" dirty="0" smtClean="0">
                <a:ln w="11430"/>
                <a:latin typeface="Arial" panose="020B0604020202020204" pitchFamily="34" charset="0"/>
                <a:cs typeface="Arial" panose="020B0604020202020204" pitchFamily="34" charset="0"/>
              </a:endParaRPr>
            </a:p>
            <a:p>
              <a:pPr marL="0" indent="0" algn="ctr">
                <a:buFont typeface="Wingdings 2"/>
                <a:buNone/>
              </a:pPr>
              <a:endParaRPr lang="en-US" sz="2000" dirty="0">
                <a:ln w="11430"/>
                <a:latin typeface="Arial" panose="020B0604020202020204" pitchFamily="34" charset="0"/>
                <a:cs typeface="Arial" panose="020B0604020202020204" pitchFamily="34" charset="0"/>
              </a:endParaRPr>
            </a:p>
            <a:p>
              <a:pPr marL="0" indent="0" algn="ctr">
                <a:buFont typeface="Wingdings 2"/>
                <a:buNone/>
              </a:pPr>
              <a:endParaRPr lang="en-US" sz="2000" dirty="0" smtClean="0">
                <a:ln w="11430"/>
                <a:latin typeface="Arial" panose="020B0604020202020204" pitchFamily="34" charset="0"/>
                <a:cs typeface="Arial" panose="020B0604020202020204" pitchFamily="34" charset="0"/>
              </a:endParaRPr>
            </a:p>
            <a:p>
              <a:pPr marL="0" indent="0" algn="ctr">
                <a:buFont typeface="Wingdings 2"/>
                <a:buNone/>
              </a:pPr>
              <a:endParaRPr lang="en-US" sz="2000" dirty="0">
                <a:ln w="11430"/>
                <a:latin typeface="Arial" panose="020B0604020202020204" pitchFamily="34" charset="0"/>
                <a:cs typeface="Arial" panose="020B0604020202020204" pitchFamily="34" charset="0"/>
              </a:endParaRPr>
            </a:p>
            <a:p>
              <a:pPr marL="0" indent="0" algn="ctr">
                <a:buFont typeface="Wingdings 2"/>
                <a:buNone/>
              </a:pPr>
              <a:r>
                <a:rPr lang="en-US" sz="2000" dirty="0" smtClean="0">
                  <a:ln w="11430"/>
                  <a:latin typeface="Arial" panose="020B0604020202020204" pitchFamily="34" charset="0"/>
                  <a:cs typeface="Arial" panose="020B0604020202020204" pitchFamily="34" charset="0"/>
                </a:rPr>
                <a:t/>
              </a:r>
              <a:br>
                <a:rPr lang="en-US" sz="2000" dirty="0" smtClean="0">
                  <a:ln w="11430"/>
                  <a:latin typeface="Arial" panose="020B0604020202020204" pitchFamily="34" charset="0"/>
                  <a:cs typeface="Arial" panose="020B0604020202020204" pitchFamily="34" charset="0"/>
                </a:rPr>
              </a:br>
              <a:r>
                <a:rPr lang="en-US" sz="2000" dirty="0" smtClean="0">
                  <a:ln w="11430"/>
                  <a:latin typeface="Arial" panose="020B0604020202020204" pitchFamily="34" charset="0"/>
                  <a:cs typeface="Arial" panose="020B0604020202020204" pitchFamily="34" charset="0"/>
                </a:rPr>
                <a:t/>
              </a:r>
              <a:br>
                <a:rPr lang="en-US" sz="2000" dirty="0" smtClean="0">
                  <a:ln w="11430"/>
                  <a:latin typeface="Arial" panose="020B0604020202020204" pitchFamily="34" charset="0"/>
                  <a:cs typeface="Arial" panose="020B0604020202020204" pitchFamily="34" charset="0"/>
                </a:rPr>
              </a:br>
              <a:endParaRPr lang="en-US" sz="2000" dirty="0" smtClean="0">
                <a:ln w="11430"/>
                <a:latin typeface="Arial" panose="020B0604020202020204" pitchFamily="34" charset="0"/>
                <a:cs typeface="Arial" panose="020B0604020202020204" pitchFamily="34" charset="0"/>
              </a:endParaRPr>
            </a:p>
            <a:p>
              <a:pPr marL="0" indent="0" algn="ctr">
                <a:buFont typeface="Wingdings 2"/>
                <a:buNone/>
              </a:pPr>
              <a:endParaRPr lang="en-US" sz="2000" dirty="0">
                <a:ln w="11430"/>
                <a:latin typeface="Arial" panose="020B0604020202020204" pitchFamily="34" charset="0"/>
                <a:cs typeface="Arial" panose="020B0604020202020204" pitchFamily="34" charset="0"/>
              </a:endParaRPr>
            </a:p>
            <a:p>
              <a:pPr marL="0" indent="0" algn="ctr">
                <a:buFont typeface="Wingdings 2"/>
                <a:buNone/>
              </a:pPr>
              <a:r>
                <a:rPr lang="en-US" sz="1400" dirty="0" smtClean="0">
                  <a:ln w="11430"/>
                  <a:latin typeface="Arial" panose="020B0604020202020204" pitchFamily="34" charset="0"/>
                  <a:cs typeface="Arial" panose="020B0604020202020204" pitchFamily="34" charset="0"/>
                </a:rPr>
                <a:t>For further information please contact The STEM Alliance </a:t>
              </a:r>
              <a:r>
                <a:rPr lang="en-US" sz="1400" dirty="0" smtClean="0">
                  <a:ln w="11430"/>
                  <a:solidFill>
                    <a:srgbClr val="0000FF"/>
                  </a:solidFill>
                  <a:latin typeface="Arial" panose="020B0604020202020204" pitchFamily="34" charset="0"/>
                  <a:cs typeface="Arial" panose="020B0604020202020204" pitchFamily="34" charset="0"/>
                </a:rPr>
                <a:t>enquiries@STEMalliance.uk </a:t>
              </a:r>
              <a:r>
                <a:rPr lang="en-US" sz="1400" dirty="0" smtClean="0">
                  <a:ln w="11430"/>
                  <a:latin typeface="Arial" panose="020B0604020202020204" pitchFamily="34" charset="0"/>
                  <a:cs typeface="Arial" panose="020B0604020202020204" pitchFamily="34" charset="0"/>
                </a:rPr>
                <a:t>or visit </a:t>
              </a:r>
              <a:r>
                <a:rPr lang="en-US" sz="1400" dirty="0" smtClean="0">
                  <a:ln w="11430"/>
                  <a:solidFill>
                    <a:srgbClr val="0000FF"/>
                  </a:solidFill>
                  <a:latin typeface="Arial" panose="020B0604020202020204" pitchFamily="34" charset="0"/>
                  <a:cs typeface="Arial" panose="020B0604020202020204" pitchFamily="34" charset="0"/>
                </a:rPr>
                <a:t>www.STEMalliance.uk</a:t>
              </a:r>
              <a:r>
                <a:rPr lang="en-US" sz="1400" dirty="0" smtClean="0">
                  <a:ln w="11430"/>
                  <a:latin typeface="Arial" panose="020B0604020202020204" pitchFamily="34" charset="0"/>
                  <a:cs typeface="Arial" panose="020B0604020202020204" pitchFamily="34" charset="0"/>
                </a:rPr>
                <a:t> </a:t>
              </a:r>
              <a:endParaRPr lang="en-US" sz="2000" dirty="0" smtClean="0">
                <a:ln w="11430"/>
                <a:latin typeface="Arial" panose="020B0604020202020204" pitchFamily="34" charset="0"/>
                <a:cs typeface="Arial" panose="020B0604020202020204" pitchFamily="34" charset="0"/>
              </a:endParaRPr>
            </a:p>
            <a:p>
              <a:pPr marL="0" indent="0">
                <a:buFont typeface="Wingdings 2"/>
                <a:buNone/>
              </a:pPr>
              <a:endParaRPr lang="en-GB" dirty="0"/>
            </a:p>
          </p:txBody>
        </p:sp>
      </p:grpSp>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9513" y="8323236"/>
            <a:ext cx="1091803" cy="595924"/>
          </a:xfrm>
          <a:prstGeom prst="rect">
            <a:avLst/>
          </a:prstGeom>
        </p:spPr>
      </p:pic>
      <p:pic>
        <p:nvPicPr>
          <p:cNvPr id="10" name="Picture 9"/>
          <p:cNvPicPr/>
          <p:nvPr/>
        </p:nvPicPr>
        <p:blipFill>
          <a:blip r:embed="rId5" cstate="print">
            <a:extLst>
              <a:ext uri="{28A0092B-C50C-407E-A947-70E740481C1C}">
                <a14:useLocalDpi xmlns:a14="http://schemas.microsoft.com/office/drawing/2010/main" val="0"/>
              </a:ext>
            </a:extLst>
          </a:blip>
          <a:stretch>
            <a:fillRect/>
          </a:stretch>
        </p:blipFill>
        <p:spPr>
          <a:xfrm>
            <a:off x="5157192" y="260648"/>
            <a:ext cx="1381760" cy="495300"/>
          </a:xfrm>
          <a:prstGeom prst="rect">
            <a:avLst/>
          </a:prstGeom>
        </p:spPr>
      </p:pic>
    </p:spTree>
    <p:extLst>
      <p:ext uri="{BB962C8B-B14F-4D97-AF65-F5344CB8AC3E}">
        <p14:creationId xmlns:p14="http://schemas.microsoft.com/office/powerpoint/2010/main" val="2458141364"/>
      </p:ext>
    </p:extLst>
  </p:cSld>
  <p:clrMapOvr>
    <a:masterClrMapping/>
  </p:clrMapOvr>
  <p:transition spd="slow">
    <p:pull/>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9" name="Picture 5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9513" y="126695"/>
            <a:ext cx="1224136" cy="1056554"/>
          </a:xfrm>
          <a:prstGeom prst="rect">
            <a:avLst/>
          </a:prstGeom>
        </p:spPr>
      </p:pic>
      <p:pic>
        <p:nvPicPr>
          <p:cNvPr id="60" name="Picture 5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6632" y="8440572"/>
            <a:ext cx="1091803" cy="595924"/>
          </a:xfrm>
          <a:prstGeom prst="rect">
            <a:avLst/>
          </a:prstGeom>
        </p:spPr>
      </p:pic>
      <p:pic>
        <p:nvPicPr>
          <p:cNvPr id="61" name="Picture 60"/>
          <p:cNvPicPr/>
          <p:nvPr/>
        </p:nvPicPr>
        <p:blipFill>
          <a:blip r:embed="rId5" cstate="print">
            <a:extLst>
              <a:ext uri="{28A0092B-C50C-407E-A947-70E740481C1C}">
                <a14:useLocalDpi xmlns:a14="http://schemas.microsoft.com/office/drawing/2010/main" val="0"/>
              </a:ext>
            </a:extLst>
          </a:blip>
          <a:stretch>
            <a:fillRect/>
          </a:stretch>
        </p:blipFill>
        <p:spPr>
          <a:xfrm>
            <a:off x="5157192" y="260648"/>
            <a:ext cx="1381760" cy="495300"/>
          </a:xfrm>
          <a:prstGeom prst="rect">
            <a:avLst/>
          </a:prstGeom>
        </p:spPr>
      </p:pic>
      <p:sp>
        <p:nvSpPr>
          <p:cNvPr id="21" name="Content Placeholder 2"/>
          <p:cNvSpPr txBox="1">
            <a:spLocks/>
          </p:cNvSpPr>
          <p:nvPr/>
        </p:nvSpPr>
        <p:spPr>
          <a:xfrm>
            <a:off x="526490" y="107504"/>
            <a:ext cx="5508612" cy="883603"/>
          </a:xfrm>
          <a:prstGeom prst="rect">
            <a:avLst/>
          </a:prstGeom>
        </p:spPr>
        <p:txBody>
          <a:bodyPr vert="horz">
            <a:noAutofit/>
          </a:bodyPr>
          <a:lst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a:lstStyle>
          <a:p>
            <a:pPr marL="0" indent="0" algn="ctr">
              <a:buFont typeface="Wingdings 2"/>
              <a:buNone/>
            </a:pPr>
            <a:r>
              <a:rPr lang="en-US" sz="4000" b="1" dirty="0" smtClean="0">
                <a:ln w="11430"/>
                <a:solidFill>
                  <a:srgbClr val="422683"/>
                </a:solidFill>
                <a:latin typeface="Arial Black" panose="020B0A04020102020204" pitchFamily="34" charset="0"/>
              </a:rPr>
              <a:t>Contents</a:t>
            </a:r>
          </a:p>
        </p:txBody>
      </p:sp>
      <p:sp>
        <p:nvSpPr>
          <p:cNvPr id="8" name="TextBox 7"/>
          <p:cNvSpPr txBox="1"/>
          <p:nvPr/>
        </p:nvSpPr>
        <p:spPr>
          <a:xfrm>
            <a:off x="332656" y="1547664"/>
            <a:ext cx="5832648" cy="5909310"/>
          </a:xfrm>
          <a:prstGeom prst="rect">
            <a:avLst/>
          </a:prstGeom>
          <a:noFill/>
        </p:spPr>
        <p:txBody>
          <a:bodyPr wrap="square" rtlCol="0">
            <a:spAutoFit/>
          </a:bodyPr>
          <a:lstStyle/>
          <a:p>
            <a:pPr marL="285750" lvl="0" indent="-285750">
              <a:buClr>
                <a:srgbClr val="422683"/>
              </a:buClr>
              <a:buFont typeface="Wingdings" panose="05000000000000000000" pitchFamily="2" charset="2"/>
              <a:buChar char="Ø"/>
            </a:pPr>
            <a:r>
              <a:rPr lang="en-GB" b="1" dirty="0">
                <a:latin typeface="Arial" panose="020B0604020202020204" pitchFamily="34" charset="0"/>
                <a:cs typeface="Arial" panose="020B0604020202020204" pitchFamily="34" charset="0"/>
              </a:rPr>
              <a:t>Introduction to basic cutting pack</a:t>
            </a:r>
            <a:endParaRPr lang="en-GB" dirty="0">
              <a:latin typeface="Arial" panose="020B0604020202020204" pitchFamily="34" charset="0"/>
              <a:cs typeface="Arial" panose="020B0604020202020204" pitchFamily="34" charset="0"/>
            </a:endParaRPr>
          </a:p>
          <a:p>
            <a:pPr>
              <a:buClr>
                <a:srgbClr val="422683"/>
              </a:buClr>
            </a:pPr>
            <a:r>
              <a:rPr lang="en-GB" b="1" dirty="0">
                <a:latin typeface="Arial" panose="020B0604020202020204" pitchFamily="34" charset="0"/>
                <a:cs typeface="Arial" panose="020B0604020202020204" pitchFamily="34" charset="0"/>
              </a:rPr>
              <a:t> </a:t>
            </a:r>
            <a:endParaRPr lang="en-GB" dirty="0">
              <a:latin typeface="Arial" panose="020B0604020202020204" pitchFamily="34" charset="0"/>
              <a:cs typeface="Arial" panose="020B0604020202020204" pitchFamily="34" charset="0"/>
            </a:endParaRPr>
          </a:p>
          <a:p>
            <a:pPr marL="285750" lvl="0" indent="-285750">
              <a:buClr>
                <a:srgbClr val="422683"/>
              </a:buClr>
              <a:buFont typeface="Wingdings" panose="05000000000000000000" pitchFamily="2" charset="2"/>
              <a:buChar char="Ø"/>
            </a:pPr>
            <a:r>
              <a:rPr lang="en-GB" b="1" dirty="0" smtClean="0">
                <a:latin typeface="Arial" panose="020B0604020202020204" pitchFamily="34" charset="0"/>
                <a:cs typeface="Arial" panose="020B0604020202020204" pitchFamily="34" charset="0"/>
              </a:rPr>
              <a:t>One </a:t>
            </a:r>
            <a:r>
              <a:rPr lang="en-GB" b="1" dirty="0">
                <a:latin typeface="Arial" panose="020B0604020202020204" pitchFamily="34" charset="0"/>
                <a:cs typeface="Arial" panose="020B0604020202020204" pitchFamily="34" charset="0"/>
              </a:rPr>
              <a:t>length cut</a:t>
            </a:r>
            <a:endParaRPr lang="en-GB" dirty="0">
              <a:latin typeface="Arial" panose="020B0604020202020204" pitchFamily="34" charset="0"/>
              <a:cs typeface="Arial" panose="020B0604020202020204" pitchFamily="34" charset="0"/>
            </a:endParaRPr>
          </a:p>
          <a:p>
            <a:pPr>
              <a:buClr>
                <a:srgbClr val="422683"/>
              </a:buClr>
            </a:pPr>
            <a:r>
              <a:rPr lang="en-GB" b="1" dirty="0">
                <a:latin typeface="Arial" panose="020B0604020202020204" pitchFamily="34" charset="0"/>
                <a:cs typeface="Arial" panose="020B0604020202020204" pitchFamily="34" charset="0"/>
              </a:rPr>
              <a:t> </a:t>
            </a:r>
            <a:endParaRPr lang="en-GB" dirty="0">
              <a:latin typeface="Arial" panose="020B0604020202020204" pitchFamily="34" charset="0"/>
              <a:cs typeface="Arial" panose="020B0604020202020204" pitchFamily="34" charset="0"/>
            </a:endParaRPr>
          </a:p>
          <a:p>
            <a:pPr marL="285750" lvl="0" indent="-285750">
              <a:buClr>
                <a:srgbClr val="422683"/>
              </a:buClr>
              <a:buFont typeface="Wingdings" panose="05000000000000000000" pitchFamily="2" charset="2"/>
              <a:buChar char="Ø"/>
            </a:pPr>
            <a:r>
              <a:rPr lang="en-GB" b="1" dirty="0" smtClean="0">
                <a:latin typeface="Arial" panose="020B0604020202020204" pitchFamily="34" charset="0"/>
                <a:cs typeface="Arial" panose="020B0604020202020204" pitchFamily="34" charset="0"/>
              </a:rPr>
              <a:t>Long </a:t>
            </a:r>
            <a:r>
              <a:rPr lang="en-GB" b="1" dirty="0">
                <a:latin typeface="Arial" panose="020B0604020202020204" pitchFamily="34" charset="0"/>
                <a:cs typeface="Arial" panose="020B0604020202020204" pitchFamily="34" charset="0"/>
              </a:rPr>
              <a:t>graduated cut</a:t>
            </a:r>
            <a:endParaRPr lang="en-GB" dirty="0">
              <a:latin typeface="Arial" panose="020B0604020202020204" pitchFamily="34" charset="0"/>
              <a:cs typeface="Arial" panose="020B0604020202020204" pitchFamily="34" charset="0"/>
            </a:endParaRPr>
          </a:p>
          <a:p>
            <a:pPr>
              <a:buClr>
                <a:srgbClr val="422683"/>
              </a:buClr>
            </a:pPr>
            <a:r>
              <a:rPr lang="en-GB" b="1" dirty="0">
                <a:latin typeface="Arial" panose="020B0604020202020204" pitchFamily="34" charset="0"/>
                <a:cs typeface="Arial" panose="020B0604020202020204" pitchFamily="34" charset="0"/>
              </a:rPr>
              <a:t> </a:t>
            </a:r>
            <a:endParaRPr lang="en-GB" dirty="0">
              <a:latin typeface="Arial" panose="020B0604020202020204" pitchFamily="34" charset="0"/>
              <a:cs typeface="Arial" panose="020B0604020202020204" pitchFamily="34" charset="0"/>
            </a:endParaRPr>
          </a:p>
          <a:p>
            <a:pPr marL="285750" lvl="0" indent="-285750">
              <a:buClr>
                <a:srgbClr val="422683"/>
              </a:buClr>
              <a:buFont typeface="Wingdings" panose="05000000000000000000" pitchFamily="2" charset="2"/>
              <a:buChar char="Ø"/>
            </a:pPr>
            <a:r>
              <a:rPr lang="en-GB" b="1" dirty="0" smtClean="0">
                <a:latin typeface="Arial" panose="020B0604020202020204" pitchFamily="34" charset="0"/>
                <a:cs typeface="Arial" panose="020B0604020202020204" pitchFamily="34" charset="0"/>
              </a:rPr>
              <a:t>Uniform/basic </a:t>
            </a:r>
            <a:r>
              <a:rPr lang="en-GB" b="1" dirty="0">
                <a:latin typeface="Arial" panose="020B0604020202020204" pitchFamily="34" charset="0"/>
                <a:cs typeface="Arial" panose="020B0604020202020204" pitchFamily="34" charset="0"/>
              </a:rPr>
              <a:t>layer </a:t>
            </a:r>
            <a:r>
              <a:rPr lang="en-GB" b="1" dirty="0" smtClean="0">
                <a:latin typeface="Arial" panose="020B0604020202020204" pitchFamily="34" charset="0"/>
                <a:cs typeface="Arial" panose="020B0604020202020204" pitchFamily="34" charset="0"/>
              </a:rPr>
              <a:t>cut </a:t>
            </a:r>
            <a:r>
              <a:rPr lang="en-GB" sz="1200" b="1" dirty="0" smtClean="0">
                <a:latin typeface="Arial" panose="020B0604020202020204" pitchFamily="34" charset="0"/>
                <a:cs typeface="Arial" panose="020B0604020202020204" pitchFamily="34" charset="0"/>
              </a:rPr>
              <a:t>(angles and measurements)</a:t>
            </a:r>
            <a:endParaRPr lang="en-GB" dirty="0">
              <a:latin typeface="Arial" panose="020B0604020202020204" pitchFamily="34" charset="0"/>
              <a:cs typeface="Arial" panose="020B0604020202020204" pitchFamily="34" charset="0"/>
            </a:endParaRPr>
          </a:p>
          <a:p>
            <a:pPr>
              <a:buClr>
                <a:srgbClr val="422683"/>
              </a:buClr>
            </a:pPr>
            <a:r>
              <a:rPr lang="en-GB" b="1" dirty="0">
                <a:latin typeface="Arial" panose="020B0604020202020204" pitchFamily="34" charset="0"/>
                <a:cs typeface="Arial" panose="020B0604020202020204" pitchFamily="34" charset="0"/>
              </a:rPr>
              <a:t> </a:t>
            </a:r>
            <a:endParaRPr lang="en-GB" dirty="0">
              <a:latin typeface="Arial" panose="020B0604020202020204" pitchFamily="34" charset="0"/>
              <a:cs typeface="Arial" panose="020B0604020202020204" pitchFamily="34" charset="0"/>
            </a:endParaRPr>
          </a:p>
          <a:p>
            <a:pPr marL="285750" lvl="0" indent="-285750">
              <a:buClr>
                <a:srgbClr val="422683"/>
              </a:buClr>
              <a:buFont typeface="Wingdings" panose="05000000000000000000" pitchFamily="2" charset="2"/>
              <a:buChar char="Ø"/>
            </a:pPr>
            <a:r>
              <a:rPr lang="en-GB" b="1" dirty="0" smtClean="0">
                <a:latin typeface="Arial" panose="020B0604020202020204" pitchFamily="34" charset="0"/>
                <a:cs typeface="Arial" panose="020B0604020202020204" pitchFamily="34" charset="0"/>
              </a:rPr>
              <a:t>Short </a:t>
            </a:r>
            <a:r>
              <a:rPr lang="en-GB" b="1" dirty="0">
                <a:latin typeface="Arial" panose="020B0604020202020204" pitchFamily="34" charset="0"/>
                <a:cs typeface="Arial" panose="020B0604020202020204" pitchFamily="34" charset="0"/>
              </a:rPr>
              <a:t>graduated cut</a:t>
            </a:r>
            <a:endParaRPr lang="en-GB" dirty="0">
              <a:latin typeface="Arial" panose="020B0604020202020204" pitchFamily="34" charset="0"/>
              <a:cs typeface="Arial" panose="020B0604020202020204" pitchFamily="34" charset="0"/>
            </a:endParaRPr>
          </a:p>
          <a:p>
            <a:pPr>
              <a:buClr>
                <a:srgbClr val="422683"/>
              </a:buClr>
            </a:pPr>
            <a:r>
              <a:rPr lang="en-GB" b="1" dirty="0">
                <a:latin typeface="Arial" panose="020B0604020202020204" pitchFamily="34" charset="0"/>
                <a:cs typeface="Arial" panose="020B0604020202020204" pitchFamily="34" charset="0"/>
              </a:rPr>
              <a:t> </a:t>
            </a:r>
            <a:endParaRPr lang="en-GB" dirty="0">
              <a:latin typeface="Arial" panose="020B0604020202020204" pitchFamily="34" charset="0"/>
              <a:cs typeface="Arial" panose="020B0604020202020204" pitchFamily="34" charset="0"/>
            </a:endParaRPr>
          </a:p>
          <a:p>
            <a:pPr marL="285750" lvl="0" indent="-285750">
              <a:buClr>
                <a:srgbClr val="422683"/>
              </a:buClr>
              <a:buFont typeface="Wingdings" panose="05000000000000000000" pitchFamily="2" charset="2"/>
              <a:buChar char="Ø"/>
            </a:pPr>
            <a:r>
              <a:rPr lang="en-GB" b="1" dirty="0" smtClean="0">
                <a:latin typeface="Arial" panose="020B0604020202020204" pitchFamily="34" charset="0"/>
                <a:cs typeface="Arial" panose="020B0604020202020204" pitchFamily="34" charset="0"/>
              </a:rPr>
              <a:t>Fringes</a:t>
            </a:r>
            <a:endParaRPr lang="en-GB" dirty="0">
              <a:latin typeface="Arial" panose="020B0604020202020204" pitchFamily="34" charset="0"/>
              <a:cs typeface="Arial" panose="020B0604020202020204" pitchFamily="34" charset="0"/>
            </a:endParaRPr>
          </a:p>
          <a:p>
            <a:pPr>
              <a:buClr>
                <a:srgbClr val="422683"/>
              </a:buClr>
            </a:pPr>
            <a:r>
              <a:rPr lang="en-GB" b="1" dirty="0">
                <a:latin typeface="Arial" panose="020B0604020202020204" pitchFamily="34" charset="0"/>
                <a:cs typeface="Arial" panose="020B0604020202020204" pitchFamily="34" charset="0"/>
              </a:rPr>
              <a:t> </a:t>
            </a:r>
            <a:endParaRPr lang="en-GB" dirty="0">
              <a:latin typeface="Arial" panose="020B0604020202020204" pitchFamily="34" charset="0"/>
              <a:cs typeface="Arial" panose="020B0604020202020204" pitchFamily="34" charset="0"/>
            </a:endParaRPr>
          </a:p>
          <a:p>
            <a:pPr marL="285750" lvl="0" indent="-285750">
              <a:buClr>
                <a:srgbClr val="422683"/>
              </a:buClr>
              <a:buFont typeface="Wingdings" panose="05000000000000000000" pitchFamily="2" charset="2"/>
              <a:buChar char="Ø"/>
            </a:pPr>
            <a:r>
              <a:rPr lang="en-GB" b="1" dirty="0" smtClean="0">
                <a:latin typeface="Arial" panose="020B0604020202020204" pitchFamily="34" charset="0"/>
                <a:cs typeface="Arial" panose="020B0604020202020204" pitchFamily="34" charset="0"/>
              </a:rPr>
              <a:t>Points </a:t>
            </a:r>
            <a:r>
              <a:rPr lang="en-GB" b="1" dirty="0">
                <a:latin typeface="Arial" panose="020B0604020202020204" pitchFamily="34" charset="0"/>
                <a:cs typeface="Arial" panose="020B0604020202020204" pitchFamily="34" charset="0"/>
              </a:rPr>
              <a:t>to consider during a consultation</a:t>
            </a:r>
            <a:endParaRPr lang="en-GB" dirty="0">
              <a:latin typeface="Arial" panose="020B0604020202020204" pitchFamily="34" charset="0"/>
              <a:cs typeface="Arial" panose="020B0604020202020204" pitchFamily="34" charset="0"/>
            </a:endParaRPr>
          </a:p>
          <a:p>
            <a:pPr>
              <a:buClr>
                <a:srgbClr val="422683"/>
              </a:buClr>
            </a:pPr>
            <a:r>
              <a:rPr lang="en-GB" b="1" dirty="0">
                <a:latin typeface="Arial" panose="020B0604020202020204" pitchFamily="34" charset="0"/>
                <a:cs typeface="Arial" panose="020B0604020202020204" pitchFamily="34" charset="0"/>
              </a:rPr>
              <a:t> </a:t>
            </a:r>
            <a:endParaRPr lang="en-GB" dirty="0">
              <a:latin typeface="Arial" panose="020B0604020202020204" pitchFamily="34" charset="0"/>
              <a:cs typeface="Arial" panose="020B0604020202020204" pitchFamily="34" charset="0"/>
            </a:endParaRPr>
          </a:p>
          <a:p>
            <a:pPr marL="285750" lvl="0" indent="-285750">
              <a:buClr>
                <a:srgbClr val="422683"/>
              </a:buClr>
              <a:buFont typeface="Wingdings" panose="05000000000000000000" pitchFamily="2" charset="2"/>
              <a:buChar char="Ø"/>
            </a:pPr>
            <a:r>
              <a:rPr lang="en-GB" b="1" dirty="0" smtClean="0">
                <a:latin typeface="Arial" panose="020B0604020202020204" pitchFamily="34" charset="0"/>
                <a:cs typeface="Arial" panose="020B0604020202020204" pitchFamily="34" charset="0"/>
              </a:rPr>
              <a:t>Health </a:t>
            </a:r>
            <a:r>
              <a:rPr lang="en-GB" b="1" dirty="0">
                <a:latin typeface="Arial" panose="020B0604020202020204" pitchFamily="34" charset="0"/>
                <a:cs typeface="Arial" panose="020B0604020202020204" pitchFamily="34" charset="0"/>
              </a:rPr>
              <a:t>and safety when cutting</a:t>
            </a:r>
            <a:endParaRPr lang="en-GB" dirty="0">
              <a:latin typeface="Arial" panose="020B0604020202020204" pitchFamily="34" charset="0"/>
              <a:cs typeface="Arial" panose="020B0604020202020204" pitchFamily="34" charset="0"/>
            </a:endParaRPr>
          </a:p>
          <a:p>
            <a:pPr>
              <a:buClr>
                <a:srgbClr val="422683"/>
              </a:buClr>
            </a:pPr>
            <a:r>
              <a:rPr lang="en-GB" b="1" dirty="0">
                <a:latin typeface="Arial" panose="020B0604020202020204" pitchFamily="34" charset="0"/>
                <a:cs typeface="Arial" panose="020B0604020202020204" pitchFamily="34" charset="0"/>
              </a:rPr>
              <a:t> </a:t>
            </a:r>
            <a:endParaRPr lang="en-GB" dirty="0">
              <a:latin typeface="Arial" panose="020B0604020202020204" pitchFamily="34" charset="0"/>
              <a:cs typeface="Arial" panose="020B0604020202020204" pitchFamily="34" charset="0"/>
            </a:endParaRPr>
          </a:p>
          <a:p>
            <a:pPr marL="285750" lvl="0" indent="-285750">
              <a:buClr>
                <a:srgbClr val="422683"/>
              </a:buClr>
              <a:buFont typeface="Wingdings" panose="05000000000000000000" pitchFamily="2" charset="2"/>
              <a:buChar char="Ø"/>
            </a:pPr>
            <a:r>
              <a:rPr lang="en-GB" b="1" dirty="0" smtClean="0">
                <a:latin typeface="Arial" panose="020B0604020202020204" pitchFamily="34" charset="0"/>
                <a:cs typeface="Arial" panose="020B0604020202020204" pitchFamily="34" charset="0"/>
              </a:rPr>
              <a:t>Skull </a:t>
            </a:r>
            <a:r>
              <a:rPr lang="en-GB" b="1" dirty="0">
                <a:latin typeface="Arial" panose="020B0604020202020204" pitchFamily="34" charset="0"/>
                <a:cs typeface="Arial" panose="020B0604020202020204" pitchFamily="34" charset="0"/>
              </a:rPr>
              <a:t>Structure, lines in sectioning </a:t>
            </a:r>
            <a:r>
              <a:rPr lang="en-GB" b="1" dirty="0" smtClean="0">
                <a:latin typeface="Arial" panose="020B0604020202020204" pitchFamily="34" charset="0"/>
                <a:cs typeface="Arial" panose="020B0604020202020204" pitchFamily="34" charset="0"/>
              </a:rPr>
              <a:t>&amp; hot </a:t>
            </a:r>
            <a:r>
              <a:rPr lang="en-GB" b="1" dirty="0">
                <a:latin typeface="Arial" panose="020B0604020202020204" pitchFamily="34" charset="0"/>
                <a:cs typeface="Arial" panose="020B0604020202020204" pitchFamily="34" charset="0"/>
              </a:rPr>
              <a:t>Cross bun sectioning</a:t>
            </a:r>
            <a:endParaRPr lang="en-GB" dirty="0">
              <a:latin typeface="Arial" panose="020B0604020202020204" pitchFamily="34" charset="0"/>
              <a:cs typeface="Arial" panose="020B0604020202020204" pitchFamily="34" charset="0"/>
            </a:endParaRPr>
          </a:p>
          <a:p>
            <a:pPr>
              <a:buClr>
                <a:srgbClr val="422683"/>
              </a:buClr>
            </a:pPr>
            <a:r>
              <a:rPr lang="en-GB" b="1" dirty="0">
                <a:latin typeface="Arial" panose="020B0604020202020204" pitchFamily="34" charset="0"/>
                <a:cs typeface="Arial" panose="020B0604020202020204" pitchFamily="34" charset="0"/>
              </a:rPr>
              <a:t> </a:t>
            </a:r>
            <a:endParaRPr lang="en-GB" dirty="0">
              <a:latin typeface="Arial" panose="020B0604020202020204" pitchFamily="34" charset="0"/>
              <a:cs typeface="Arial" panose="020B0604020202020204" pitchFamily="34" charset="0"/>
            </a:endParaRPr>
          </a:p>
          <a:p>
            <a:pPr marL="285750" indent="-285750">
              <a:buClr>
                <a:srgbClr val="422683"/>
              </a:buClr>
              <a:buFont typeface="Wingdings" panose="05000000000000000000" pitchFamily="2" charset="2"/>
              <a:buChar char="Ø"/>
            </a:pPr>
            <a:r>
              <a:rPr lang="en-GB" b="1" dirty="0" smtClean="0">
                <a:latin typeface="Arial" panose="020B0604020202020204" pitchFamily="34" charset="0"/>
                <a:cs typeface="Arial" panose="020B0604020202020204" pitchFamily="34" charset="0"/>
              </a:rPr>
              <a:t>Word Meanings</a:t>
            </a:r>
            <a:endParaRPr lang="en-GB" dirty="0">
              <a:latin typeface="Arial" panose="020B0604020202020204" pitchFamily="34" charset="0"/>
              <a:cs typeface="Arial" panose="020B0604020202020204" pitchFamily="34" charset="0"/>
            </a:endParaRPr>
          </a:p>
          <a:p>
            <a:pPr marL="285750" indent="-285750">
              <a:buClr>
                <a:srgbClr val="422683"/>
              </a:buClr>
              <a:buFont typeface="Wingdings" panose="05000000000000000000" pitchFamily="2" charset="2"/>
              <a:buChar char="Ø"/>
            </a:pP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41487857"/>
      </p:ext>
    </p:extLst>
  </p:cSld>
  <p:clrMapOvr>
    <a:masterClrMapping/>
  </p:clrMapOvr>
  <p:transition spd="slow">
    <p:pull/>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9" name="Picture 5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9513" y="126695"/>
            <a:ext cx="1224136" cy="1056554"/>
          </a:xfrm>
          <a:prstGeom prst="rect">
            <a:avLst/>
          </a:prstGeom>
        </p:spPr>
      </p:pic>
      <p:pic>
        <p:nvPicPr>
          <p:cNvPr id="60" name="Picture 5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6632" y="8440572"/>
            <a:ext cx="1091803" cy="595924"/>
          </a:xfrm>
          <a:prstGeom prst="rect">
            <a:avLst/>
          </a:prstGeom>
        </p:spPr>
      </p:pic>
      <p:pic>
        <p:nvPicPr>
          <p:cNvPr id="61" name="Picture 60"/>
          <p:cNvPicPr/>
          <p:nvPr/>
        </p:nvPicPr>
        <p:blipFill>
          <a:blip r:embed="rId5" cstate="print">
            <a:extLst>
              <a:ext uri="{28A0092B-C50C-407E-A947-70E740481C1C}">
                <a14:useLocalDpi xmlns:a14="http://schemas.microsoft.com/office/drawing/2010/main" val="0"/>
              </a:ext>
            </a:extLst>
          </a:blip>
          <a:stretch>
            <a:fillRect/>
          </a:stretch>
        </p:blipFill>
        <p:spPr>
          <a:xfrm>
            <a:off x="5157192" y="260648"/>
            <a:ext cx="1381760" cy="495300"/>
          </a:xfrm>
          <a:prstGeom prst="rect">
            <a:avLst/>
          </a:prstGeom>
        </p:spPr>
      </p:pic>
      <p:sp>
        <p:nvSpPr>
          <p:cNvPr id="21" name="Content Placeholder 2"/>
          <p:cNvSpPr txBox="1">
            <a:spLocks/>
          </p:cNvSpPr>
          <p:nvPr/>
        </p:nvSpPr>
        <p:spPr>
          <a:xfrm>
            <a:off x="526490" y="107504"/>
            <a:ext cx="5508612" cy="883603"/>
          </a:xfrm>
          <a:prstGeom prst="rect">
            <a:avLst/>
          </a:prstGeom>
        </p:spPr>
        <p:txBody>
          <a:bodyPr vert="horz">
            <a:noAutofit/>
          </a:bodyPr>
          <a:lst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a:lstStyle>
          <a:p>
            <a:pPr marL="0" indent="0" algn="ctr">
              <a:buFont typeface="Wingdings 2"/>
              <a:buNone/>
            </a:pPr>
            <a:r>
              <a:rPr lang="en-US" sz="4000" b="1" dirty="0" smtClean="0">
                <a:ln w="11430"/>
                <a:solidFill>
                  <a:srgbClr val="422683"/>
                </a:solidFill>
                <a:latin typeface="Arial Black" panose="020B0A04020102020204" pitchFamily="34" charset="0"/>
              </a:rPr>
              <a:t>Introduction </a:t>
            </a:r>
          </a:p>
        </p:txBody>
      </p:sp>
      <p:sp>
        <p:nvSpPr>
          <p:cNvPr id="8" name="TextBox 7"/>
          <p:cNvSpPr txBox="1"/>
          <p:nvPr/>
        </p:nvSpPr>
        <p:spPr>
          <a:xfrm>
            <a:off x="260649" y="1403648"/>
            <a:ext cx="5774454" cy="3046988"/>
          </a:xfrm>
          <a:prstGeom prst="rect">
            <a:avLst/>
          </a:prstGeom>
          <a:noFill/>
        </p:spPr>
        <p:txBody>
          <a:bodyPr wrap="square" rtlCol="0">
            <a:spAutoFit/>
          </a:bodyPr>
          <a:lstStyle/>
          <a:p>
            <a:r>
              <a:rPr lang="en-GB" sz="1600" b="1" dirty="0" smtClean="0">
                <a:solidFill>
                  <a:srgbClr val="422683"/>
                </a:solidFill>
                <a:latin typeface="Arial" panose="020B0604020202020204" pitchFamily="34" charset="0"/>
                <a:cs typeface="Arial" panose="020B0604020202020204" pitchFamily="34" charset="0"/>
              </a:rPr>
              <a:t>I</a:t>
            </a:r>
            <a:r>
              <a:rPr lang="en-GB" sz="1400" dirty="0" smtClean="0">
                <a:latin typeface="Arial" panose="020B0604020202020204" pitchFamily="34" charset="0"/>
                <a:cs typeface="Arial" panose="020B0604020202020204" pitchFamily="34" charset="0"/>
              </a:rPr>
              <a:t>n </a:t>
            </a:r>
            <a:r>
              <a:rPr lang="en-GB" sz="1400" dirty="0">
                <a:latin typeface="Arial" panose="020B0604020202020204" pitchFamily="34" charset="0"/>
                <a:cs typeface="Arial" panose="020B0604020202020204" pitchFamily="34" charset="0"/>
              </a:rPr>
              <a:t>this pack we will introduce to you the basics of cutting hair</a:t>
            </a:r>
            <a:r>
              <a:rPr lang="en-GB" sz="1400" dirty="0" smtClean="0">
                <a:latin typeface="Arial" panose="020B0604020202020204" pitchFamily="34" charset="0"/>
                <a:cs typeface="Arial" panose="020B0604020202020204" pitchFamily="34" charset="0"/>
              </a:rPr>
              <a:t>.</a:t>
            </a:r>
          </a:p>
          <a:p>
            <a:endParaRPr lang="en-GB" sz="1400" dirty="0">
              <a:latin typeface="Arial" panose="020B0604020202020204" pitchFamily="34" charset="0"/>
              <a:cs typeface="Arial" panose="020B0604020202020204" pitchFamily="34" charset="0"/>
            </a:endParaRPr>
          </a:p>
          <a:p>
            <a:r>
              <a:rPr lang="en-GB" sz="1600" b="1" dirty="0">
                <a:solidFill>
                  <a:srgbClr val="422683"/>
                </a:solidFill>
                <a:latin typeface="Arial" panose="020B0604020202020204" pitchFamily="34" charset="0"/>
                <a:cs typeface="Arial" panose="020B0604020202020204" pitchFamily="34" charset="0"/>
              </a:rPr>
              <a:t>I</a:t>
            </a:r>
            <a:r>
              <a:rPr lang="en-GB" sz="1400" dirty="0">
                <a:latin typeface="Arial" panose="020B0604020202020204" pitchFamily="34" charset="0"/>
                <a:cs typeface="Arial" panose="020B0604020202020204" pitchFamily="34" charset="0"/>
              </a:rPr>
              <a:t>ncluded is a step by step guide to the haircuts, points to remember during a consultation, the health and safety requirements when cutting and a helpful glossary for some of the word meanings</a:t>
            </a:r>
            <a:r>
              <a:rPr lang="en-GB" sz="1400" dirty="0" smtClean="0">
                <a:latin typeface="Arial" panose="020B0604020202020204" pitchFamily="34" charset="0"/>
                <a:cs typeface="Arial" panose="020B0604020202020204" pitchFamily="34" charset="0"/>
              </a:rPr>
              <a:t>.</a:t>
            </a:r>
          </a:p>
          <a:p>
            <a:r>
              <a:rPr lang="en-GB" sz="1400" dirty="0">
                <a:latin typeface="Arial" panose="020B0604020202020204" pitchFamily="34" charset="0"/>
                <a:cs typeface="Arial" panose="020B0604020202020204" pitchFamily="34" charset="0"/>
              </a:rPr>
              <a:t> </a:t>
            </a:r>
          </a:p>
          <a:p>
            <a:r>
              <a:rPr lang="en-GB" sz="1600" b="1" dirty="0">
                <a:solidFill>
                  <a:srgbClr val="422683"/>
                </a:solidFill>
                <a:latin typeface="Arial" panose="020B0604020202020204" pitchFamily="34" charset="0"/>
                <a:cs typeface="Arial" panose="020B0604020202020204" pitchFamily="34" charset="0"/>
              </a:rPr>
              <a:t>Y</a:t>
            </a:r>
            <a:r>
              <a:rPr lang="en-GB" sz="1400" dirty="0">
                <a:latin typeface="Arial" panose="020B0604020202020204" pitchFamily="34" charset="0"/>
                <a:cs typeface="Arial" panose="020B0604020202020204" pitchFamily="34" charset="0"/>
              </a:rPr>
              <a:t>ou will need a textbook to assist you with your research, books that will help you complete this package are:</a:t>
            </a:r>
          </a:p>
          <a:p>
            <a:r>
              <a:rPr lang="en-GB" sz="1400" dirty="0">
                <a:latin typeface="Arial" panose="020B0604020202020204" pitchFamily="34" charset="0"/>
                <a:cs typeface="Arial" panose="020B0604020202020204" pitchFamily="34" charset="0"/>
              </a:rPr>
              <a:t> </a:t>
            </a:r>
          </a:p>
          <a:p>
            <a:r>
              <a:rPr lang="en-GB" sz="1400" b="1" u="sng" dirty="0">
                <a:latin typeface="Arial" panose="020B0604020202020204" pitchFamily="34" charset="0"/>
                <a:cs typeface="Arial" panose="020B0604020202020204" pitchFamily="34" charset="0"/>
              </a:rPr>
              <a:t>Hairdressing – The Foundations Level 2 by Leo Palladino</a:t>
            </a:r>
          </a:p>
          <a:p>
            <a:r>
              <a:rPr lang="en-GB" sz="1400" dirty="0">
                <a:latin typeface="Arial" panose="020B0604020202020204" pitchFamily="34" charset="0"/>
                <a:cs typeface="Arial" panose="020B0604020202020204" pitchFamily="34" charset="0"/>
              </a:rPr>
              <a:t> </a:t>
            </a:r>
          </a:p>
          <a:p>
            <a:r>
              <a:rPr lang="en-GB" sz="1400" b="1" u="sng" dirty="0">
                <a:latin typeface="Arial" panose="020B0604020202020204" pitchFamily="34" charset="0"/>
                <a:cs typeface="Arial" panose="020B0604020202020204" pitchFamily="34" charset="0"/>
              </a:rPr>
              <a:t>Hairdressing – Basic Hairdressing by Stephanie Henderson</a:t>
            </a:r>
          </a:p>
          <a:p>
            <a:endParaRPr lang="en-GB" dirty="0">
              <a:latin typeface="Arial" panose="020B0604020202020204" pitchFamily="34" charset="0"/>
              <a:cs typeface="Arial" panose="020B0604020202020204" pitchFamily="34" charset="0"/>
            </a:endParaRPr>
          </a:p>
        </p:txBody>
      </p:sp>
      <p:pic>
        <p:nvPicPr>
          <p:cNvPr id="2049" name="prodImage" descr="Basic Hairdressing - A Coursebook for Level 2"/>
          <p:cNvPicPr>
            <a:picLocks noChangeAspect="1" noChangeArrowheads="1"/>
          </p:cNvPicPr>
          <p:nvPr/>
        </p:nvPicPr>
        <p:blipFill>
          <a:blip r:embed="rId6" r:link="rId7">
            <a:extLst>
              <a:ext uri="{28A0092B-C50C-407E-A947-70E740481C1C}">
                <a14:useLocalDpi xmlns:a14="http://schemas.microsoft.com/office/drawing/2010/main" val="0"/>
              </a:ext>
            </a:extLst>
          </a:blip>
          <a:srcRect/>
          <a:stretch>
            <a:fillRect/>
          </a:stretch>
        </p:blipFill>
        <p:spPr bwMode="auto">
          <a:xfrm>
            <a:off x="546294" y="4860032"/>
            <a:ext cx="2400300" cy="2295525"/>
          </a:xfrm>
          <a:prstGeom prst="rect">
            <a:avLst/>
          </a:prstGeom>
          <a:noFill/>
          <a:extLst>
            <a:ext uri="{909E8E84-426E-40DD-AFC4-6F175D3DCCD1}">
              <a14:hiddenFill xmlns:a14="http://schemas.microsoft.com/office/drawing/2010/main">
                <a:solidFill>
                  <a:srgbClr val="FFFFFF"/>
                </a:solidFill>
              </a14:hiddenFill>
            </a:ext>
          </a:extLst>
        </p:spPr>
      </p:pic>
      <p:pic>
        <p:nvPicPr>
          <p:cNvPr id="2050" name="BookCover" descr="imag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429000" y="4869557"/>
            <a:ext cx="1828800" cy="2286000"/>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3"/>
          <p:cNvSpPr>
            <a:spLocks noChangeArrowheads="1"/>
          </p:cNvSpPr>
          <p:nvPr/>
        </p:nvSpPr>
        <p:spPr bwMode="auto">
          <a:xfrm>
            <a:off x="0" y="0"/>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Rectangle 4"/>
          <p:cNvSpPr>
            <a:spLocks noChangeArrowheads="1"/>
          </p:cNvSpPr>
          <p:nvPr/>
        </p:nvSpPr>
        <p:spPr bwMode="auto">
          <a:xfrm>
            <a:off x="0" y="457200"/>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0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	</a:t>
            </a:r>
            <a:endParaRPr kumimoji="0" lang="en-GB"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 name="Rectangle 5"/>
          <p:cNvSpPr>
            <a:spLocks noChangeArrowheads="1"/>
          </p:cNvSpPr>
          <p:nvPr/>
        </p:nvSpPr>
        <p:spPr bwMode="auto">
          <a:xfrm>
            <a:off x="0" y="2752725"/>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500" b="0" i="0" u="none" strike="noStrike" cap="none" normalizeH="0" baseline="0" dirty="0" smtClean="0">
                <a:ln>
                  <a:noFill/>
                </a:ln>
                <a:solidFill>
                  <a:schemeClr val="tx1"/>
                </a:solidFill>
                <a:effectLst/>
                <a:latin typeface="Arial" pitchFamily="34" charset="0"/>
                <a:cs typeface="Arial" pitchFamily="34" charset="0"/>
              </a:rPr>
              <a:t> </a:t>
            </a:r>
            <a:endParaRPr kumimoji="0" lang="en-GB" alt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200965169"/>
      </p:ext>
    </p:extLst>
  </p:cSld>
  <p:clrMapOvr>
    <a:masterClrMapping/>
  </p:clrMapOvr>
  <p:transition spd="slow">
    <p:pull/>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9" name="Picture 5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9513" y="126695"/>
            <a:ext cx="1224136" cy="1056554"/>
          </a:xfrm>
          <a:prstGeom prst="rect">
            <a:avLst/>
          </a:prstGeom>
        </p:spPr>
      </p:pic>
      <p:pic>
        <p:nvPicPr>
          <p:cNvPr id="60" name="Picture 5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6632" y="8440572"/>
            <a:ext cx="1091803" cy="595924"/>
          </a:xfrm>
          <a:prstGeom prst="rect">
            <a:avLst/>
          </a:prstGeom>
        </p:spPr>
      </p:pic>
      <p:pic>
        <p:nvPicPr>
          <p:cNvPr id="61" name="Picture 60"/>
          <p:cNvPicPr/>
          <p:nvPr/>
        </p:nvPicPr>
        <p:blipFill>
          <a:blip r:embed="rId5" cstate="print">
            <a:extLst>
              <a:ext uri="{28A0092B-C50C-407E-A947-70E740481C1C}">
                <a14:useLocalDpi xmlns:a14="http://schemas.microsoft.com/office/drawing/2010/main" val="0"/>
              </a:ext>
            </a:extLst>
          </a:blip>
          <a:stretch>
            <a:fillRect/>
          </a:stretch>
        </p:blipFill>
        <p:spPr>
          <a:xfrm>
            <a:off x="5157192" y="260648"/>
            <a:ext cx="1381760" cy="495300"/>
          </a:xfrm>
          <a:prstGeom prst="rect">
            <a:avLst/>
          </a:prstGeom>
        </p:spPr>
      </p:pic>
      <p:sp>
        <p:nvSpPr>
          <p:cNvPr id="21" name="Content Placeholder 2"/>
          <p:cNvSpPr txBox="1">
            <a:spLocks/>
          </p:cNvSpPr>
          <p:nvPr/>
        </p:nvSpPr>
        <p:spPr>
          <a:xfrm>
            <a:off x="526490" y="107504"/>
            <a:ext cx="5508612" cy="883603"/>
          </a:xfrm>
          <a:prstGeom prst="rect">
            <a:avLst/>
          </a:prstGeom>
        </p:spPr>
        <p:txBody>
          <a:bodyPr vert="horz">
            <a:noAutofit/>
          </a:bodyPr>
          <a:lst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a:lstStyle>
          <a:p>
            <a:pPr marL="0" indent="0" algn="ctr">
              <a:buFont typeface="Wingdings 2"/>
              <a:buNone/>
            </a:pPr>
            <a:r>
              <a:rPr lang="en-US" sz="4000" b="1" dirty="0" smtClean="0">
                <a:ln w="11430"/>
                <a:solidFill>
                  <a:srgbClr val="422683"/>
                </a:solidFill>
                <a:latin typeface="Arial Black" panose="020B0A04020102020204" pitchFamily="34" charset="0"/>
              </a:rPr>
              <a:t>One Length </a:t>
            </a:r>
          </a:p>
          <a:p>
            <a:pPr marL="0" indent="0" algn="ctr">
              <a:buFont typeface="Wingdings 2"/>
              <a:buNone/>
            </a:pPr>
            <a:r>
              <a:rPr lang="en-US" sz="4000" b="1" dirty="0" smtClean="0">
                <a:ln w="11430"/>
                <a:solidFill>
                  <a:srgbClr val="422683"/>
                </a:solidFill>
                <a:latin typeface="Arial Black" panose="020B0A04020102020204" pitchFamily="34" charset="0"/>
              </a:rPr>
              <a:t>Cut</a:t>
            </a:r>
          </a:p>
        </p:txBody>
      </p:sp>
      <p:sp>
        <p:nvSpPr>
          <p:cNvPr id="8" name="TextBox 7"/>
          <p:cNvSpPr txBox="1"/>
          <p:nvPr/>
        </p:nvSpPr>
        <p:spPr>
          <a:xfrm>
            <a:off x="260649" y="1704736"/>
            <a:ext cx="5774454" cy="6955750"/>
          </a:xfrm>
          <a:prstGeom prst="rect">
            <a:avLst/>
          </a:prstGeom>
          <a:noFill/>
        </p:spPr>
        <p:txBody>
          <a:bodyPr wrap="square" rtlCol="0">
            <a:spAutoFit/>
          </a:bodyPr>
          <a:lstStyle/>
          <a:p>
            <a:r>
              <a:rPr lang="en-GB" sz="1600" b="1" dirty="0" smtClean="0">
                <a:solidFill>
                  <a:srgbClr val="422683"/>
                </a:solidFill>
                <a:latin typeface="Arial" panose="020B0604020202020204" pitchFamily="34" charset="0"/>
                <a:cs typeface="Arial" panose="020B0604020202020204" pitchFamily="34" charset="0"/>
              </a:rPr>
              <a:t>S</a:t>
            </a:r>
            <a:r>
              <a:rPr lang="en-GB" sz="1300" dirty="0" smtClean="0">
                <a:latin typeface="Arial" panose="020B0604020202020204" pitchFamily="34" charset="0"/>
                <a:cs typeface="Arial" panose="020B0604020202020204" pitchFamily="34" charset="0"/>
              </a:rPr>
              <a:t>ection </a:t>
            </a:r>
            <a:r>
              <a:rPr lang="en-GB" sz="1300" dirty="0">
                <a:latin typeface="Arial" panose="020B0604020202020204" pitchFamily="34" charset="0"/>
                <a:cs typeface="Arial" panose="020B0604020202020204" pitchFamily="34" charset="0"/>
              </a:rPr>
              <a:t>the head into 4 across the crown from ear to ear and through the centre from forehead to nape (known as the hot cross bun section) </a:t>
            </a:r>
            <a:r>
              <a:rPr lang="en-GB" sz="1300" b="1" dirty="0">
                <a:latin typeface="Arial" panose="020B0604020202020204" pitchFamily="34" charset="0"/>
                <a:cs typeface="Arial" panose="020B0604020202020204" pitchFamily="34" charset="0"/>
              </a:rPr>
              <a:t>see fig 1</a:t>
            </a:r>
            <a:r>
              <a:rPr lang="en-GB" sz="1300" dirty="0">
                <a:latin typeface="Arial" panose="020B0604020202020204" pitchFamily="34" charset="0"/>
                <a:cs typeface="Arial" panose="020B0604020202020204" pitchFamily="34" charset="0"/>
              </a:rPr>
              <a:t> </a:t>
            </a:r>
          </a:p>
          <a:p>
            <a:pPr>
              <a:lnSpc>
                <a:spcPts val="500"/>
              </a:lnSpc>
            </a:pPr>
            <a:r>
              <a:rPr lang="en-GB" sz="1300" dirty="0">
                <a:latin typeface="Arial" panose="020B0604020202020204" pitchFamily="34" charset="0"/>
                <a:cs typeface="Arial" panose="020B0604020202020204" pitchFamily="34" charset="0"/>
              </a:rPr>
              <a:t> </a:t>
            </a:r>
          </a:p>
          <a:p>
            <a:r>
              <a:rPr lang="en-GB" sz="1600" b="1" dirty="0">
                <a:solidFill>
                  <a:srgbClr val="422683"/>
                </a:solidFill>
                <a:latin typeface="Arial" panose="020B0604020202020204" pitchFamily="34" charset="0"/>
                <a:cs typeface="Arial" panose="020B0604020202020204" pitchFamily="34" charset="0"/>
              </a:rPr>
              <a:t>F</a:t>
            </a:r>
            <a:r>
              <a:rPr lang="en-GB" sz="1300" dirty="0">
                <a:latin typeface="Arial" panose="020B0604020202020204" pitchFamily="34" charset="0"/>
                <a:cs typeface="Arial" panose="020B0604020202020204" pitchFamily="34" charset="0"/>
              </a:rPr>
              <a:t>irst section is taken in the nape area, ½ inch section taken in straight line (no inversion) </a:t>
            </a:r>
            <a:r>
              <a:rPr lang="en-GB" sz="1300" b="1" dirty="0">
                <a:latin typeface="Arial" panose="020B0604020202020204" pitchFamily="34" charset="0"/>
                <a:cs typeface="Arial" panose="020B0604020202020204" pitchFamily="34" charset="0"/>
              </a:rPr>
              <a:t>see fig 3</a:t>
            </a:r>
            <a:r>
              <a:rPr lang="en-GB" sz="1300" dirty="0">
                <a:latin typeface="Arial" panose="020B0604020202020204" pitchFamily="34" charset="0"/>
                <a:cs typeface="Arial" panose="020B0604020202020204" pitchFamily="34" charset="0"/>
              </a:rPr>
              <a:t> clients head tilted forward. Ensure that the client is sitting straight and not with their legs crossed.</a:t>
            </a:r>
          </a:p>
          <a:p>
            <a:pPr>
              <a:lnSpc>
                <a:spcPts val="500"/>
              </a:lnSpc>
            </a:pPr>
            <a:r>
              <a:rPr lang="en-GB" sz="1300" dirty="0">
                <a:latin typeface="Arial" panose="020B0604020202020204" pitchFamily="34" charset="0"/>
                <a:cs typeface="Arial" panose="020B0604020202020204" pitchFamily="34" charset="0"/>
              </a:rPr>
              <a:t> </a:t>
            </a:r>
          </a:p>
          <a:p>
            <a:r>
              <a:rPr lang="en-GB" sz="1600" b="1" dirty="0">
                <a:solidFill>
                  <a:srgbClr val="422683"/>
                </a:solidFill>
                <a:latin typeface="Arial" panose="020B0604020202020204" pitchFamily="34" charset="0"/>
                <a:cs typeface="Arial" panose="020B0604020202020204" pitchFamily="34" charset="0"/>
              </a:rPr>
              <a:t>H</a:t>
            </a:r>
            <a:r>
              <a:rPr lang="en-GB" sz="1300" dirty="0">
                <a:latin typeface="Arial" panose="020B0604020202020204" pitchFamily="34" charset="0"/>
                <a:cs typeface="Arial" panose="020B0604020202020204" pitchFamily="34" charset="0"/>
              </a:rPr>
              <a:t>old the hair close to the head, bring the centre section straight down and cut to the desired length at a </a:t>
            </a:r>
            <a:r>
              <a:rPr lang="en-GB" sz="1300" b="1" dirty="0">
                <a:latin typeface="Arial" panose="020B0604020202020204" pitchFamily="34" charset="0"/>
                <a:cs typeface="Arial" panose="020B0604020202020204" pitchFamily="34" charset="0"/>
              </a:rPr>
              <a:t>0 degree</a:t>
            </a:r>
            <a:r>
              <a:rPr lang="en-GB" sz="1300" dirty="0">
                <a:latin typeface="Arial" panose="020B0604020202020204" pitchFamily="34" charset="0"/>
                <a:cs typeface="Arial" panose="020B0604020202020204" pitchFamily="34" charset="0"/>
              </a:rPr>
              <a:t> </a:t>
            </a:r>
            <a:r>
              <a:rPr lang="en-GB" sz="1300" b="1" dirty="0">
                <a:latin typeface="Arial" panose="020B0604020202020204" pitchFamily="34" charset="0"/>
                <a:cs typeface="Arial" panose="020B0604020202020204" pitchFamily="34" charset="0"/>
              </a:rPr>
              <a:t>angle </a:t>
            </a:r>
            <a:r>
              <a:rPr lang="en-GB" sz="1300" b="1" dirty="0" smtClean="0">
                <a:latin typeface="Arial" panose="020B0604020202020204" pitchFamily="34" charset="0"/>
                <a:cs typeface="Arial" panose="020B0604020202020204" pitchFamily="34" charset="0"/>
              </a:rPr>
              <a:t> </a:t>
            </a:r>
            <a:r>
              <a:rPr lang="en-GB" sz="1300" dirty="0" smtClean="0">
                <a:latin typeface="Arial" panose="020B0604020202020204" pitchFamily="34" charset="0"/>
                <a:cs typeface="Arial" panose="020B0604020202020204" pitchFamily="34" charset="0"/>
              </a:rPr>
              <a:t>(</a:t>
            </a:r>
            <a:r>
              <a:rPr lang="en-GB" sz="1300" dirty="0">
                <a:latin typeface="Arial" panose="020B0604020202020204" pitchFamily="34" charset="0"/>
                <a:cs typeface="Arial" panose="020B0604020202020204" pitchFamily="34" charset="0"/>
              </a:rPr>
              <a:t>0 degree angle to ensure no graduation around base line), using the club cutting technique. Angle the side back sections slightly towards the centre section to retain length through the contours of the head.</a:t>
            </a:r>
          </a:p>
          <a:p>
            <a:pPr>
              <a:lnSpc>
                <a:spcPts val="500"/>
              </a:lnSpc>
            </a:pPr>
            <a:r>
              <a:rPr lang="en-GB" sz="1300" dirty="0">
                <a:latin typeface="Arial" panose="020B0604020202020204" pitchFamily="34" charset="0"/>
                <a:cs typeface="Arial" panose="020B0604020202020204" pitchFamily="34" charset="0"/>
              </a:rPr>
              <a:t> </a:t>
            </a:r>
          </a:p>
          <a:p>
            <a:r>
              <a:rPr lang="en-GB" sz="1600" b="1" dirty="0">
                <a:solidFill>
                  <a:srgbClr val="422683"/>
                </a:solidFill>
                <a:latin typeface="Arial" panose="020B0604020202020204" pitchFamily="34" charset="0"/>
                <a:cs typeface="Arial" panose="020B0604020202020204" pitchFamily="34" charset="0"/>
              </a:rPr>
              <a:t>C</a:t>
            </a:r>
            <a:r>
              <a:rPr lang="en-GB" sz="1300" dirty="0">
                <a:latin typeface="Arial" panose="020B0604020202020204" pitchFamily="34" charset="0"/>
                <a:cs typeface="Arial" panose="020B0604020202020204" pitchFamily="34" charset="0"/>
              </a:rPr>
              <a:t>ontinue to work in this way up to the occipital bone. From the occipital bone take a horse shoe section to start incorporating the sides to just above the ears, this section to be combed back into an extension of the back, resting on the shoulders </a:t>
            </a:r>
            <a:r>
              <a:rPr lang="en-GB" sz="1300" b="1" dirty="0">
                <a:latin typeface="Arial" panose="020B0604020202020204" pitchFamily="34" charset="0"/>
                <a:cs typeface="Arial" panose="020B0604020202020204" pitchFamily="34" charset="0"/>
              </a:rPr>
              <a:t>see fig 2. </a:t>
            </a:r>
            <a:r>
              <a:rPr lang="en-GB" sz="1300" dirty="0">
                <a:latin typeface="Arial" panose="020B0604020202020204" pitchFamily="34" charset="0"/>
                <a:cs typeface="Arial" panose="020B0604020202020204" pitchFamily="34" charset="0"/>
              </a:rPr>
              <a:t>Continue sections around both sides, working alternately to ensure even balance, weight &amp; length. (Checking the cut is even before moving to a new section). Remember to relax the tension over the ears; this will avoid a jump and an uneven perimeter.</a:t>
            </a:r>
          </a:p>
          <a:p>
            <a:r>
              <a:rPr lang="en-GB" sz="1300" dirty="0">
                <a:latin typeface="Arial" panose="020B0604020202020204" pitchFamily="34" charset="0"/>
                <a:cs typeface="Arial" panose="020B0604020202020204" pitchFamily="34" charset="0"/>
              </a:rPr>
              <a:t>Working up to a centre parting, if a side parting is required place in at the end of the cut &amp; re-check, cutting any remaining hair. Checking balance, weight &amp; length</a:t>
            </a:r>
            <a:r>
              <a:rPr lang="en-GB" sz="1300" dirty="0" smtClean="0">
                <a:latin typeface="Arial" panose="020B0604020202020204" pitchFamily="34" charset="0"/>
                <a:cs typeface="Arial" panose="020B0604020202020204" pitchFamily="34" charset="0"/>
              </a:rPr>
              <a:t>.</a:t>
            </a:r>
          </a:p>
          <a:p>
            <a:endParaRPr lang="en-GB" sz="1300" dirty="0">
              <a:latin typeface="Arial" panose="020B0604020202020204" pitchFamily="34" charset="0"/>
              <a:cs typeface="Arial" panose="020B0604020202020204" pitchFamily="34" charset="0"/>
            </a:endParaRPr>
          </a:p>
          <a:p>
            <a:r>
              <a:rPr lang="en-GB" sz="1600" b="1" dirty="0">
                <a:solidFill>
                  <a:srgbClr val="422683"/>
                </a:solidFill>
                <a:latin typeface="Arial" panose="020B0604020202020204" pitchFamily="34" charset="0"/>
                <a:cs typeface="Arial" panose="020B0604020202020204" pitchFamily="34" charset="0"/>
              </a:rPr>
              <a:t>C</a:t>
            </a:r>
            <a:r>
              <a:rPr lang="en-GB" sz="1300" dirty="0">
                <a:latin typeface="Arial" panose="020B0604020202020204" pitchFamily="34" charset="0"/>
                <a:cs typeface="Arial" panose="020B0604020202020204" pitchFamily="34" charset="0"/>
              </a:rPr>
              <a:t>ross checking by moving your clients’ head forwards, sideways removing any graduation. Check your balance by distributing your own weight and standing straight, square and using your mirror visually.</a:t>
            </a:r>
          </a:p>
          <a:p>
            <a:pPr>
              <a:lnSpc>
                <a:spcPts val="500"/>
              </a:lnSpc>
            </a:pPr>
            <a:r>
              <a:rPr lang="en-GB" sz="1300" dirty="0">
                <a:latin typeface="Arial" panose="020B0604020202020204" pitchFamily="34" charset="0"/>
                <a:cs typeface="Arial" panose="020B0604020202020204" pitchFamily="34" charset="0"/>
              </a:rPr>
              <a:t> </a:t>
            </a:r>
          </a:p>
          <a:p>
            <a:r>
              <a:rPr lang="en-GB" sz="1300" b="1" dirty="0">
                <a:solidFill>
                  <a:srgbClr val="422683"/>
                </a:solidFill>
                <a:latin typeface="Arial" panose="020B0604020202020204" pitchFamily="34" charset="0"/>
                <a:cs typeface="Arial" panose="020B0604020202020204" pitchFamily="34" charset="0"/>
              </a:rPr>
              <a:t>If a fringe is required see separate sheet</a:t>
            </a:r>
            <a:endParaRPr lang="en-GB" sz="1300" dirty="0">
              <a:solidFill>
                <a:srgbClr val="422683"/>
              </a:solidFill>
              <a:latin typeface="Arial" panose="020B0604020202020204" pitchFamily="34" charset="0"/>
              <a:cs typeface="Arial" panose="020B0604020202020204" pitchFamily="34" charset="0"/>
            </a:endParaRPr>
          </a:p>
          <a:p>
            <a:pPr>
              <a:lnSpc>
                <a:spcPts val="500"/>
              </a:lnSpc>
            </a:pPr>
            <a:r>
              <a:rPr lang="en-GB" sz="1300" b="1" dirty="0">
                <a:latin typeface="Arial" panose="020B0604020202020204" pitchFamily="34" charset="0"/>
                <a:cs typeface="Arial" panose="020B0604020202020204" pitchFamily="34" charset="0"/>
              </a:rPr>
              <a:t> </a:t>
            </a:r>
            <a:endParaRPr lang="en-GB" sz="1300" dirty="0">
              <a:latin typeface="Arial" panose="020B0604020202020204" pitchFamily="34" charset="0"/>
              <a:cs typeface="Arial" panose="020B0604020202020204" pitchFamily="34" charset="0"/>
            </a:endParaRPr>
          </a:p>
          <a:p>
            <a:r>
              <a:rPr lang="en-GB" sz="1600" b="1" dirty="0">
                <a:solidFill>
                  <a:srgbClr val="422683"/>
                </a:solidFill>
                <a:latin typeface="Arial" panose="020B0604020202020204" pitchFamily="34" charset="0"/>
                <a:cs typeface="Arial" panose="020B0604020202020204" pitchFamily="34" charset="0"/>
              </a:rPr>
              <a:t>I</a:t>
            </a:r>
            <a:r>
              <a:rPr lang="en-GB" sz="1300" dirty="0">
                <a:latin typeface="Arial" panose="020B0604020202020204" pitchFamily="34" charset="0"/>
                <a:cs typeface="Arial" panose="020B0604020202020204" pitchFamily="34" charset="0"/>
              </a:rPr>
              <a:t>t is important to Blow dry the hair into the desired style to enable you to check the haircut thoroughly.</a:t>
            </a:r>
          </a:p>
          <a:p>
            <a:pPr>
              <a:lnSpc>
                <a:spcPts val="500"/>
              </a:lnSpc>
            </a:pPr>
            <a:r>
              <a:rPr lang="en-GB" sz="1300" dirty="0">
                <a:latin typeface="Arial" panose="020B0604020202020204" pitchFamily="34" charset="0"/>
                <a:cs typeface="Arial" panose="020B0604020202020204" pitchFamily="34" charset="0"/>
              </a:rPr>
              <a:t> </a:t>
            </a:r>
          </a:p>
          <a:p>
            <a:r>
              <a:rPr lang="en-GB" sz="1600" b="1" dirty="0">
                <a:solidFill>
                  <a:srgbClr val="422683"/>
                </a:solidFill>
                <a:latin typeface="Arial" panose="020B0604020202020204" pitchFamily="34" charset="0"/>
                <a:cs typeface="Arial" panose="020B0604020202020204" pitchFamily="34" charset="0"/>
              </a:rPr>
              <a:t>Y</a:t>
            </a:r>
            <a:r>
              <a:rPr lang="en-GB" sz="1300" dirty="0">
                <a:latin typeface="Arial" panose="020B0604020202020204" pitchFamily="34" charset="0"/>
                <a:cs typeface="Arial" panose="020B0604020202020204" pitchFamily="34" charset="0"/>
              </a:rPr>
              <a:t>our tutor can demonstrate other methods of checking your finished look to achieve optimum effect.</a:t>
            </a:r>
          </a:p>
          <a:p>
            <a:r>
              <a:rPr lang="en-GB" sz="1300" b="1" dirty="0">
                <a:latin typeface="Arial" panose="020B0604020202020204" pitchFamily="34" charset="0"/>
                <a:cs typeface="Arial" panose="020B0604020202020204" pitchFamily="34" charset="0"/>
              </a:rPr>
              <a:t> </a:t>
            </a:r>
            <a:endParaRPr lang="en-GB" sz="1300" dirty="0">
              <a:latin typeface="Arial" panose="020B0604020202020204" pitchFamily="34" charset="0"/>
              <a:cs typeface="Arial" panose="020B0604020202020204" pitchFamily="34" charset="0"/>
            </a:endParaRPr>
          </a:p>
          <a:p>
            <a:endParaRPr lang="en-GB" sz="1300" dirty="0">
              <a:latin typeface="Arial" panose="020B0604020202020204" pitchFamily="34" charset="0"/>
              <a:cs typeface="Arial" panose="020B0604020202020204" pitchFamily="34" charset="0"/>
            </a:endParaRPr>
          </a:p>
        </p:txBody>
      </p:sp>
      <p:sp>
        <p:nvSpPr>
          <p:cNvPr id="2" name="Rectangle 3"/>
          <p:cNvSpPr>
            <a:spLocks noChangeArrowheads="1"/>
          </p:cNvSpPr>
          <p:nvPr/>
        </p:nvSpPr>
        <p:spPr bwMode="auto">
          <a:xfrm>
            <a:off x="0" y="0"/>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Rectangle 4"/>
          <p:cNvSpPr>
            <a:spLocks noChangeArrowheads="1"/>
          </p:cNvSpPr>
          <p:nvPr/>
        </p:nvSpPr>
        <p:spPr bwMode="auto">
          <a:xfrm>
            <a:off x="0" y="457200"/>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0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	</a:t>
            </a:r>
            <a:endParaRPr kumimoji="0" lang="en-GB"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 name="Rectangle 5"/>
          <p:cNvSpPr>
            <a:spLocks noChangeArrowheads="1"/>
          </p:cNvSpPr>
          <p:nvPr/>
        </p:nvSpPr>
        <p:spPr bwMode="auto">
          <a:xfrm>
            <a:off x="0" y="2752725"/>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500" b="0" i="0" u="none" strike="noStrike" cap="none" normalizeH="0" baseline="0" dirty="0" smtClean="0">
                <a:ln>
                  <a:noFill/>
                </a:ln>
                <a:solidFill>
                  <a:schemeClr val="tx1"/>
                </a:solidFill>
                <a:effectLst/>
                <a:latin typeface="Arial" pitchFamily="34" charset="0"/>
                <a:cs typeface="Arial" pitchFamily="34" charset="0"/>
              </a:rPr>
              <a:t> </a:t>
            </a:r>
            <a:endParaRPr kumimoji="0" lang="en-GB" alt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026154264"/>
      </p:ext>
    </p:extLst>
  </p:cSld>
  <p:clrMapOvr>
    <a:masterClrMapping/>
  </p:clrMapOvr>
  <p:transition spd="slow">
    <p:pull/>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9" name="Picture 5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9513" y="126695"/>
            <a:ext cx="1224136" cy="1056554"/>
          </a:xfrm>
          <a:prstGeom prst="rect">
            <a:avLst/>
          </a:prstGeom>
        </p:spPr>
      </p:pic>
      <p:pic>
        <p:nvPicPr>
          <p:cNvPr id="60" name="Picture 5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6632" y="8440572"/>
            <a:ext cx="1091803" cy="595924"/>
          </a:xfrm>
          <a:prstGeom prst="rect">
            <a:avLst/>
          </a:prstGeom>
        </p:spPr>
      </p:pic>
      <p:pic>
        <p:nvPicPr>
          <p:cNvPr id="61" name="Picture 60"/>
          <p:cNvPicPr/>
          <p:nvPr/>
        </p:nvPicPr>
        <p:blipFill>
          <a:blip r:embed="rId5" cstate="print">
            <a:extLst>
              <a:ext uri="{28A0092B-C50C-407E-A947-70E740481C1C}">
                <a14:useLocalDpi xmlns:a14="http://schemas.microsoft.com/office/drawing/2010/main" val="0"/>
              </a:ext>
            </a:extLst>
          </a:blip>
          <a:stretch>
            <a:fillRect/>
          </a:stretch>
        </p:blipFill>
        <p:spPr>
          <a:xfrm>
            <a:off x="5157192" y="260648"/>
            <a:ext cx="1381760" cy="495300"/>
          </a:xfrm>
          <a:prstGeom prst="rect">
            <a:avLst/>
          </a:prstGeom>
        </p:spPr>
      </p:pic>
      <p:sp>
        <p:nvSpPr>
          <p:cNvPr id="2" name="Rectangle 3"/>
          <p:cNvSpPr>
            <a:spLocks noChangeArrowheads="1"/>
          </p:cNvSpPr>
          <p:nvPr/>
        </p:nvSpPr>
        <p:spPr bwMode="auto">
          <a:xfrm>
            <a:off x="0" y="0"/>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Rectangle 4"/>
          <p:cNvSpPr>
            <a:spLocks noChangeArrowheads="1"/>
          </p:cNvSpPr>
          <p:nvPr/>
        </p:nvSpPr>
        <p:spPr bwMode="auto">
          <a:xfrm>
            <a:off x="0" y="457200"/>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0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	</a:t>
            </a:r>
            <a:endParaRPr kumimoji="0" lang="en-GB"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 name="Rectangle 5"/>
          <p:cNvSpPr>
            <a:spLocks noChangeArrowheads="1"/>
          </p:cNvSpPr>
          <p:nvPr/>
        </p:nvSpPr>
        <p:spPr bwMode="auto">
          <a:xfrm>
            <a:off x="0" y="2752725"/>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500" b="0" i="0" u="none" strike="noStrike" cap="none" normalizeH="0" baseline="0" dirty="0" smtClean="0">
                <a:ln>
                  <a:noFill/>
                </a:ln>
                <a:solidFill>
                  <a:schemeClr val="tx1"/>
                </a:solidFill>
                <a:effectLst/>
                <a:latin typeface="Arial" pitchFamily="34" charset="0"/>
                <a:cs typeface="Arial" pitchFamily="34" charset="0"/>
              </a:rPr>
              <a:t> </a:t>
            </a:r>
            <a:endParaRPr kumimoji="0" lang="en-GB" altLang="en-US"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3074"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42559" y="2476259"/>
            <a:ext cx="5495925" cy="4124325"/>
          </a:xfrm>
          <a:prstGeom prst="rect">
            <a:avLst/>
          </a:prstGeom>
          <a:noFill/>
          <a:extLst>
            <a:ext uri="{909E8E84-426E-40DD-AFC4-6F175D3DCCD1}">
              <a14:hiddenFill xmlns:a14="http://schemas.microsoft.com/office/drawing/2010/main">
                <a:solidFill>
                  <a:srgbClr val="FFFFFF"/>
                </a:solidFill>
              </a14:hiddenFill>
            </a:ext>
          </a:extLst>
        </p:spPr>
      </p:pic>
      <p:sp>
        <p:nvSpPr>
          <p:cNvPr id="5" name="Text Box 3"/>
          <p:cNvSpPr txBox="1">
            <a:spLocks noChangeArrowheads="1"/>
          </p:cNvSpPr>
          <p:nvPr/>
        </p:nvSpPr>
        <p:spPr bwMode="auto">
          <a:xfrm>
            <a:off x="836613" y="4427538"/>
            <a:ext cx="9144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GB" altLang="en-US" sz="2400" b="0" i="0" u="none" strike="noStrike" cap="none" normalizeH="0" baseline="0" dirty="0" smtClean="0">
                <a:ln>
                  <a:noFill/>
                </a:ln>
                <a:solidFill>
                  <a:srgbClr val="422683"/>
                </a:solidFill>
                <a:effectLst/>
                <a:latin typeface="Arial" panose="020B0604020202020204" pitchFamily="34" charset="0"/>
                <a:cs typeface="Arial" panose="020B0604020202020204" pitchFamily="34" charset="0"/>
              </a:rPr>
              <a:t>Fig 1</a:t>
            </a:r>
            <a:endParaRPr kumimoji="0" lang="en-US" altLang="en-US" sz="4000" b="0" i="0" u="none" strike="noStrike" cap="none" normalizeH="0" baseline="0" dirty="0" smtClean="0">
              <a:ln>
                <a:noFill/>
              </a:ln>
              <a:solidFill>
                <a:srgbClr val="422683"/>
              </a:solidFill>
              <a:effectLst/>
              <a:latin typeface="Arial" pitchFamily="34" charset="0"/>
              <a:cs typeface="Arial" pitchFamily="34" charset="0"/>
            </a:endParaRPr>
          </a:p>
        </p:txBody>
      </p:sp>
      <p:sp>
        <p:nvSpPr>
          <p:cNvPr id="14" name="Content Placeholder 2"/>
          <p:cNvSpPr txBox="1">
            <a:spLocks/>
          </p:cNvSpPr>
          <p:nvPr/>
        </p:nvSpPr>
        <p:spPr>
          <a:xfrm>
            <a:off x="526490" y="107504"/>
            <a:ext cx="5508612" cy="883603"/>
          </a:xfrm>
          <a:prstGeom prst="rect">
            <a:avLst/>
          </a:prstGeom>
        </p:spPr>
        <p:txBody>
          <a:bodyPr vert="horz">
            <a:noAutofit/>
          </a:bodyPr>
          <a:lst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a:lstStyle>
          <a:p>
            <a:pPr marL="0" indent="0" algn="ctr">
              <a:buFont typeface="Wingdings 2"/>
              <a:buNone/>
            </a:pPr>
            <a:r>
              <a:rPr lang="en-US" sz="4000" b="1" dirty="0" smtClean="0">
                <a:ln w="11430"/>
                <a:solidFill>
                  <a:srgbClr val="422683"/>
                </a:solidFill>
                <a:latin typeface="Arial Black" panose="020B0A04020102020204" pitchFamily="34" charset="0"/>
              </a:rPr>
              <a:t>One Length </a:t>
            </a:r>
          </a:p>
          <a:p>
            <a:pPr marL="0" indent="0" algn="ctr">
              <a:buFont typeface="Wingdings 2"/>
              <a:buNone/>
            </a:pPr>
            <a:r>
              <a:rPr lang="en-US" sz="4000" b="1" dirty="0" smtClean="0">
                <a:ln w="11430"/>
                <a:solidFill>
                  <a:srgbClr val="422683"/>
                </a:solidFill>
                <a:latin typeface="Arial Black" panose="020B0A04020102020204" pitchFamily="34" charset="0"/>
              </a:rPr>
              <a:t>Cut</a:t>
            </a:r>
          </a:p>
        </p:txBody>
      </p:sp>
      <p:sp>
        <p:nvSpPr>
          <p:cNvPr id="15" name="Text Box 3"/>
          <p:cNvSpPr txBox="1">
            <a:spLocks noChangeArrowheads="1"/>
          </p:cNvSpPr>
          <p:nvPr/>
        </p:nvSpPr>
        <p:spPr bwMode="auto">
          <a:xfrm>
            <a:off x="4699992" y="4713288"/>
            <a:ext cx="9144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GB" altLang="en-US" sz="2400" b="0" i="0" u="none" strike="noStrike" cap="none" normalizeH="0" baseline="0" dirty="0" smtClean="0">
                <a:ln>
                  <a:noFill/>
                </a:ln>
                <a:solidFill>
                  <a:srgbClr val="422683"/>
                </a:solidFill>
                <a:effectLst/>
                <a:latin typeface="Arial" panose="020B0604020202020204" pitchFamily="34" charset="0"/>
                <a:cs typeface="Arial" panose="020B0604020202020204" pitchFamily="34" charset="0"/>
              </a:rPr>
              <a:t>Fig 2</a:t>
            </a:r>
            <a:endParaRPr kumimoji="0" lang="en-US" altLang="en-US" sz="4000" b="0" i="0" u="none" strike="noStrike" cap="none" normalizeH="0" baseline="0" dirty="0" smtClean="0">
              <a:ln>
                <a:noFill/>
              </a:ln>
              <a:solidFill>
                <a:srgbClr val="422683"/>
              </a:solidFill>
              <a:effectLst/>
              <a:latin typeface="Arial" pitchFamily="34" charset="0"/>
              <a:cs typeface="Arial" pitchFamily="34" charset="0"/>
            </a:endParaRPr>
          </a:p>
        </p:txBody>
      </p:sp>
      <p:sp>
        <p:nvSpPr>
          <p:cNvPr id="16" name="Text Box 3"/>
          <p:cNvSpPr txBox="1">
            <a:spLocks noChangeArrowheads="1"/>
          </p:cNvSpPr>
          <p:nvPr/>
        </p:nvSpPr>
        <p:spPr bwMode="auto">
          <a:xfrm>
            <a:off x="1916832" y="6516216"/>
            <a:ext cx="9144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GB" altLang="en-US" sz="2400" b="0" i="0" u="none" strike="noStrike" cap="none" normalizeH="0" baseline="0" dirty="0" smtClean="0">
                <a:ln>
                  <a:noFill/>
                </a:ln>
                <a:solidFill>
                  <a:srgbClr val="422683"/>
                </a:solidFill>
                <a:effectLst/>
                <a:latin typeface="Arial" panose="020B0604020202020204" pitchFamily="34" charset="0"/>
                <a:cs typeface="Arial" panose="020B0604020202020204" pitchFamily="34" charset="0"/>
              </a:rPr>
              <a:t>Fig 3</a:t>
            </a:r>
            <a:endParaRPr kumimoji="0" lang="en-US" altLang="en-US" sz="4000" b="0" i="0" u="none" strike="noStrike" cap="none" normalizeH="0" baseline="0" dirty="0" smtClean="0">
              <a:ln>
                <a:noFill/>
              </a:ln>
              <a:solidFill>
                <a:srgbClr val="422683"/>
              </a:solidFill>
              <a:effectLst/>
              <a:latin typeface="Arial" pitchFamily="34" charset="0"/>
              <a:cs typeface="Arial" pitchFamily="34" charset="0"/>
            </a:endParaRPr>
          </a:p>
        </p:txBody>
      </p:sp>
    </p:spTree>
    <p:extLst>
      <p:ext uri="{BB962C8B-B14F-4D97-AF65-F5344CB8AC3E}">
        <p14:creationId xmlns:p14="http://schemas.microsoft.com/office/powerpoint/2010/main" val="3528130842"/>
      </p:ext>
    </p:extLst>
  </p:cSld>
  <p:clrMapOvr>
    <a:masterClrMapping/>
  </p:clrMapOvr>
  <p:transition spd="slow">
    <p:pull/>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9" name="Picture 5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9513" y="126695"/>
            <a:ext cx="1224136" cy="1056554"/>
          </a:xfrm>
          <a:prstGeom prst="rect">
            <a:avLst/>
          </a:prstGeom>
        </p:spPr>
      </p:pic>
      <p:pic>
        <p:nvPicPr>
          <p:cNvPr id="60" name="Picture 5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6632" y="8440572"/>
            <a:ext cx="1091803" cy="595924"/>
          </a:xfrm>
          <a:prstGeom prst="rect">
            <a:avLst/>
          </a:prstGeom>
        </p:spPr>
      </p:pic>
      <p:pic>
        <p:nvPicPr>
          <p:cNvPr id="61" name="Picture 60"/>
          <p:cNvPicPr/>
          <p:nvPr/>
        </p:nvPicPr>
        <p:blipFill>
          <a:blip r:embed="rId5" cstate="print">
            <a:extLst>
              <a:ext uri="{28A0092B-C50C-407E-A947-70E740481C1C}">
                <a14:useLocalDpi xmlns:a14="http://schemas.microsoft.com/office/drawing/2010/main" val="0"/>
              </a:ext>
            </a:extLst>
          </a:blip>
          <a:stretch>
            <a:fillRect/>
          </a:stretch>
        </p:blipFill>
        <p:spPr>
          <a:xfrm>
            <a:off x="5157192" y="260648"/>
            <a:ext cx="1381760" cy="495300"/>
          </a:xfrm>
          <a:prstGeom prst="rect">
            <a:avLst/>
          </a:prstGeom>
        </p:spPr>
      </p:pic>
      <p:sp>
        <p:nvSpPr>
          <p:cNvPr id="21" name="Content Placeholder 2"/>
          <p:cNvSpPr txBox="1">
            <a:spLocks/>
          </p:cNvSpPr>
          <p:nvPr/>
        </p:nvSpPr>
        <p:spPr>
          <a:xfrm>
            <a:off x="526490" y="107504"/>
            <a:ext cx="5508612" cy="883603"/>
          </a:xfrm>
          <a:prstGeom prst="rect">
            <a:avLst/>
          </a:prstGeom>
        </p:spPr>
        <p:txBody>
          <a:bodyPr vert="horz">
            <a:noAutofit/>
          </a:bodyPr>
          <a:lst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a:lstStyle>
          <a:p>
            <a:pPr marL="0" indent="0" algn="ctr">
              <a:buFont typeface="Wingdings 2"/>
              <a:buNone/>
            </a:pPr>
            <a:r>
              <a:rPr lang="en-US" sz="3600" b="1" dirty="0" smtClean="0">
                <a:ln w="11430"/>
                <a:solidFill>
                  <a:srgbClr val="422683"/>
                </a:solidFill>
                <a:latin typeface="Arial Black" panose="020B0A04020102020204" pitchFamily="34" charset="0"/>
              </a:rPr>
              <a:t>Long </a:t>
            </a:r>
          </a:p>
          <a:p>
            <a:pPr marL="0" indent="0" algn="ctr">
              <a:buFont typeface="Wingdings 2"/>
              <a:buNone/>
            </a:pPr>
            <a:r>
              <a:rPr lang="en-US" sz="3600" b="1" dirty="0" smtClean="0">
                <a:ln w="11430"/>
                <a:solidFill>
                  <a:srgbClr val="422683"/>
                </a:solidFill>
                <a:latin typeface="Arial Black" panose="020B0A04020102020204" pitchFamily="34" charset="0"/>
              </a:rPr>
              <a:t>Graduated Cut</a:t>
            </a:r>
          </a:p>
        </p:txBody>
      </p:sp>
      <p:sp>
        <p:nvSpPr>
          <p:cNvPr id="2" name="Rectangle 3"/>
          <p:cNvSpPr>
            <a:spLocks noChangeArrowheads="1"/>
          </p:cNvSpPr>
          <p:nvPr/>
        </p:nvSpPr>
        <p:spPr bwMode="auto">
          <a:xfrm>
            <a:off x="0" y="0"/>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Rectangle 4"/>
          <p:cNvSpPr>
            <a:spLocks noChangeArrowheads="1"/>
          </p:cNvSpPr>
          <p:nvPr/>
        </p:nvSpPr>
        <p:spPr bwMode="auto">
          <a:xfrm>
            <a:off x="0" y="457200"/>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0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	</a:t>
            </a:r>
            <a:endParaRPr kumimoji="0" lang="en-GB"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 name="Rectangle 5"/>
          <p:cNvSpPr>
            <a:spLocks noChangeArrowheads="1"/>
          </p:cNvSpPr>
          <p:nvPr/>
        </p:nvSpPr>
        <p:spPr bwMode="auto">
          <a:xfrm>
            <a:off x="0" y="2752725"/>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500" b="0" i="0" u="none" strike="noStrike" cap="none" normalizeH="0" baseline="0" dirty="0" smtClean="0">
                <a:ln>
                  <a:noFill/>
                </a:ln>
                <a:solidFill>
                  <a:schemeClr val="tx1"/>
                </a:solidFill>
                <a:effectLst/>
                <a:latin typeface="Arial" pitchFamily="34" charset="0"/>
                <a:cs typeface="Arial" pitchFamily="34" charset="0"/>
              </a:rPr>
              <a:t> </a:t>
            </a:r>
            <a:endParaRPr kumimoji="0" lang="en-GB"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TextBox 4"/>
          <p:cNvSpPr txBox="1"/>
          <p:nvPr/>
        </p:nvSpPr>
        <p:spPr>
          <a:xfrm>
            <a:off x="188640" y="1558106"/>
            <a:ext cx="5630437" cy="6948056"/>
          </a:xfrm>
          <a:prstGeom prst="rect">
            <a:avLst/>
          </a:prstGeom>
          <a:noFill/>
        </p:spPr>
        <p:txBody>
          <a:bodyPr wrap="square" rtlCol="0">
            <a:spAutoFit/>
          </a:bodyPr>
          <a:lstStyle/>
          <a:p>
            <a:r>
              <a:rPr lang="en-GB" sz="1600" b="1" dirty="0" smtClean="0">
                <a:solidFill>
                  <a:srgbClr val="422683"/>
                </a:solidFill>
                <a:latin typeface="Arial" panose="020B0604020202020204" pitchFamily="34" charset="0"/>
                <a:cs typeface="Arial" panose="020B0604020202020204" pitchFamily="34" charset="0"/>
              </a:rPr>
              <a:t>S</a:t>
            </a:r>
            <a:r>
              <a:rPr lang="en-GB" sz="1300" dirty="0" smtClean="0">
                <a:latin typeface="Arial" panose="020B0604020202020204" pitchFamily="34" charset="0"/>
                <a:cs typeface="Arial" panose="020B0604020202020204" pitchFamily="34" charset="0"/>
              </a:rPr>
              <a:t>ection </a:t>
            </a:r>
            <a:r>
              <a:rPr lang="en-GB" sz="1300" dirty="0">
                <a:latin typeface="Arial" panose="020B0604020202020204" pitchFamily="34" charset="0"/>
                <a:cs typeface="Arial" panose="020B0604020202020204" pitchFamily="34" charset="0"/>
              </a:rPr>
              <a:t>the head into a hot cross bun.</a:t>
            </a:r>
          </a:p>
          <a:p>
            <a:pPr>
              <a:lnSpc>
                <a:spcPts val="500"/>
              </a:lnSpc>
            </a:pPr>
            <a:r>
              <a:rPr lang="en-GB" sz="1300" dirty="0">
                <a:latin typeface="Arial" panose="020B0604020202020204" pitchFamily="34" charset="0"/>
                <a:cs typeface="Arial" panose="020B0604020202020204" pitchFamily="34" charset="0"/>
              </a:rPr>
              <a:t> </a:t>
            </a:r>
          </a:p>
          <a:p>
            <a:r>
              <a:rPr lang="en-GB" sz="1300" b="1" u="sng" dirty="0">
                <a:latin typeface="Arial" panose="020B0604020202020204" pitchFamily="34" charset="0"/>
                <a:cs typeface="Arial" panose="020B0604020202020204" pitchFamily="34" charset="0"/>
              </a:rPr>
              <a:t>Follow the one length hair cut on previous page prior to creating graduated layers</a:t>
            </a:r>
            <a:r>
              <a:rPr lang="en-GB" sz="1300" dirty="0">
                <a:latin typeface="Arial" panose="020B0604020202020204" pitchFamily="34" charset="0"/>
                <a:cs typeface="Arial" panose="020B0604020202020204" pitchFamily="34" charset="0"/>
              </a:rPr>
              <a:t>.</a:t>
            </a:r>
          </a:p>
          <a:p>
            <a:pPr>
              <a:lnSpc>
                <a:spcPts val="500"/>
              </a:lnSpc>
            </a:pPr>
            <a:r>
              <a:rPr lang="en-GB" sz="1300" dirty="0">
                <a:latin typeface="Arial" panose="020B0604020202020204" pitchFamily="34" charset="0"/>
                <a:cs typeface="Arial" panose="020B0604020202020204" pitchFamily="34" charset="0"/>
              </a:rPr>
              <a:t> </a:t>
            </a:r>
          </a:p>
          <a:p>
            <a:r>
              <a:rPr lang="en-GB" sz="1600" b="1" dirty="0">
                <a:solidFill>
                  <a:srgbClr val="422683"/>
                </a:solidFill>
                <a:latin typeface="Arial" panose="020B0604020202020204" pitchFamily="34" charset="0"/>
                <a:cs typeface="Arial" panose="020B0604020202020204" pitchFamily="34" charset="0"/>
              </a:rPr>
              <a:t>I</a:t>
            </a:r>
            <a:r>
              <a:rPr lang="en-GB" sz="1300" dirty="0">
                <a:latin typeface="Arial" panose="020B0604020202020204" pitchFamily="34" charset="0"/>
                <a:cs typeface="Arial" panose="020B0604020202020204" pitchFamily="34" charset="0"/>
              </a:rPr>
              <a:t>nternal layering starts with your guide line on the crown</a:t>
            </a:r>
            <a:r>
              <a:rPr lang="en-GB" sz="1300" dirty="0" smtClean="0">
                <a:latin typeface="Arial" panose="020B0604020202020204" pitchFamily="34" charset="0"/>
                <a:cs typeface="Arial" panose="020B0604020202020204" pitchFamily="34" charset="0"/>
              </a:rPr>
              <a:t>.</a:t>
            </a:r>
          </a:p>
          <a:p>
            <a:pPr>
              <a:lnSpc>
                <a:spcPts val="500"/>
              </a:lnSpc>
            </a:pPr>
            <a:endParaRPr lang="en-GB" sz="1300" dirty="0">
              <a:latin typeface="Arial" panose="020B0604020202020204" pitchFamily="34" charset="0"/>
              <a:cs typeface="Arial" panose="020B0604020202020204" pitchFamily="34" charset="0"/>
            </a:endParaRPr>
          </a:p>
          <a:p>
            <a:r>
              <a:rPr lang="en-GB" sz="1600" b="1" dirty="0">
                <a:solidFill>
                  <a:srgbClr val="422683"/>
                </a:solidFill>
                <a:latin typeface="Arial" panose="020B0604020202020204" pitchFamily="34" charset="0"/>
                <a:cs typeface="Arial" panose="020B0604020202020204" pitchFamily="34" charset="0"/>
              </a:rPr>
              <a:t>S</a:t>
            </a:r>
            <a:r>
              <a:rPr lang="en-GB" sz="1300" dirty="0">
                <a:latin typeface="Arial" panose="020B0604020202020204" pitchFamily="34" charset="0"/>
                <a:cs typeface="Arial" panose="020B0604020202020204" pitchFamily="34" charset="0"/>
              </a:rPr>
              <a:t>ectioning the hair 2 inches horizontally across the crown </a:t>
            </a:r>
          </a:p>
          <a:p>
            <a:r>
              <a:rPr lang="en-GB" sz="1300" b="1" dirty="0">
                <a:latin typeface="Arial" panose="020B0604020202020204" pitchFamily="34" charset="0"/>
                <a:cs typeface="Arial" panose="020B0604020202020204" pitchFamily="34" charset="0"/>
              </a:rPr>
              <a:t>see fig 1</a:t>
            </a:r>
            <a:r>
              <a:rPr lang="en-GB" sz="1300" dirty="0">
                <a:latin typeface="Arial" panose="020B0604020202020204" pitchFamily="34" charset="0"/>
                <a:cs typeface="Arial" panose="020B0604020202020204" pitchFamily="34" charset="0"/>
              </a:rPr>
              <a:t>. </a:t>
            </a:r>
          </a:p>
          <a:p>
            <a:pPr>
              <a:lnSpc>
                <a:spcPts val="500"/>
              </a:lnSpc>
            </a:pPr>
            <a:endParaRPr lang="en-GB" sz="1300" dirty="0" smtClean="0">
              <a:latin typeface="Arial" panose="020B0604020202020204" pitchFamily="34" charset="0"/>
              <a:cs typeface="Arial" panose="020B0604020202020204" pitchFamily="34" charset="0"/>
            </a:endParaRPr>
          </a:p>
          <a:p>
            <a:r>
              <a:rPr lang="en-GB" sz="1600" b="1" dirty="0" smtClean="0">
                <a:solidFill>
                  <a:srgbClr val="422683"/>
                </a:solidFill>
                <a:latin typeface="Arial" panose="020B0604020202020204" pitchFamily="34" charset="0"/>
                <a:cs typeface="Arial" panose="020B0604020202020204" pitchFamily="34" charset="0"/>
              </a:rPr>
              <a:t>T</a:t>
            </a:r>
            <a:r>
              <a:rPr lang="en-GB" sz="1300" dirty="0" smtClean="0">
                <a:latin typeface="Arial" panose="020B0604020202020204" pitchFamily="34" charset="0"/>
                <a:cs typeface="Arial" panose="020B0604020202020204" pitchFamily="34" charset="0"/>
              </a:rPr>
              <a:t>ake </a:t>
            </a:r>
            <a:r>
              <a:rPr lang="en-GB" sz="1300" dirty="0">
                <a:latin typeface="Arial" panose="020B0604020202020204" pitchFamily="34" charset="0"/>
                <a:cs typeface="Arial" panose="020B0604020202020204" pitchFamily="34" charset="0"/>
              </a:rPr>
              <a:t>a meche piece ½ inch depth, pulling up to a </a:t>
            </a:r>
            <a:r>
              <a:rPr lang="en-GB" sz="1300" b="1" dirty="0">
                <a:latin typeface="Arial" panose="020B0604020202020204" pitchFamily="34" charset="0"/>
                <a:cs typeface="Arial" panose="020B0604020202020204" pitchFamily="34" charset="0"/>
              </a:rPr>
              <a:t>90 degree angle</a:t>
            </a:r>
            <a:r>
              <a:rPr lang="en-GB" sz="1300" dirty="0">
                <a:latin typeface="Arial" panose="020B0604020202020204" pitchFamily="34" charset="0"/>
                <a:cs typeface="Arial" panose="020B0604020202020204" pitchFamily="34" charset="0"/>
              </a:rPr>
              <a:t> and cut in desired guideline length </a:t>
            </a:r>
            <a:r>
              <a:rPr lang="en-GB" sz="1300" b="1" dirty="0">
                <a:latin typeface="Arial" panose="020B0604020202020204" pitchFamily="34" charset="0"/>
                <a:cs typeface="Arial" panose="020B0604020202020204" pitchFamily="34" charset="0"/>
              </a:rPr>
              <a:t>see fig 2</a:t>
            </a:r>
            <a:r>
              <a:rPr lang="en-GB" sz="1300" dirty="0">
                <a:latin typeface="Arial" panose="020B0604020202020204" pitchFamily="34" charset="0"/>
                <a:cs typeface="Arial" panose="020B0604020202020204" pitchFamily="34" charset="0"/>
              </a:rPr>
              <a:t>. Continue this to the front hairline always using some previously cut hair for your guide line. Cross check by combing the hair in the opposite direction at a </a:t>
            </a:r>
            <a:r>
              <a:rPr lang="en-GB" sz="1300" b="1" dirty="0">
                <a:latin typeface="Arial" panose="020B0604020202020204" pitchFamily="34" charset="0"/>
                <a:cs typeface="Arial" panose="020B0604020202020204" pitchFamily="34" charset="0"/>
              </a:rPr>
              <a:t>90 degree angle</a:t>
            </a:r>
            <a:r>
              <a:rPr lang="en-GB" sz="1300" dirty="0">
                <a:latin typeface="Arial" panose="020B0604020202020204" pitchFamily="34" charset="0"/>
                <a:cs typeface="Arial" panose="020B0604020202020204" pitchFamily="34" charset="0"/>
              </a:rPr>
              <a:t>. Checking balance, weight &amp; length (Checking the cut is even before moving to a new section). </a:t>
            </a:r>
          </a:p>
          <a:p>
            <a:pPr>
              <a:lnSpc>
                <a:spcPts val="500"/>
              </a:lnSpc>
            </a:pPr>
            <a:r>
              <a:rPr lang="en-GB" sz="1300" dirty="0">
                <a:latin typeface="Arial" panose="020B0604020202020204" pitchFamily="34" charset="0"/>
                <a:cs typeface="Arial" panose="020B0604020202020204" pitchFamily="34" charset="0"/>
              </a:rPr>
              <a:t> </a:t>
            </a:r>
          </a:p>
          <a:p>
            <a:r>
              <a:rPr lang="en-GB" sz="1600" b="1" dirty="0">
                <a:solidFill>
                  <a:srgbClr val="422683"/>
                </a:solidFill>
                <a:latin typeface="Arial" panose="020B0604020202020204" pitchFamily="34" charset="0"/>
                <a:cs typeface="Arial" panose="020B0604020202020204" pitchFamily="34" charset="0"/>
              </a:rPr>
              <a:t>S</a:t>
            </a:r>
            <a:r>
              <a:rPr lang="en-GB" sz="1300" dirty="0">
                <a:latin typeface="Arial" panose="020B0604020202020204" pitchFamily="34" charset="0"/>
                <a:cs typeface="Arial" panose="020B0604020202020204" pitchFamily="34" charset="0"/>
              </a:rPr>
              <a:t>plit the hair into a middle parting. Section down the centre from the crown to the nape, taking a guide line from the top holding the hair up at a </a:t>
            </a:r>
            <a:r>
              <a:rPr lang="en-GB" sz="1300" b="1" dirty="0">
                <a:latin typeface="Arial" panose="020B0604020202020204" pitchFamily="34" charset="0"/>
                <a:cs typeface="Arial" panose="020B0604020202020204" pitchFamily="34" charset="0"/>
              </a:rPr>
              <a:t>145 degree (approx)</a:t>
            </a:r>
            <a:r>
              <a:rPr lang="en-GB" sz="1300" dirty="0">
                <a:latin typeface="Arial" panose="020B0604020202020204" pitchFamily="34" charset="0"/>
                <a:cs typeface="Arial" panose="020B0604020202020204" pitchFamily="34" charset="0"/>
              </a:rPr>
              <a:t> taking the section down to the nape insuring length remains &amp; depending on the clients requirements </a:t>
            </a:r>
            <a:r>
              <a:rPr lang="en-GB" sz="1300" b="1" dirty="0">
                <a:latin typeface="Arial" panose="020B0604020202020204" pitchFamily="34" charset="0"/>
                <a:cs typeface="Arial" panose="020B0604020202020204" pitchFamily="34" charset="0"/>
              </a:rPr>
              <a:t>see fig 3</a:t>
            </a:r>
            <a:r>
              <a:rPr lang="en-GB" sz="1300" dirty="0">
                <a:latin typeface="Arial" panose="020B0604020202020204" pitchFamily="34" charset="0"/>
                <a:cs typeface="Arial" panose="020B0604020202020204" pitchFamily="34" charset="0"/>
              </a:rPr>
              <a:t>. Continue around the back of the head using some of the previously cut hair for guideline using orange segments sections. Cross check through out using horizontal sections. Checking balance, weight &amp; length</a:t>
            </a:r>
          </a:p>
          <a:p>
            <a:pPr>
              <a:lnSpc>
                <a:spcPts val="500"/>
              </a:lnSpc>
            </a:pPr>
            <a:r>
              <a:rPr lang="en-GB" sz="1300" dirty="0">
                <a:latin typeface="Arial" panose="020B0604020202020204" pitchFamily="34" charset="0"/>
                <a:cs typeface="Arial" panose="020B0604020202020204" pitchFamily="34" charset="0"/>
              </a:rPr>
              <a:t> </a:t>
            </a:r>
          </a:p>
          <a:p>
            <a:r>
              <a:rPr lang="en-GB" sz="1600" b="1" dirty="0">
                <a:solidFill>
                  <a:srgbClr val="422683"/>
                </a:solidFill>
                <a:latin typeface="Arial" panose="020B0604020202020204" pitchFamily="34" charset="0"/>
                <a:cs typeface="Arial" panose="020B0604020202020204" pitchFamily="34" charset="0"/>
              </a:rPr>
              <a:t>R</a:t>
            </a:r>
            <a:r>
              <a:rPr lang="en-GB" sz="1300" dirty="0">
                <a:latin typeface="Arial" panose="020B0604020202020204" pitchFamily="34" charset="0"/>
                <a:cs typeface="Arial" panose="020B0604020202020204" pitchFamily="34" charset="0"/>
              </a:rPr>
              <a:t>epeat for the side sections. Once you have got to the last 2 sections on the sides slightly over direct to preserve length on hairline. </a:t>
            </a:r>
          </a:p>
          <a:p>
            <a:r>
              <a:rPr lang="en-GB" sz="1300" dirty="0">
                <a:latin typeface="Arial" panose="020B0604020202020204" pitchFamily="34" charset="0"/>
                <a:cs typeface="Arial" panose="020B0604020202020204" pitchFamily="34" charset="0"/>
              </a:rPr>
              <a:t>Cross check through out using horizontal sections. Checking balance, weight &amp; length. Check your balance by distributing your own weight and standing straight, square and using your mirror visually.</a:t>
            </a:r>
          </a:p>
          <a:p>
            <a:pPr>
              <a:lnSpc>
                <a:spcPts val="500"/>
              </a:lnSpc>
            </a:pPr>
            <a:r>
              <a:rPr lang="en-GB" sz="1300" dirty="0">
                <a:latin typeface="Arial" panose="020B0604020202020204" pitchFamily="34" charset="0"/>
                <a:cs typeface="Arial" panose="020B0604020202020204" pitchFamily="34" charset="0"/>
              </a:rPr>
              <a:t> </a:t>
            </a:r>
          </a:p>
          <a:p>
            <a:r>
              <a:rPr lang="en-GB" sz="1300" b="1" dirty="0">
                <a:solidFill>
                  <a:srgbClr val="422683"/>
                </a:solidFill>
                <a:latin typeface="Arial" panose="020B0604020202020204" pitchFamily="34" charset="0"/>
                <a:cs typeface="Arial" panose="020B0604020202020204" pitchFamily="34" charset="0"/>
              </a:rPr>
              <a:t>If a fringe is required see separate handout</a:t>
            </a:r>
            <a:r>
              <a:rPr lang="en-GB" sz="1300" dirty="0">
                <a:solidFill>
                  <a:srgbClr val="422683"/>
                </a:solidFill>
                <a:latin typeface="Arial" panose="020B0604020202020204" pitchFamily="34" charset="0"/>
                <a:cs typeface="Arial" panose="020B0604020202020204" pitchFamily="34" charset="0"/>
              </a:rPr>
              <a:t>.</a:t>
            </a:r>
          </a:p>
          <a:p>
            <a:pPr>
              <a:lnSpc>
                <a:spcPts val="500"/>
              </a:lnSpc>
            </a:pPr>
            <a:r>
              <a:rPr lang="en-GB" sz="1300" b="1" dirty="0">
                <a:latin typeface="Arial" panose="020B0604020202020204" pitchFamily="34" charset="0"/>
                <a:cs typeface="Arial" panose="020B0604020202020204" pitchFamily="34" charset="0"/>
              </a:rPr>
              <a:t> </a:t>
            </a:r>
            <a:endParaRPr lang="en-GB" sz="1300" dirty="0">
              <a:latin typeface="Arial" panose="020B0604020202020204" pitchFamily="34" charset="0"/>
              <a:cs typeface="Arial" panose="020B0604020202020204" pitchFamily="34" charset="0"/>
            </a:endParaRPr>
          </a:p>
          <a:p>
            <a:r>
              <a:rPr lang="en-GB" sz="1300" dirty="0">
                <a:latin typeface="Arial" panose="020B0604020202020204" pitchFamily="34" charset="0"/>
                <a:cs typeface="Arial" panose="020B0604020202020204" pitchFamily="34" charset="0"/>
              </a:rPr>
              <a:t>It is important to Blow dry the hair into the desired style to enable you to check the haircut thoroughly.</a:t>
            </a:r>
          </a:p>
          <a:p>
            <a:pPr>
              <a:lnSpc>
                <a:spcPts val="500"/>
              </a:lnSpc>
            </a:pPr>
            <a:r>
              <a:rPr lang="en-GB" sz="1300" dirty="0">
                <a:latin typeface="Arial" panose="020B0604020202020204" pitchFamily="34" charset="0"/>
                <a:cs typeface="Arial" panose="020B0604020202020204" pitchFamily="34" charset="0"/>
              </a:rPr>
              <a:t> </a:t>
            </a:r>
          </a:p>
          <a:p>
            <a:r>
              <a:rPr lang="en-GB" sz="1300" dirty="0">
                <a:latin typeface="Arial" panose="020B0604020202020204" pitchFamily="34" charset="0"/>
                <a:cs typeface="Arial" panose="020B0604020202020204" pitchFamily="34" charset="0"/>
              </a:rPr>
              <a:t>Your tutor can demonstrate other methods of checking your finished look to achieve optimum effect.</a:t>
            </a:r>
          </a:p>
          <a:p>
            <a:endParaRPr lang="en-GB" sz="13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63944063"/>
      </p:ext>
    </p:extLst>
  </p:cSld>
  <p:clrMapOvr>
    <a:masterClrMapping/>
  </p:clrMapOvr>
  <p:transition spd="slow">
    <p:pull/>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9" name="Picture 5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9513" y="126695"/>
            <a:ext cx="1224136" cy="1056554"/>
          </a:xfrm>
          <a:prstGeom prst="rect">
            <a:avLst/>
          </a:prstGeom>
        </p:spPr>
      </p:pic>
      <p:pic>
        <p:nvPicPr>
          <p:cNvPr id="60" name="Picture 5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6632" y="8440572"/>
            <a:ext cx="1091803" cy="595924"/>
          </a:xfrm>
          <a:prstGeom prst="rect">
            <a:avLst/>
          </a:prstGeom>
        </p:spPr>
      </p:pic>
      <p:pic>
        <p:nvPicPr>
          <p:cNvPr id="61" name="Picture 60"/>
          <p:cNvPicPr/>
          <p:nvPr/>
        </p:nvPicPr>
        <p:blipFill>
          <a:blip r:embed="rId5" cstate="print">
            <a:extLst>
              <a:ext uri="{28A0092B-C50C-407E-A947-70E740481C1C}">
                <a14:useLocalDpi xmlns:a14="http://schemas.microsoft.com/office/drawing/2010/main" val="0"/>
              </a:ext>
            </a:extLst>
          </a:blip>
          <a:stretch>
            <a:fillRect/>
          </a:stretch>
        </p:blipFill>
        <p:spPr>
          <a:xfrm>
            <a:off x="5157192" y="260648"/>
            <a:ext cx="1381760" cy="495300"/>
          </a:xfrm>
          <a:prstGeom prst="rect">
            <a:avLst/>
          </a:prstGeom>
        </p:spPr>
      </p:pic>
      <p:sp>
        <p:nvSpPr>
          <p:cNvPr id="21" name="Content Placeholder 2"/>
          <p:cNvSpPr txBox="1">
            <a:spLocks/>
          </p:cNvSpPr>
          <p:nvPr/>
        </p:nvSpPr>
        <p:spPr>
          <a:xfrm>
            <a:off x="526490" y="107504"/>
            <a:ext cx="5508612" cy="883603"/>
          </a:xfrm>
          <a:prstGeom prst="rect">
            <a:avLst/>
          </a:prstGeom>
        </p:spPr>
        <p:txBody>
          <a:bodyPr vert="horz">
            <a:noAutofit/>
          </a:bodyPr>
          <a:lst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a:lstStyle>
          <a:p>
            <a:pPr marL="0" indent="0" algn="ctr">
              <a:buFont typeface="Wingdings 2"/>
              <a:buNone/>
            </a:pPr>
            <a:r>
              <a:rPr lang="en-US" sz="3600" b="1" dirty="0" smtClean="0">
                <a:ln w="11430"/>
                <a:solidFill>
                  <a:srgbClr val="422683"/>
                </a:solidFill>
                <a:latin typeface="Arial Black" panose="020B0A04020102020204" pitchFamily="34" charset="0"/>
              </a:rPr>
              <a:t>Long </a:t>
            </a:r>
          </a:p>
          <a:p>
            <a:pPr marL="0" indent="0" algn="ctr">
              <a:buFont typeface="Wingdings 2"/>
              <a:buNone/>
            </a:pPr>
            <a:r>
              <a:rPr lang="en-US" sz="3600" b="1" dirty="0" smtClean="0">
                <a:ln w="11430"/>
                <a:solidFill>
                  <a:srgbClr val="422683"/>
                </a:solidFill>
                <a:latin typeface="Arial Black" panose="020B0A04020102020204" pitchFamily="34" charset="0"/>
              </a:rPr>
              <a:t>Graduation</a:t>
            </a:r>
          </a:p>
        </p:txBody>
      </p:sp>
      <p:sp>
        <p:nvSpPr>
          <p:cNvPr id="3" name="Rectangle 4"/>
          <p:cNvSpPr>
            <a:spLocks noChangeArrowheads="1"/>
          </p:cNvSpPr>
          <p:nvPr/>
        </p:nvSpPr>
        <p:spPr bwMode="auto">
          <a:xfrm>
            <a:off x="0" y="457200"/>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0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	</a:t>
            </a:r>
            <a:endParaRPr kumimoji="0" lang="en-GB"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 name="Rectangle 5"/>
          <p:cNvSpPr>
            <a:spLocks noChangeArrowheads="1"/>
          </p:cNvSpPr>
          <p:nvPr/>
        </p:nvSpPr>
        <p:spPr bwMode="auto">
          <a:xfrm>
            <a:off x="0" y="2752725"/>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500" b="0" i="0" u="none" strike="noStrike" cap="none" normalizeH="0" baseline="0" dirty="0" smtClean="0">
                <a:ln>
                  <a:noFill/>
                </a:ln>
                <a:solidFill>
                  <a:schemeClr val="tx1"/>
                </a:solidFill>
                <a:effectLst/>
                <a:latin typeface="Arial" pitchFamily="34" charset="0"/>
                <a:cs typeface="Arial" pitchFamily="34" charset="0"/>
              </a:rPr>
              <a:t> </a:t>
            </a:r>
            <a:endParaRPr kumimoji="0" lang="en-GB" altLang="en-US"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5122" name="Picture 2" descr="Long grad picture"/>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76672" y="1651000"/>
            <a:ext cx="5372100" cy="473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Box 3"/>
          <p:cNvSpPr txBox="1">
            <a:spLocks noChangeArrowheads="1"/>
          </p:cNvSpPr>
          <p:nvPr/>
        </p:nvSpPr>
        <p:spPr bwMode="auto">
          <a:xfrm>
            <a:off x="5229225" y="1547813"/>
            <a:ext cx="914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GB" altLang="en-US" sz="11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Start point 90 Degree Angle</a:t>
            </a:r>
            <a:endParaRPr kumimoji="0" lang="en-US" altLang="en-US" sz="1800" b="1" i="0" u="none" strike="noStrike" cap="none" normalizeH="0" baseline="0" dirty="0" smtClean="0">
              <a:ln>
                <a:noFill/>
              </a:ln>
              <a:solidFill>
                <a:schemeClr val="tx1"/>
              </a:solidFill>
              <a:effectLst/>
              <a:latin typeface="Arial" pitchFamily="34" charset="0"/>
              <a:cs typeface="Arial" pitchFamily="34" charset="0"/>
            </a:endParaRPr>
          </a:p>
        </p:txBody>
      </p:sp>
      <p:sp>
        <p:nvSpPr>
          <p:cNvPr id="7" name="Line 4"/>
          <p:cNvSpPr>
            <a:spLocks noChangeShapeType="1"/>
          </p:cNvSpPr>
          <p:nvPr/>
        </p:nvSpPr>
        <p:spPr bwMode="auto">
          <a:xfrm flipH="1">
            <a:off x="4797152" y="1890713"/>
            <a:ext cx="546373" cy="1143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dirty="0"/>
          </a:p>
        </p:txBody>
      </p:sp>
      <p:sp>
        <p:nvSpPr>
          <p:cNvPr id="8" name="Text Box 5"/>
          <p:cNvSpPr txBox="1">
            <a:spLocks noChangeArrowheads="1"/>
          </p:cNvSpPr>
          <p:nvPr/>
        </p:nvSpPr>
        <p:spPr bwMode="auto">
          <a:xfrm>
            <a:off x="1196975" y="3995738"/>
            <a:ext cx="8001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GB" altLang="en-US" sz="2000" b="1" i="0" u="none" strike="noStrike" cap="none" normalizeH="0" baseline="0" dirty="0" smtClean="0">
                <a:ln>
                  <a:noFill/>
                </a:ln>
                <a:solidFill>
                  <a:srgbClr val="422683"/>
                </a:solidFill>
                <a:effectLst/>
                <a:latin typeface="Arial" panose="020B0604020202020204" pitchFamily="34" charset="0"/>
                <a:cs typeface="Arial" panose="020B0604020202020204" pitchFamily="34" charset="0"/>
              </a:rPr>
              <a:t>Fig 2</a:t>
            </a:r>
            <a:endParaRPr kumimoji="0" lang="en-US" altLang="en-US" sz="3600" b="1" i="0" u="none" strike="noStrike" cap="none" normalizeH="0" baseline="0" dirty="0" smtClean="0">
              <a:ln>
                <a:noFill/>
              </a:ln>
              <a:solidFill>
                <a:srgbClr val="422683"/>
              </a:solidFill>
              <a:effectLst/>
              <a:latin typeface="Arial" pitchFamily="34" charset="0"/>
              <a:cs typeface="Arial" pitchFamily="34" charset="0"/>
            </a:endParaRPr>
          </a:p>
        </p:txBody>
      </p:sp>
      <p:sp>
        <p:nvSpPr>
          <p:cNvPr id="9" name="Text Box 6"/>
          <p:cNvSpPr txBox="1">
            <a:spLocks noChangeArrowheads="1"/>
          </p:cNvSpPr>
          <p:nvPr/>
        </p:nvSpPr>
        <p:spPr bwMode="auto">
          <a:xfrm>
            <a:off x="4581524" y="3276600"/>
            <a:ext cx="935707"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GB" altLang="en-US" sz="2000" b="1" i="0" u="none" strike="noStrike" cap="none" normalizeH="0" baseline="0" dirty="0" smtClean="0">
                <a:ln>
                  <a:noFill/>
                </a:ln>
                <a:solidFill>
                  <a:srgbClr val="422683"/>
                </a:solidFill>
                <a:effectLst/>
                <a:latin typeface="Arial" panose="020B0604020202020204" pitchFamily="34" charset="0"/>
                <a:cs typeface="Arial" panose="020B0604020202020204" pitchFamily="34" charset="0"/>
              </a:rPr>
              <a:t>Fig 1</a:t>
            </a:r>
            <a:endParaRPr kumimoji="0" lang="en-US" altLang="en-US" sz="2000" b="1" i="0" u="none" strike="noStrike" cap="none" normalizeH="0" baseline="0" dirty="0" smtClean="0">
              <a:ln>
                <a:noFill/>
              </a:ln>
              <a:solidFill>
                <a:srgbClr val="422683"/>
              </a:solidFill>
              <a:effectLst/>
              <a:latin typeface="Arial" pitchFamily="34" charset="0"/>
              <a:cs typeface="Arial" pitchFamily="34" charset="0"/>
            </a:endParaRPr>
          </a:p>
        </p:txBody>
      </p:sp>
      <p:sp>
        <p:nvSpPr>
          <p:cNvPr id="10" name="Text Box 7"/>
          <p:cNvSpPr txBox="1">
            <a:spLocks noChangeArrowheads="1"/>
          </p:cNvSpPr>
          <p:nvPr/>
        </p:nvSpPr>
        <p:spPr bwMode="auto">
          <a:xfrm>
            <a:off x="4067175" y="4338638"/>
            <a:ext cx="1028700" cy="5934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GB" altLang="en-US" sz="11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First Guideline for Back Section </a:t>
            </a:r>
            <a:endParaRPr kumimoji="0" lang="en-US" altLang="en-US" sz="1800" b="1" i="0" u="none" strike="noStrike" cap="none" normalizeH="0" baseline="0" dirty="0" smtClean="0">
              <a:ln>
                <a:noFill/>
              </a:ln>
              <a:solidFill>
                <a:schemeClr val="tx1"/>
              </a:solidFill>
              <a:effectLst/>
              <a:latin typeface="Arial" pitchFamily="34" charset="0"/>
              <a:cs typeface="Arial" pitchFamily="34" charset="0"/>
            </a:endParaRPr>
          </a:p>
        </p:txBody>
      </p:sp>
      <p:sp>
        <p:nvSpPr>
          <p:cNvPr id="11" name="Line 8"/>
          <p:cNvSpPr>
            <a:spLocks noChangeShapeType="1"/>
          </p:cNvSpPr>
          <p:nvPr/>
        </p:nvSpPr>
        <p:spPr bwMode="auto">
          <a:xfrm flipH="1">
            <a:off x="3141663" y="4572000"/>
            <a:ext cx="1028700" cy="1143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dirty="0"/>
          </a:p>
        </p:txBody>
      </p:sp>
      <p:sp>
        <p:nvSpPr>
          <p:cNvPr id="12" name="Text Box 9"/>
          <p:cNvSpPr txBox="1">
            <a:spLocks noChangeArrowheads="1"/>
          </p:cNvSpPr>
          <p:nvPr/>
        </p:nvSpPr>
        <p:spPr bwMode="auto">
          <a:xfrm>
            <a:off x="2636912" y="5868144"/>
            <a:ext cx="989013"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GB" altLang="en-US" sz="2000" b="1" i="0" u="none" strike="noStrike" cap="none" normalizeH="0" baseline="0" dirty="0" smtClean="0">
                <a:ln>
                  <a:noFill/>
                </a:ln>
                <a:solidFill>
                  <a:srgbClr val="422683"/>
                </a:solidFill>
                <a:effectLst/>
                <a:latin typeface="Arial" panose="020B0604020202020204" pitchFamily="34" charset="0"/>
                <a:cs typeface="Arial" panose="020B0604020202020204" pitchFamily="34" charset="0"/>
              </a:rPr>
              <a:t>Fig 3</a:t>
            </a:r>
            <a:endParaRPr kumimoji="0" lang="en-US" altLang="en-US" sz="2000" b="1" i="0" u="none" strike="noStrike" cap="none" normalizeH="0" baseline="0" dirty="0" smtClean="0">
              <a:ln>
                <a:noFill/>
              </a:ln>
              <a:solidFill>
                <a:srgbClr val="422683"/>
              </a:solidFill>
              <a:effectLst/>
              <a:latin typeface="Arial" pitchFamily="34" charset="0"/>
              <a:cs typeface="Arial" pitchFamily="34" charset="0"/>
            </a:endParaRPr>
          </a:p>
        </p:txBody>
      </p:sp>
      <p:pic>
        <p:nvPicPr>
          <p:cNvPr id="5130" name="Picture 10"/>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181100" y="6505575"/>
            <a:ext cx="1828800"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ext Box 11"/>
          <p:cNvSpPr txBox="1">
            <a:spLocks noChangeArrowheads="1"/>
          </p:cNvSpPr>
          <p:nvPr/>
        </p:nvSpPr>
        <p:spPr bwMode="auto">
          <a:xfrm>
            <a:off x="3084513" y="6451600"/>
            <a:ext cx="982662"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GB" altLang="en-US" sz="11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145 Degree </a:t>
            </a:r>
          </a:p>
          <a:p>
            <a:pPr marL="0" marR="0" lvl="0" indent="0" algn="ctr" defTabSz="914400" rtl="0" eaLnBrk="1" fontAlgn="base" latinLnBrk="0" hangingPunct="1">
              <a:lnSpc>
                <a:spcPct val="100000"/>
              </a:lnSpc>
              <a:spcBef>
                <a:spcPct val="0"/>
              </a:spcBef>
              <a:spcAft>
                <a:spcPts val="1000"/>
              </a:spcAft>
              <a:buClrTx/>
              <a:buSzTx/>
              <a:buFontTx/>
              <a:buNone/>
              <a:tabLst/>
            </a:pPr>
            <a:r>
              <a:rPr kumimoji="0" lang="en-GB" altLang="en-US" sz="11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Angle</a:t>
            </a:r>
            <a:endParaRPr kumimoji="0" lang="en-US" altLang="en-US" b="1" i="0" u="none" strike="noStrike" cap="none" normalizeH="0" baseline="0" dirty="0" smtClean="0">
              <a:ln>
                <a:noFill/>
              </a:ln>
              <a:solidFill>
                <a:schemeClr val="tx1"/>
              </a:solidFill>
              <a:effectLst/>
              <a:latin typeface="Arial" pitchFamily="34" charset="0"/>
              <a:cs typeface="Arial" pitchFamily="34" charset="0"/>
            </a:endParaRPr>
          </a:p>
        </p:txBody>
      </p:sp>
      <p:sp>
        <p:nvSpPr>
          <p:cNvPr id="14" name="Line 12"/>
          <p:cNvSpPr>
            <a:spLocks noChangeShapeType="1"/>
          </p:cNvSpPr>
          <p:nvPr/>
        </p:nvSpPr>
        <p:spPr bwMode="auto">
          <a:xfrm flipV="1">
            <a:off x="2636837" y="6505575"/>
            <a:ext cx="504825" cy="623888"/>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dirty="0"/>
          </a:p>
        </p:txBody>
      </p:sp>
      <p:sp>
        <p:nvSpPr>
          <p:cNvPr id="22" name="Text Box 6"/>
          <p:cNvSpPr txBox="1">
            <a:spLocks noChangeArrowheads="1"/>
          </p:cNvSpPr>
          <p:nvPr/>
        </p:nvSpPr>
        <p:spPr bwMode="auto">
          <a:xfrm>
            <a:off x="2421395" y="8096682"/>
            <a:ext cx="935707"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GB" altLang="en-US" sz="2000" b="1" i="0" u="none" strike="noStrike" cap="none" normalizeH="0" baseline="0" dirty="0" smtClean="0">
                <a:ln>
                  <a:noFill/>
                </a:ln>
                <a:solidFill>
                  <a:srgbClr val="422683"/>
                </a:solidFill>
                <a:effectLst/>
                <a:latin typeface="Arial" panose="020B0604020202020204" pitchFamily="34" charset="0"/>
                <a:cs typeface="Arial" panose="020B0604020202020204" pitchFamily="34" charset="0"/>
              </a:rPr>
              <a:t>Fig 4</a:t>
            </a:r>
            <a:endParaRPr kumimoji="0" lang="en-US" altLang="en-US" sz="2000" b="1" i="0" u="none" strike="noStrike" cap="none" normalizeH="0" baseline="0" dirty="0" smtClean="0">
              <a:ln>
                <a:noFill/>
              </a:ln>
              <a:solidFill>
                <a:srgbClr val="422683"/>
              </a:solidFill>
              <a:effectLst/>
              <a:latin typeface="Arial" pitchFamily="34" charset="0"/>
              <a:cs typeface="Arial" pitchFamily="34" charset="0"/>
            </a:endParaRPr>
          </a:p>
        </p:txBody>
      </p:sp>
    </p:spTree>
    <p:extLst>
      <p:ext uri="{BB962C8B-B14F-4D97-AF65-F5344CB8AC3E}">
        <p14:creationId xmlns:p14="http://schemas.microsoft.com/office/powerpoint/2010/main" val="2749106104"/>
      </p:ext>
    </p:extLst>
  </p:cSld>
  <p:clrMapOvr>
    <a:masterClrMapping/>
  </p:clrMapOvr>
  <p:transition spd="slow">
    <p:pull/>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9" name="Picture 5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9513" y="126695"/>
            <a:ext cx="1224136" cy="1056554"/>
          </a:xfrm>
          <a:prstGeom prst="rect">
            <a:avLst/>
          </a:prstGeom>
        </p:spPr>
      </p:pic>
      <p:pic>
        <p:nvPicPr>
          <p:cNvPr id="60" name="Picture 5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6632" y="8440572"/>
            <a:ext cx="1091803" cy="595924"/>
          </a:xfrm>
          <a:prstGeom prst="rect">
            <a:avLst/>
          </a:prstGeom>
        </p:spPr>
      </p:pic>
      <p:pic>
        <p:nvPicPr>
          <p:cNvPr id="61" name="Picture 60"/>
          <p:cNvPicPr/>
          <p:nvPr/>
        </p:nvPicPr>
        <p:blipFill>
          <a:blip r:embed="rId5" cstate="print">
            <a:extLst>
              <a:ext uri="{28A0092B-C50C-407E-A947-70E740481C1C}">
                <a14:useLocalDpi xmlns:a14="http://schemas.microsoft.com/office/drawing/2010/main" val="0"/>
              </a:ext>
            </a:extLst>
          </a:blip>
          <a:stretch>
            <a:fillRect/>
          </a:stretch>
        </p:blipFill>
        <p:spPr>
          <a:xfrm>
            <a:off x="5157192" y="260648"/>
            <a:ext cx="1381760" cy="495300"/>
          </a:xfrm>
          <a:prstGeom prst="rect">
            <a:avLst/>
          </a:prstGeom>
        </p:spPr>
      </p:pic>
      <p:sp>
        <p:nvSpPr>
          <p:cNvPr id="21" name="Content Placeholder 2"/>
          <p:cNvSpPr txBox="1">
            <a:spLocks/>
          </p:cNvSpPr>
          <p:nvPr/>
        </p:nvSpPr>
        <p:spPr>
          <a:xfrm>
            <a:off x="526490" y="107504"/>
            <a:ext cx="5508612" cy="883603"/>
          </a:xfrm>
          <a:prstGeom prst="rect">
            <a:avLst/>
          </a:prstGeom>
        </p:spPr>
        <p:txBody>
          <a:bodyPr vert="horz">
            <a:noAutofit/>
          </a:bodyPr>
          <a:lst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a:lstStyle>
          <a:p>
            <a:pPr marL="0" indent="0" algn="ctr">
              <a:buFont typeface="Wingdings 2"/>
              <a:buNone/>
            </a:pPr>
            <a:r>
              <a:rPr lang="en-US" sz="3600" b="1" dirty="0" smtClean="0">
                <a:ln w="11430"/>
                <a:solidFill>
                  <a:srgbClr val="422683"/>
                </a:solidFill>
                <a:latin typeface="Arial Black" panose="020B0A04020102020204" pitchFamily="34" charset="0"/>
              </a:rPr>
              <a:t>Uniform Layer/</a:t>
            </a:r>
          </a:p>
          <a:p>
            <a:pPr marL="0" indent="0" algn="ctr">
              <a:buFont typeface="Wingdings 2"/>
              <a:buNone/>
            </a:pPr>
            <a:r>
              <a:rPr lang="en-US" sz="3600" b="1" dirty="0" smtClean="0">
                <a:ln w="11430"/>
                <a:solidFill>
                  <a:srgbClr val="422683"/>
                </a:solidFill>
                <a:latin typeface="Arial Black" panose="020B0A04020102020204" pitchFamily="34" charset="0"/>
              </a:rPr>
              <a:t>Basic Layer</a:t>
            </a:r>
          </a:p>
        </p:txBody>
      </p:sp>
      <p:sp>
        <p:nvSpPr>
          <p:cNvPr id="3" name="Rectangle 4"/>
          <p:cNvSpPr>
            <a:spLocks noChangeArrowheads="1"/>
          </p:cNvSpPr>
          <p:nvPr/>
        </p:nvSpPr>
        <p:spPr bwMode="auto">
          <a:xfrm>
            <a:off x="0" y="457200"/>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0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	</a:t>
            </a:r>
            <a:endParaRPr kumimoji="0" lang="en-GB"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 name="TextBox 1"/>
          <p:cNvSpPr txBox="1"/>
          <p:nvPr/>
        </p:nvSpPr>
        <p:spPr>
          <a:xfrm>
            <a:off x="188641" y="1547664"/>
            <a:ext cx="5846461" cy="6709529"/>
          </a:xfrm>
          <a:prstGeom prst="rect">
            <a:avLst/>
          </a:prstGeom>
          <a:noFill/>
        </p:spPr>
        <p:txBody>
          <a:bodyPr wrap="square" rtlCol="0">
            <a:spAutoFit/>
          </a:bodyPr>
          <a:lstStyle/>
          <a:p>
            <a:r>
              <a:rPr lang="en-GB" sz="1600" b="1" dirty="0" smtClean="0">
                <a:solidFill>
                  <a:srgbClr val="422683"/>
                </a:solidFill>
                <a:latin typeface="Arial" panose="020B0604020202020204" pitchFamily="34" charset="0"/>
                <a:cs typeface="Arial" panose="020B0604020202020204" pitchFamily="34" charset="0"/>
              </a:rPr>
              <a:t>S</a:t>
            </a:r>
            <a:r>
              <a:rPr lang="en-GB" sz="1300" dirty="0" smtClean="0">
                <a:latin typeface="Arial" panose="020B0604020202020204" pitchFamily="34" charset="0"/>
                <a:cs typeface="Arial" panose="020B0604020202020204" pitchFamily="34" charset="0"/>
              </a:rPr>
              <a:t>ection </a:t>
            </a:r>
            <a:r>
              <a:rPr lang="en-GB" sz="1300" dirty="0">
                <a:latin typeface="Arial" panose="020B0604020202020204" pitchFamily="34" charset="0"/>
                <a:cs typeface="Arial" panose="020B0604020202020204" pitchFamily="34" charset="0"/>
              </a:rPr>
              <a:t>the head into a hot cross bun</a:t>
            </a:r>
            <a:r>
              <a:rPr lang="en-GB" sz="1300" dirty="0" smtClean="0">
                <a:latin typeface="Arial" panose="020B0604020202020204" pitchFamily="34" charset="0"/>
                <a:cs typeface="Arial" panose="020B0604020202020204" pitchFamily="34" charset="0"/>
              </a:rPr>
              <a:t>.</a:t>
            </a:r>
          </a:p>
          <a:p>
            <a:endParaRPr lang="en-GB" sz="1300" dirty="0">
              <a:latin typeface="Arial" panose="020B0604020202020204" pitchFamily="34" charset="0"/>
              <a:cs typeface="Arial" panose="020B0604020202020204" pitchFamily="34" charset="0"/>
            </a:endParaRPr>
          </a:p>
          <a:p>
            <a:r>
              <a:rPr lang="en-GB" sz="1600" b="1" dirty="0">
                <a:solidFill>
                  <a:srgbClr val="422683"/>
                </a:solidFill>
                <a:latin typeface="Arial" panose="020B0604020202020204" pitchFamily="34" charset="0"/>
                <a:cs typeface="Arial" panose="020B0604020202020204" pitchFamily="34" charset="0"/>
              </a:rPr>
              <a:t>S</a:t>
            </a:r>
            <a:r>
              <a:rPr lang="en-GB" sz="1300" dirty="0">
                <a:latin typeface="Arial" panose="020B0604020202020204" pitchFamily="34" charset="0"/>
                <a:cs typeface="Arial" panose="020B0604020202020204" pitchFamily="34" charset="0"/>
              </a:rPr>
              <a:t>ectioning the hair 2 inches horizontally across the </a:t>
            </a:r>
            <a:r>
              <a:rPr lang="en-GB" sz="1300" dirty="0" smtClean="0">
                <a:latin typeface="Arial" panose="020B0604020202020204" pitchFamily="34" charset="0"/>
                <a:cs typeface="Arial" panose="020B0604020202020204" pitchFamily="34" charset="0"/>
              </a:rPr>
              <a:t>crown </a:t>
            </a:r>
            <a:r>
              <a:rPr lang="en-GB" sz="1300" b="1" dirty="0" smtClean="0">
                <a:latin typeface="Arial" panose="020B0604020202020204" pitchFamily="34" charset="0"/>
                <a:cs typeface="Arial" panose="020B0604020202020204" pitchFamily="34" charset="0"/>
              </a:rPr>
              <a:t>see </a:t>
            </a:r>
            <a:r>
              <a:rPr lang="en-GB" sz="1300" b="1" dirty="0">
                <a:latin typeface="Arial" panose="020B0604020202020204" pitchFamily="34" charset="0"/>
                <a:cs typeface="Arial" panose="020B0604020202020204" pitchFamily="34" charset="0"/>
              </a:rPr>
              <a:t>fig 1</a:t>
            </a:r>
            <a:r>
              <a:rPr lang="en-GB" sz="1300" dirty="0" smtClean="0">
                <a:latin typeface="Arial" panose="020B0604020202020204" pitchFamily="34" charset="0"/>
                <a:cs typeface="Arial" panose="020B0604020202020204" pitchFamily="34" charset="0"/>
              </a:rPr>
              <a:t>.</a:t>
            </a:r>
          </a:p>
          <a:p>
            <a:endParaRPr lang="en-GB" sz="1300" dirty="0">
              <a:latin typeface="Arial" panose="020B0604020202020204" pitchFamily="34" charset="0"/>
              <a:cs typeface="Arial" panose="020B0604020202020204" pitchFamily="34" charset="0"/>
            </a:endParaRPr>
          </a:p>
          <a:p>
            <a:r>
              <a:rPr lang="en-GB" sz="1600" b="1" dirty="0">
                <a:solidFill>
                  <a:srgbClr val="422683"/>
                </a:solidFill>
                <a:latin typeface="Arial" panose="020B0604020202020204" pitchFamily="34" charset="0"/>
                <a:cs typeface="Arial" panose="020B0604020202020204" pitchFamily="34" charset="0"/>
              </a:rPr>
              <a:t>T</a:t>
            </a:r>
            <a:r>
              <a:rPr lang="en-GB" sz="1300" dirty="0">
                <a:latin typeface="Arial" panose="020B0604020202020204" pitchFamily="34" charset="0"/>
                <a:cs typeface="Arial" panose="020B0604020202020204" pitchFamily="34" charset="0"/>
              </a:rPr>
              <a:t>aking a meche piece ½ inch depth, pulling up to a </a:t>
            </a:r>
            <a:r>
              <a:rPr lang="en-GB" sz="1300" b="1" dirty="0">
                <a:latin typeface="Arial" panose="020B0604020202020204" pitchFamily="34" charset="0"/>
                <a:cs typeface="Arial" panose="020B0604020202020204" pitchFamily="34" charset="0"/>
              </a:rPr>
              <a:t>90 degree</a:t>
            </a:r>
            <a:r>
              <a:rPr lang="en-GB" sz="1300" dirty="0">
                <a:latin typeface="Arial" panose="020B0604020202020204" pitchFamily="34" charset="0"/>
                <a:cs typeface="Arial" panose="020B0604020202020204" pitchFamily="34" charset="0"/>
              </a:rPr>
              <a:t> </a:t>
            </a:r>
            <a:r>
              <a:rPr lang="en-GB" sz="1300" b="1" dirty="0">
                <a:latin typeface="Arial" panose="020B0604020202020204" pitchFamily="34" charset="0"/>
                <a:cs typeface="Arial" panose="020B0604020202020204" pitchFamily="34" charset="0"/>
              </a:rPr>
              <a:t>angle</a:t>
            </a:r>
            <a:r>
              <a:rPr lang="en-GB" sz="1300" dirty="0">
                <a:latin typeface="Arial" panose="020B0604020202020204" pitchFamily="34" charset="0"/>
                <a:cs typeface="Arial" panose="020B0604020202020204" pitchFamily="34" charset="0"/>
              </a:rPr>
              <a:t> and cut in desired guideline </a:t>
            </a:r>
            <a:r>
              <a:rPr lang="en-GB" sz="1300" b="1" dirty="0">
                <a:latin typeface="Arial" panose="020B0604020202020204" pitchFamily="34" charset="0"/>
                <a:cs typeface="Arial" panose="020B0604020202020204" pitchFamily="34" charset="0"/>
              </a:rPr>
              <a:t>see fig </a:t>
            </a:r>
            <a:r>
              <a:rPr lang="en-GB" sz="1300" b="1" dirty="0" smtClean="0">
                <a:latin typeface="Arial" panose="020B0604020202020204" pitchFamily="34" charset="0"/>
                <a:cs typeface="Arial" panose="020B0604020202020204" pitchFamily="34" charset="0"/>
              </a:rPr>
              <a:t>2</a:t>
            </a:r>
          </a:p>
          <a:p>
            <a:endParaRPr lang="en-GB" sz="1300" dirty="0">
              <a:latin typeface="Arial" panose="020B0604020202020204" pitchFamily="34" charset="0"/>
              <a:cs typeface="Arial" panose="020B0604020202020204" pitchFamily="34" charset="0"/>
            </a:endParaRPr>
          </a:p>
          <a:p>
            <a:r>
              <a:rPr lang="en-GB" sz="1600" b="1" dirty="0">
                <a:solidFill>
                  <a:srgbClr val="422683"/>
                </a:solidFill>
                <a:latin typeface="Arial" panose="020B0604020202020204" pitchFamily="34" charset="0"/>
                <a:cs typeface="Arial" panose="020B0604020202020204" pitchFamily="34" charset="0"/>
              </a:rPr>
              <a:t>C</a:t>
            </a:r>
            <a:r>
              <a:rPr lang="en-GB" sz="1300" dirty="0">
                <a:latin typeface="Arial" panose="020B0604020202020204" pitchFamily="34" charset="0"/>
                <a:cs typeface="Arial" panose="020B0604020202020204" pitchFamily="34" charset="0"/>
              </a:rPr>
              <a:t>ontinue this to the front hairline always using some of the previously cut hair for your guideline. Cross check by combing the hair in the opposite direction at a </a:t>
            </a:r>
            <a:r>
              <a:rPr lang="en-GB" sz="1300" b="1" dirty="0">
                <a:latin typeface="Arial" panose="020B0604020202020204" pitchFamily="34" charset="0"/>
                <a:cs typeface="Arial" panose="020B0604020202020204" pitchFamily="34" charset="0"/>
              </a:rPr>
              <a:t>90 degree angle</a:t>
            </a:r>
            <a:r>
              <a:rPr lang="en-GB" sz="1300" dirty="0">
                <a:latin typeface="Arial" panose="020B0604020202020204" pitchFamily="34" charset="0"/>
                <a:cs typeface="Arial" panose="020B0604020202020204" pitchFamily="34" charset="0"/>
              </a:rPr>
              <a:t>.  Checking balance, weight &amp; length (Checking the cut is even before moving to a new section). </a:t>
            </a:r>
          </a:p>
          <a:p>
            <a:r>
              <a:rPr lang="en-GB" sz="1300" dirty="0">
                <a:latin typeface="Arial" panose="020B0604020202020204" pitchFamily="34" charset="0"/>
                <a:cs typeface="Arial" panose="020B0604020202020204" pitchFamily="34" charset="0"/>
              </a:rPr>
              <a:t> </a:t>
            </a:r>
          </a:p>
          <a:p>
            <a:r>
              <a:rPr lang="en-GB" sz="1600" b="1" dirty="0">
                <a:solidFill>
                  <a:srgbClr val="422683"/>
                </a:solidFill>
                <a:latin typeface="Arial" panose="020B0604020202020204" pitchFamily="34" charset="0"/>
                <a:cs typeface="Arial" panose="020B0604020202020204" pitchFamily="34" charset="0"/>
              </a:rPr>
              <a:t>S</a:t>
            </a:r>
            <a:r>
              <a:rPr lang="en-GB" sz="1300" dirty="0">
                <a:latin typeface="Arial" panose="020B0604020202020204" pitchFamily="34" charset="0"/>
                <a:cs typeface="Arial" panose="020B0604020202020204" pitchFamily="34" charset="0"/>
              </a:rPr>
              <a:t>plit into a middle parting. Section down the centre from the crown to the nape, taking a guide line from the top holding the hair up at a </a:t>
            </a:r>
            <a:r>
              <a:rPr lang="en-GB" sz="1300" b="1" dirty="0">
                <a:latin typeface="Arial" panose="020B0604020202020204" pitchFamily="34" charset="0"/>
                <a:cs typeface="Arial" panose="020B0604020202020204" pitchFamily="34" charset="0"/>
              </a:rPr>
              <a:t>90 degree </a:t>
            </a:r>
            <a:r>
              <a:rPr lang="en-GB" sz="1300" dirty="0">
                <a:latin typeface="Arial" panose="020B0604020202020204" pitchFamily="34" charset="0"/>
                <a:cs typeface="Arial" panose="020B0604020202020204" pitchFamily="34" charset="0"/>
              </a:rPr>
              <a:t>angle, taking the section down to the nape Continue around the back of the head using some of the previously cut hair for guideline using orange segments sections. Cross check through out using horizontal sections.</a:t>
            </a:r>
          </a:p>
          <a:p>
            <a:r>
              <a:rPr lang="en-GB" sz="1300" dirty="0">
                <a:latin typeface="Arial" panose="020B0604020202020204" pitchFamily="34" charset="0"/>
                <a:cs typeface="Arial" panose="020B0604020202020204" pitchFamily="34" charset="0"/>
              </a:rPr>
              <a:t> </a:t>
            </a:r>
          </a:p>
          <a:p>
            <a:r>
              <a:rPr lang="en-GB" sz="1600" b="1" dirty="0">
                <a:solidFill>
                  <a:srgbClr val="422683"/>
                </a:solidFill>
                <a:latin typeface="Arial" panose="020B0604020202020204" pitchFamily="34" charset="0"/>
                <a:cs typeface="Arial" panose="020B0604020202020204" pitchFamily="34" charset="0"/>
              </a:rPr>
              <a:t>B</a:t>
            </a:r>
            <a:r>
              <a:rPr lang="en-GB" sz="1300" dirty="0">
                <a:latin typeface="Arial" panose="020B0604020202020204" pitchFamily="34" charset="0"/>
                <a:cs typeface="Arial" panose="020B0604020202020204" pitchFamily="34" charset="0"/>
              </a:rPr>
              <a:t>ase line cut to the client’s desired length.</a:t>
            </a:r>
          </a:p>
          <a:p>
            <a:r>
              <a:rPr lang="en-GB" sz="1300" dirty="0">
                <a:latin typeface="Arial" panose="020B0604020202020204" pitchFamily="34" charset="0"/>
                <a:cs typeface="Arial" panose="020B0604020202020204" pitchFamily="34" charset="0"/>
              </a:rPr>
              <a:t> </a:t>
            </a:r>
          </a:p>
          <a:p>
            <a:r>
              <a:rPr lang="en-GB" sz="1300" b="1" dirty="0">
                <a:solidFill>
                  <a:srgbClr val="422683"/>
                </a:solidFill>
                <a:latin typeface="Arial" panose="020B0604020202020204" pitchFamily="34" charset="0"/>
                <a:cs typeface="Arial" panose="020B0604020202020204" pitchFamily="34" charset="0"/>
              </a:rPr>
              <a:t>Fringe see separate </a:t>
            </a:r>
            <a:r>
              <a:rPr lang="en-GB" sz="1300" b="1" dirty="0" smtClean="0">
                <a:solidFill>
                  <a:srgbClr val="422683"/>
                </a:solidFill>
                <a:latin typeface="Arial" panose="020B0604020202020204" pitchFamily="34" charset="0"/>
                <a:cs typeface="Arial" panose="020B0604020202020204" pitchFamily="34" charset="0"/>
              </a:rPr>
              <a:t>hand-out</a:t>
            </a:r>
            <a:r>
              <a:rPr lang="en-GB" sz="1300" dirty="0">
                <a:solidFill>
                  <a:srgbClr val="422683"/>
                </a:solidFill>
                <a:latin typeface="Arial" panose="020B0604020202020204" pitchFamily="34" charset="0"/>
                <a:cs typeface="Arial" panose="020B0604020202020204" pitchFamily="34" charset="0"/>
              </a:rPr>
              <a:t>.</a:t>
            </a:r>
          </a:p>
          <a:p>
            <a:r>
              <a:rPr lang="en-GB" sz="1300" b="1" dirty="0">
                <a:latin typeface="Arial" panose="020B0604020202020204" pitchFamily="34" charset="0"/>
                <a:cs typeface="Arial" panose="020B0604020202020204" pitchFamily="34" charset="0"/>
              </a:rPr>
              <a:t> </a:t>
            </a:r>
            <a:endParaRPr lang="en-GB" sz="1300" dirty="0">
              <a:latin typeface="Arial" panose="020B0604020202020204" pitchFamily="34" charset="0"/>
              <a:cs typeface="Arial" panose="020B0604020202020204" pitchFamily="34" charset="0"/>
            </a:endParaRPr>
          </a:p>
          <a:p>
            <a:r>
              <a:rPr lang="en-GB" sz="1600" b="1" dirty="0">
                <a:solidFill>
                  <a:srgbClr val="422683"/>
                </a:solidFill>
                <a:latin typeface="Arial" panose="020B0604020202020204" pitchFamily="34" charset="0"/>
                <a:cs typeface="Arial" panose="020B0604020202020204" pitchFamily="34" charset="0"/>
              </a:rPr>
              <a:t>U</a:t>
            </a:r>
            <a:r>
              <a:rPr lang="en-GB" sz="1300" dirty="0">
                <a:latin typeface="Arial" panose="020B0604020202020204" pitchFamily="34" charset="0"/>
                <a:cs typeface="Arial" panose="020B0604020202020204" pitchFamily="34" charset="0"/>
              </a:rPr>
              <a:t>niform layer should be the same length all over the head always using a </a:t>
            </a:r>
            <a:r>
              <a:rPr lang="en-GB" sz="1300" b="1" dirty="0">
                <a:latin typeface="Arial" panose="020B0604020202020204" pitchFamily="34" charset="0"/>
                <a:cs typeface="Arial" panose="020B0604020202020204" pitchFamily="34" charset="0"/>
              </a:rPr>
              <a:t>90 degree angle</a:t>
            </a:r>
            <a:endParaRPr lang="en-GB" sz="1300" dirty="0">
              <a:latin typeface="Arial" panose="020B0604020202020204" pitchFamily="34" charset="0"/>
              <a:cs typeface="Arial" panose="020B0604020202020204" pitchFamily="34" charset="0"/>
            </a:endParaRPr>
          </a:p>
          <a:p>
            <a:r>
              <a:rPr lang="en-GB" sz="1300" b="1" dirty="0">
                <a:latin typeface="Arial" panose="020B0604020202020204" pitchFamily="34" charset="0"/>
                <a:cs typeface="Arial" panose="020B0604020202020204" pitchFamily="34" charset="0"/>
              </a:rPr>
              <a:t> </a:t>
            </a:r>
            <a:endParaRPr lang="en-GB" sz="1300" dirty="0">
              <a:latin typeface="Arial" panose="020B0604020202020204" pitchFamily="34" charset="0"/>
              <a:cs typeface="Arial" panose="020B0604020202020204" pitchFamily="34" charset="0"/>
            </a:endParaRPr>
          </a:p>
          <a:p>
            <a:r>
              <a:rPr lang="en-GB" sz="1600" b="1" dirty="0">
                <a:solidFill>
                  <a:srgbClr val="422683"/>
                </a:solidFill>
                <a:latin typeface="Arial" panose="020B0604020202020204" pitchFamily="34" charset="0"/>
                <a:cs typeface="Arial" panose="020B0604020202020204" pitchFamily="34" charset="0"/>
              </a:rPr>
              <a:t>I</a:t>
            </a:r>
            <a:r>
              <a:rPr lang="en-GB" sz="1300" dirty="0">
                <a:latin typeface="Arial" panose="020B0604020202020204" pitchFamily="34" charset="0"/>
                <a:cs typeface="Arial" panose="020B0604020202020204" pitchFamily="34" charset="0"/>
              </a:rPr>
              <a:t>t is important to Blow dry the hair into the desired style to enable you to check the haircut thoroughly.</a:t>
            </a:r>
          </a:p>
          <a:p>
            <a:r>
              <a:rPr lang="en-GB" sz="1300" dirty="0">
                <a:latin typeface="Arial" panose="020B0604020202020204" pitchFamily="34" charset="0"/>
                <a:cs typeface="Arial" panose="020B0604020202020204" pitchFamily="34" charset="0"/>
              </a:rPr>
              <a:t> </a:t>
            </a:r>
          </a:p>
          <a:p>
            <a:r>
              <a:rPr lang="en-GB" sz="1600" b="1" dirty="0">
                <a:solidFill>
                  <a:srgbClr val="422683"/>
                </a:solidFill>
                <a:latin typeface="Arial" panose="020B0604020202020204" pitchFamily="34" charset="0"/>
                <a:cs typeface="Arial" panose="020B0604020202020204" pitchFamily="34" charset="0"/>
              </a:rPr>
              <a:t>Y</a:t>
            </a:r>
            <a:r>
              <a:rPr lang="en-GB" sz="1300" dirty="0">
                <a:latin typeface="Arial" panose="020B0604020202020204" pitchFamily="34" charset="0"/>
                <a:cs typeface="Arial" panose="020B0604020202020204" pitchFamily="34" charset="0"/>
              </a:rPr>
              <a:t>our tutor can demonstrate other methods of checking your finished look to achieve optimum effect</a:t>
            </a:r>
          </a:p>
          <a:p>
            <a:endParaRPr lang="en-GB" sz="13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30041583"/>
      </p:ext>
    </p:extLst>
  </p:cSld>
  <p:clrMapOvr>
    <a:masterClrMapping/>
  </p:clrMapOvr>
  <p:transition spd="slow">
    <p:pull/>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Custom 1">
      <a:dk1>
        <a:sysClr val="windowText" lastClr="000000"/>
      </a:dk1>
      <a:lt1>
        <a:sysClr val="window" lastClr="FFFFFF"/>
      </a:lt1>
      <a:dk2>
        <a:srgbClr val="422683"/>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981</TotalTime>
  <Words>852</Words>
  <Application>Microsoft Office PowerPoint</Application>
  <PresentationFormat>On-screen Show (4:3)</PresentationFormat>
  <Paragraphs>385</Paragraphs>
  <Slides>21</Slides>
  <Notes>21</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Opulent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Objectives of Session</dc:title>
  <dc:creator>Jayne Olsen</dc:creator>
  <cp:lastModifiedBy>QA Resources</cp:lastModifiedBy>
  <cp:revision>114</cp:revision>
  <dcterms:created xsi:type="dcterms:W3CDTF">2015-01-26T16:10:38Z</dcterms:created>
  <dcterms:modified xsi:type="dcterms:W3CDTF">2015-06-03T14:10:39Z</dcterms:modified>
</cp:coreProperties>
</file>