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9" r:id="rId2"/>
    <p:sldId id="270" r:id="rId3"/>
    <p:sldId id="272" r:id="rId4"/>
    <p:sldId id="275" r:id="rId5"/>
    <p:sldId id="276" r:id="rId6"/>
    <p:sldId id="273" r:id="rId7"/>
    <p:sldId id="277" r:id="rId8"/>
    <p:sldId id="278" r:id="rId9"/>
    <p:sldId id="279" r:id="rId10"/>
    <p:sldId id="271" r:id="rId11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683"/>
    <a:srgbClr val="FFFFE7"/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614" y="36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42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476EBE-0210-4A69-8975-1F6A1B4CCE19}" type="datetimeFigureOut">
              <a:rPr lang="en-GB" smtClean="0"/>
              <a:t>06/07/2015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96011C-7CB4-407C-A3B2-7CC4DD3841E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8889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89027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013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95744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000250" y="0"/>
            <a:ext cx="4857750" cy="9144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2571750" y="4572000"/>
            <a:ext cx="9144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2525151" y="711200"/>
            <a:ext cx="3829050" cy="3824224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2515831" y="4719819"/>
            <a:ext cx="3836084" cy="1468331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4403418" y="8743928"/>
            <a:ext cx="1501848" cy="302536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06/07/2015</a:t>
            </a:fld>
            <a:endParaRPr lang="en-GB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114550" y="8743928"/>
            <a:ext cx="2195792" cy="3048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910663" y="8741664"/>
            <a:ext cx="441252" cy="3048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06/07/2015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14900" y="366608"/>
            <a:ext cx="1143000" cy="7802033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90"/>
            <a:ext cx="45148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182112" y="8743928"/>
            <a:ext cx="1501848" cy="302536"/>
          </a:xfrm>
        </p:spPr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06/07/2015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" y="8741664"/>
            <a:ext cx="2743200" cy="304800"/>
          </a:xfrm>
        </p:spPr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90872" y="8737600"/>
            <a:ext cx="441252" cy="3048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06/07/2015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3762450"/>
            <a:ext cx="4691616" cy="1816100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0" y="2540001"/>
            <a:ext cx="4691616" cy="991343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43179" y="8742413"/>
            <a:ext cx="1501848" cy="302536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06/07/2015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01519" y="8742413"/>
            <a:ext cx="2171700" cy="3048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50464" y="8740149"/>
            <a:ext cx="441252" cy="304800"/>
          </a:xfrm>
        </p:spPr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2640330" cy="6034617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34106" y="2133601"/>
            <a:ext cx="2640330" cy="6034617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06/07/2015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7823200"/>
            <a:ext cx="2640330" cy="6096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134106" y="7823200"/>
            <a:ext cx="2640330" cy="6096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2282453"/>
            <a:ext cx="2640330" cy="5486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134106" y="2282453"/>
            <a:ext cx="2640330" cy="5486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06/07/2015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06/07/2015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06/07/2015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04800"/>
            <a:ext cx="4423410" cy="156464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42900" y="1996555"/>
            <a:ext cx="4423410" cy="803349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" y="2844800"/>
            <a:ext cx="5429250" cy="582900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06/07/2015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448477" y="1339558"/>
            <a:ext cx="3239645" cy="575009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447530" y="1331756"/>
            <a:ext cx="3239645" cy="575009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1824" y="1524000"/>
            <a:ext cx="2571750" cy="27432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41824" y="4378179"/>
            <a:ext cx="2571750" cy="256032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06/07/2015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497762" y="1388003"/>
            <a:ext cx="3154680" cy="560832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6115050" y="0"/>
            <a:ext cx="742950" cy="9144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29250" cy="1524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342900" y="2145888"/>
            <a:ext cx="5429250" cy="646176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3184452" y="8743928"/>
            <a:ext cx="1501848" cy="302536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06/07/2015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42900" y="8743928"/>
            <a:ext cx="2743200" cy="3048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4688586" y="8741664"/>
            <a:ext cx="441252" cy="3048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5.jpe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5.jpe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5.jpe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5.jpe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8730" y="3323862"/>
            <a:ext cx="4914546" cy="42244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6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20688" y="2555776"/>
            <a:ext cx="5508612" cy="422446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45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“Guess the bonding in the bottle”</a:t>
            </a:r>
          </a:p>
          <a:p>
            <a:pPr marL="0" indent="0" algn="ctr">
              <a:buFont typeface="Wingdings 2"/>
              <a:buNone/>
            </a:pPr>
            <a:endParaRPr lang="en-US" sz="1800" b="1" dirty="0" smtClean="0">
              <a:ln w="11430"/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 typeface="Wingdings 2"/>
              <a:buNone/>
            </a:pPr>
            <a:endParaRPr lang="en-US" sz="1800" b="1" dirty="0" smtClean="0">
              <a:ln w="11430"/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 typeface="Wingdings 2"/>
              <a:buNone/>
            </a:pPr>
            <a:r>
              <a:rPr lang="en-US" sz="1800" b="1" dirty="0" smtClean="0">
                <a:ln w="11430"/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Marisa Fernandez</a:t>
            </a:r>
          </a:p>
          <a:p>
            <a:pPr marL="0" indent="0" algn="ctr">
              <a:buFont typeface="Wingdings 2"/>
              <a:buNone/>
            </a:pPr>
            <a:r>
              <a:rPr lang="en-US" sz="1800" b="1" dirty="0" smtClean="0">
                <a:ln w="11430"/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Barnet and Southgate College</a:t>
            </a:r>
            <a:endParaRPr lang="en-GB" sz="18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895488" cy="77289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8323236"/>
            <a:ext cx="1091803" cy="595924"/>
          </a:xfrm>
          <a:prstGeom prst="rect">
            <a:avLst/>
          </a:prstGeom>
        </p:spPr>
      </p:pic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4004" y="7175321"/>
            <a:ext cx="56832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7030A0"/>
              </a:buClr>
            </a:pPr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Students Name: …………………………………………………………………..</a:t>
            </a:r>
          </a:p>
        </p:txBody>
      </p:sp>
    </p:spTree>
    <p:extLst>
      <p:ext uri="{BB962C8B-B14F-4D97-AF65-F5344CB8AC3E}">
        <p14:creationId xmlns:p14="http://schemas.microsoft.com/office/powerpoint/2010/main" val="2333705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8730" y="3323862"/>
            <a:ext cx="4914546" cy="42244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6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grpSp>
        <p:nvGrpSpPr>
          <p:cNvPr id="2" name="Group 1"/>
          <p:cNvGrpSpPr/>
          <p:nvPr/>
        </p:nvGrpSpPr>
        <p:grpSpPr>
          <a:xfrm>
            <a:off x="-27384" y="1834600"/>
            <a:ext cx="6552728" cy="4825632"/>
            <a:chOff x="-27384" y="1834600"/>
            <a:chExt cx="6552728" cy="4825632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2736" y="1834600"/>
              <a:ext cx="4392488" cy="3791164"/>
            </a:xfrm>
            <a:prstGeom prst="rect">
              <a:avLst/>
            </a:prstGeom>
          </p:spPr>
        </p:pic>
        <p:sp>
          <p:nvSpPr>
            <p:cNvPr id="8" name="Content Placeholder 2"/>
            <p:cNvSpPr txBox="1">
              <a:spLocks/>
            </p:cNvSpPr>
            <p:nvPr/>
          </p:nvSpPr>
          <p:spPr>
            <a:xfrm>
              <a:off x="-27384" y="3491880"/>
              <a:ext cx="6552728" cy="3168352"/>
            </a:xfrm>
            <a:prstGeom prst="rect">
              <a:avLst/>
            </a:prstGeom>
          </p:spPr>
          <p:txBody>
            <a:bodyPr vert="horz">
              <a:normAutofit lnSpcReduction="10000"/>
            </a:bodyPr>
            <a:lstStyle>
              <a:lvl1pPr marL="274320" indent="-274320" algn="l" rtl="0" eaLnBrk="1" latinLnBrk="0" hangingPunct="1">
                <a:spcBef>
                  <a:spcPts val="600"/>
                </a:spcBef>
                <a:buClr>
                  <a:schemeClr val="tx2"/>
                </a:buClr>
                <a:buSzPct val="73000"/>
                <a:buFont typeface="Wingdings 2"/>
                <a:buChar char=""/>
                <a:defRPr kumimoji="0" sz="2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208" indent="-228600" algn="l" rtl="0" eaLnBrk="1" latinLnBrk="0" hangingPunct="1">
                <a:spcBef>
                  <a:spcPts val="500"/>
                </a:spcBef>
                <a:buClr>
                  <a:schemeClr val="accent4"/>
                </a:buClr>
                <a:buSzPct val="80000"/>
                <a:buFont typeface="Wingdings 2"/>
                <a:buChar char=""/>
                <a:defRPr kumimoji="0" sz="2300" kern="1200">
                  <a:solidFill>
                    <a:schemeClr val="tx1">
                      <a:tint val="8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758952" indent="-228600" algn="l" rtl="0" eaLnBrk="1" latinLnBrk="0" hangingPunct="1">
                <a:spcBef>
                  <a:spcPts val="400"/>
                </a:spcBef>
                <a:buClr>
                  <a:schemeClr val="accent4"/>
                </a:buClr>
                <a:buSzPct val="60000"/>
                <a:buFont typeface="Wingdings"/>
                <a:buChar char="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05840" indent="-22860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80000"/>
                <a:buFont typeface="Wingdings 2"/>
                <a:buChar char=""/>
                <a:defRPr kumimoji="0" sz="2000" kern="1200">
                  <a:solidFill>
                    <a:schemeClr val="tx1">
                      <a:tint val="8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280160" indent="-228600" algn="l" rtl="0" eaLnBrk="1" latinLnBrk="0" hangingPunct="1">
                <a:spcBef>
                  <a:spcPts val="400"/>
                </a:spcBef>
                <a:buClr>
                  <a:schemeClr val="accent4"/>
                </a:buClr>
                <a:buSzPct val="70000"/>
                <a:buFont typeface="Wingdings"/>
                <a:buChar char="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472184" indent="-182880" algn="l" rtl="0" eaLnBrk="1" latinLnBrk="0" hangingPunct="1">
                <a:spcBef>
                  <a:spcPts val="400"/>
                </a:spcBef>
                <a:buClr>
                  <a:schemeClr val="accent4"/>
                </a:buClr>
                <a:buSzPct val="80000"/>
                <a:buFont typeface="Wingdings 2"/>
                <a:buChar char=""/>
                <a:defRPr kumimoji="0" sz="1800" kern="1200">
                  <a:solidFill>
                    <a:schemeClr val="tx1">
                      <a:tint val="8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1673352" indent="-18288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80000"/>
                <a:buFont typeface="Wingdings 2"/>
                <a:buChar char=""/>
                <a:defRPr kumimoji="0" sz="1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847088" indent="-182880" algn="l" rtl="0" eaLnBrk="1" latinLnBrk="0" hangingPunct="1">
                <a:spcBef>
                  <a:spcPts val="300"/>
                </a:spcBef>
                <a:buClr>
                  <a:schemeClr val="accent4"/>
                </a:buClr>
                <a:buSzPct val="100000"/>
                <a:buChar char="•"/>
                <a:defRPr kumimoji="0" sz="1600" kern="1200" baseline="0">
                  <a:solidFill>
                    <a:schemeClr val="tx1">
                      <a:tint val="8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2057400" indent="-18288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100000"/>
                <a:buFont typeface="Wingdings"/>
                <a:buChar char="§"/>
                <a:defRPr kumimoji="0"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  <a:extLst/>
            </a:lstStyle>
            <a:p>
              <a:pPr marL="0" indent="0" algn="ctr">
                <a:buFont typeface="Wingdings 2"/>
                <a:buNone/>
              </a:pPr>
              <a:endPara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endParaRPr lang="en-US" sz="2000" dirty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endPara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endParaRPr lang="en-US" sz="2000" dirty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r>
                <a:rPr lang="en-US" sz="20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en-US" sz="20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20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en-US" sz="20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</a:br>
              <a:endPara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endParaRPr lang="en-US" sz="2000" dirty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r>
                <a:rPr lang="en-US" sz="14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>For further information please contact The STEM Alliance </a:t>
              </a:r>
              <a:r>
                <a:rPr lang="en-US" sz="1400" dirty="0" smtClean="0">
                  <a:ln w="11430"/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enquiries@STEMalliance.uk </a:t>
              </a:r>
              <a:r>
                <a:rPr lang="en-US" sz="14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>or visit </a:t>
              </a:r>
              <a:r>
                <a:rPr lang="en-US" sz="1400" dirty="0" smtClean="0">
                  <a:ln w="11430"/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www.STEMalliance.uk</a:t>
              </a:r>
              <a:r>
                <a:rPr lang="en-US" sz="14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>
                <a:buFont typeface="Wingdings 2"/>
                <a:buNone/>
              </a:pPr>
              <a:endParaRPr lang="en-GB" dirty="0"/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8323236"/>
            <a:ext cx="1091803" cy="595924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14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>
          <a:xfrm>
            <a:off x="620688" y="923595"/>
            <a:ext cx="4914546" cy="14401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endParaRPr lang="en-US" sz="44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1224136" cy="105655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8323236"/>
            <a:ext cx="1091803" cy="595924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7493667"/>
              </p:ext>
            </p:extLst>
          </p:nvPr>
        </p:nvGraphicFramePr>
        <p:xfrm>
          <a:off x="620688" y="2037928"/>
          <a:ext cx="5242264" cy="5157934"/>
        </p:xfrm>
        <a:graphic>
          <a:graphicData uri="http://schemas.openxmlformats.org/drawingml/2006/table">
            <a:tbl>
              <a:tblPr firstRow="1" bandRow="1"/>
              <a:tblGrid>
                <a:gridCol w="5242264"/>
              </a:tblGrid>
              <a:tr h="27463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Topic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268913">
                <a:tc>
                  <a:txBody>
                    <a:bodyPr/>
                    <a:lstStyle/>
                    <a:p>
                      <a:pPr algn="l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Structure and Bonding/Chemistry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99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Aims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662806">
                <a:tc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Ø"/>
                      </a:pPr>
                      <a:r>
                        <a:rPr kumimoji="0"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Consolidate</a:t>
                      </a:r>
                      <a:r>
                        <a:rPr kumimoji="0"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ideas on how structure and bonding affects properties</a:t>
                      </a:r>
                    </a:p>
                    <a:p>
                      <a:pPr marL="171450" lvl="0" indent="-171450">
                        <a:buFont typeface="Wingdings" panose="05000000000000000000" pitchFamily="2" charset="2"/>
                        <a:buChar char="Ø"/>
                      </a:pPr>
                      <a:r>
                        <a:rPr kumimoji="0"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Deduction/Group Collaboration</a:t>
                      </a:r>
                      <a:endParaRPr kumimoji="0" lang="en-GB" sz="14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997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</a:t>
                      </a:r>
                      <a:endParaRPr lang="en-GB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268913"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&amp; Level 3 (16 -18 year olds)</a:t>
                      </a:r>
                      <a:endParaRPr lang="en-GB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99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Method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368226"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 be done as a PowerPoint slide with a sheet given to the students for their answers,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or can be solely handouts, apart from slide 1 and 2 and the answer slides.</a:t>
                      </a:r>
                      <a:endParaRPr lang="en-GB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99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Equipment 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810097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Laptop &amp; Projector 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Hand-out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Pens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99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Duration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268913">
                <a:tc>
                  <a:txBody>
                    <a:bodyPr/>
                    <a:lstStyle/>
                    <a:p>
                      <a:pPr algn="l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&gt;30 Minutes – depending</a:t>
                      </a: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on discussion or stretch activities 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82277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1224136" cy="1056554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2" y="8440572"/>
            <a:ext cx="1091803" cy="59592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526490" y="107504"/>
            <a:ext cx="5508612" cy="88360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36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Guess</a:t>
            </a:r>
            <a:endParaRPr lang="en-US" sz="3600" b="1" dirty="0" smtClean="0">
              <a:ln w="11430"/>
              <a:solidFill>
                <a:srgbClr val="422683"/>
              </a:solidFill>
              <a:latin typeface="Arial Black" panose="020B0A04020102020204" pitchFamily="34" charset="0"/>
            </a:endParaRPr>
          </a:p>
        </p:txBody>
      </p:sp>
      <p:pic>
        <p:nvPicPr>
          <p:cNvPr id="9" name="Picture 8" descr="C:\TEMP\Temporary Internet Files\Content.Outlook\UP1MSRSQ\20150625_152424_resized.jpg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04385" y="1834844"/>
            <a:ext cx="2208798" cy="109111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88640" y="2195736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Arial Black" panose="020B0A04020102020204" pitchFamily="34" charset="0"/>
              </a:rPr>
              <a:t>A</a:t>
            </a:r>
            <a:endParaRPr lang="en-GB" dirty="0">
              <a:latin typeface="Arial Black" panose="020B0A040201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9063" y="1407054"/>
            <a:ext cx="30478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Arial Black" panose="020B0A04020102020204" pitchFamily="34" charset="0"/>
              </a:rPr>
              <a:t>Melting temperature = 115</a:t>
            </a:r>
            <a:r>
              <a:rPr lang="en-GB" sz="1200" baseline="30000" dirty="0" smtClean="0">
                <a:latin typeface="Arial Black" panose="020B0A04020102020204" pitchFamily="34" charset="0"/>
              </a:rPr>
              <a:t>0</a:t>
            </a:r>
            <a:r>
              <a:rPr lang="en-GB" sz="1200" dirty="0" smtClean="0">
                <a:latin typeface="Arial Black" panose="020B0A04020102020204" pitchFamily="34" charset="0"/>
              </a:rPr>
              <a:t>C</a:t>
            </a:r>
            <a:endParaRPr lang="en-GB" sz="1200" dirty="0">
              <a:latin typeface="Arial Black" panose="020B0A040201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68960" y="1666326"/>
            <a:ext cx="30478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Arial Black" panose="020B0A04020102020204" pitchFamily="34" charset="0"/>
              </a:rPr>
              <a:t>BONDING</a:t>
            </a:r>
          </a:p>
          <a:p>
            <a:pPr algn="ctr"/>
            <a:endParaRPr lang="en-GB" sz="1200" dirty="0">
              <a:latin typeface="Arial Black" panose="020B0A04020102020204" pitchFamily="34" charset="0"/>
            </a:endParaRPr>
          </a:p>
          <a:p>
            <a:pPr algn="ctr"/>
            <a:r>
              <a:rPr lang="en-GB" sz="1200" dirty="0" smtClean="0">
                <a:latin typeface="Arial Black" panose="020B0A04020102020204" pitchFamily="34" charset="0"/>
              </a:rPr>
              <a:t>_______________________________</a:t>
            </a:r>
          </a:p>
          <a:p>
            <a:pPr algn="ctr"/>
            <a:endParaRPr lang="en-GB" sz="1200" dirty="0">
              <a:latin typeface="Arial Black" panose="020B0A04020102020204" pitchFamily="34" charset="0"/>
            </a:endParaRPr>
          </a:p>
          <a:p>
            <a:pPr algn="ctr"/>
            <a:r>
              <a:rPr lang="en-GB" sz="1200" dirty="0" smtClean="0">
                <a:latin typeface="Arial Black" panose="020B0A04020102020204" pitchFamily="34" charset="0"/>
              </a:rPr>
              <a:t>_______________________________</a:t>
            </a:r>
            <a:endParaRPr lang="en-GB" sz="1200" dirty="0">
              <a:latin typeface="Arial Black" panose="020B0A040201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06606" y="4141827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Arial Black" panose="020B0A04020102020204" pitchFamily="34" charset="0"/>
              </a:rPr>
              <a:t>B</a:t>
            </a:r>
            <a:endParaRPr lang="en-GB" dirty="0">
              <a:latin typeface="Arial Black" panose="020B0A04020102020204" pitchFamily="34" charset="0"/>
            </a:endParaRPr>
          </a:p>
        </p:txBody>
      </p:sp>
      <p:pic>
        <p:nvPicPr>
          <p:cNvPr id="24" name="Picture 23" descr="C:\TEMP\Temporary Internet Files\Content.Outlook\UP1MSRSQ\20150625_152301_resized.jpg"/>
          <p:cNvPicPr/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20688" y="3637771"/>
            <a:ext cx="2230827" cy="128803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3068960" y="3645418"/>
            <a:ext cx="30478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Arial Black" panose="020B0A04020102020204" pitchFamily="34" charset="0"/>
              </a:rPr>
              <a:t>BONDING</a:t>
            </a:r>
          </a:p>
          <a:p>
            <a:pPr algn="ctr"/>
            <a:endParaRPr lang="en-GB" sz="1200" dirty="0">
              <a:latin typeface="Arial Black" panose="020B0A04020102020204" pitchFamily="34" charset="0"/>
            </a:endParaRPr>
          </a:p>
          <a:p>
            <a:pPr algn="ctr"/>
            <a:r>
              <a:rPr lang="en-GB" sz="1200" dirty="0" smtClean="0">
                <a:latin typeface="Arial Black" panose="020B0A04020102020204" pitchFamily="34" charset="0"/>
              </a:rPr>
              <a:t>_______________________________</a:t>
            </a:r>
          </a:p>
          <a:p>
            <a:pPr algn="ctr"/>
            <a:endParaRPr lang="en-GB" sz="1200" dirty="0">
              <a:latin typeface="Arial Black" panose="020B0A04020102020204" pitchFamily="34" charset="0"/>
            </a:endParaRPr>
          </a:p>
          <a:p>
            <a:pPr algn="ctr"/>
            <a:r>
              <a:rPr lang="en-GB" sz="1200" dirty="0" smtClean="0">
                <a:latin typeface="Arial Black" panose="020B0A04020102020204" pitchFamily="34" charset="0"/>
              </a:rPr>
              <a:t>_______________________________</a:t>
            </a:r>
            <a:endParaRPr lang="en-GB" sz="1200" dirty="0">
              <a:latin typeface="Arial Black" panose="020B0A040201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16632" y="3371975"/>
            <a:ext cx="30478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Arial Black" panose="020B0A04020102020204" pitchFamily="34" charset="0"/>
              </a:rPr>
              <a:t>“I dissolve in water”</a:t>
            </a:r>
            <a:endParaRPr lang="en-GB" sz="1200" dirty="0">
              <a:latin typeface="Arial Black" panose="020B0A040201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82323" y="5798011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Arial Black" panose="020B0A04020102020204" pitchFamily="34" charset="0"/>
              </a:rPr>
              <a:t>C</a:t>
            </a:r>
            <a:endParaRPr lang="en-GB" dirty="0">
              <a:latin typeface="Arial Black" panose="020B0A04020102020204" pitchFamily="34" charset="0"/>
            </a:endParaRPr>
          </a:p>
        </p:txBody>
      </p:sp>
      <p:pic>
        <p:nvPicPr>
          <p:cNvPr id="28" name="Picture 27" descr="C:\TEMP\Temporary Internet Files\Content.Outlook\UP1MSRSQ\20150625_155706_resized_2.jpg"/>
          <p:cNvPicPr/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136661" y="5798011"/>
            <a:ext cx="1198880" cy="215836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172766" y="5521012"/>
            <a:ext cx="30478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Arial Black" panose="020B0A04020102020204" pitchFamily="34" charset="0"/>
              </a:rPr>
              <a:t>Melting temperature = 0</a:t>
            </a:r>
            <a:r>
              <a:rPr lang="en-GB" sz="1200" baseline="30000" dirty="0" smtClean="0">
                <a:latin typeface="Arial Black" panose="020B0A04020102020204" pitchFamily="34" charset="0"/>
              </a:rPr>
              <a:t>0 </a:t>
            </a:r>
            <a:r>
              <a:rPr lang="en-GB" sz="1200" dirty="0" smtClean="0">
                <a:latin typeface="Arial Black" panose="020B0A04020102020204" pitchFamily="34" charset="0"/>
              </a:rPr>
              <a:t>C</a:t>
            </a:r>
            <a:endParaRPr lang="en-GB" sz="1200" dirty="0">
              <a:latin typeface="Arial Black" panose="020B0A040201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052936" y="6086043"/>
            <a:ext cx="30478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Arial Black" panose="020B0A04020102020204" pitchFamily="34" charset="0"/>
              </a:rPr>
              <a:t>BONDING</a:t>
            </a:r>
          </a:p>
          <a:p>
            <a:pPr algn="ctr"/>
            <a:endParaRPr lang="en-GB" sz="1200" dirty="0">
              <a:latin typeface="Arial Black" panose="020B0A04020102020204" pitchFamily="34" charset="0"/>
            </a:endParaRPr>
          </a:p>
          <a:p>
            <a:pPr algn="ctr"/>
            <a:r>
              <a:rPr lang="en-GB" sz="1200" dirty="0" smtClean="0">
                <a:latin typeface="Arial Black" panose="020B0A04020102020204" pitchFamily="34" charset="0"/>
              </a:rPr>
              <a:t>_______________________________</a:t>
            </a:r>
          </a:p>
          <a:p>
            <a:pPr algn="ctr"/>
            <a:endParaRPr lang="en-GB" sz="1200" dirty="0">
              <a:latin typeface="Arial Black" panose="020B0A04020102020204" pitchFamily="34" charset="0"/>
            </a:endParaRPr>
          </a:p>
          <a:p>
            <a:pPr algn="ctr"/>
            <a:r>
              <a:rPr lang="en-GB" sz="1200" dirty="0" smtClean="0">
                <a:latin typeface="Arial Black" panose="020B0A04020102020204" pitchFamily="34" charset="0"/>
              </a:rPr>
              <a:t>_______________________________</a:t>
            </a:r>
            <a:endParaRPr lang="en-GB" sz="1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487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1224136" cy="1056554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2" y="8440572"/>
            <a:ext cx="1091803" cy="59592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526490" y="107504"/>
            <a:ext cx="5508612" cy="88360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36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Guess</a:t>
            </a:r>
            <a:endParaRPr lang="en-US" sz="3600" b="1" dirty="0" smtClean="0">
              <a:ln w="11430"/>
              <a:solidFill>
                <a:srgbClr val="422683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8640" y="2470522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Arial Black" panose="020B0A04020102020204" pitchFamily="34" charset="0"/>
              </a:rPr>
              <a:t>D</a:t>
            </a:r>
            <a:endParaRPr lang="en-GB" dirty="0">
              <a:latin typeface="Arial Black" panose="020B0A040201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9063" y="1407054"/>
            <a:ext cx="3047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Arial Black" panose="020B0A04020102020204" pitchFamily="34" charset="0"/>
              </a:rPr>
              <a:t>“I do not conduct electricity, even if you melt me” </a:t>
            </a:r>
          </a:p>
          <a:p>
            <a:pPr algn="ctr"/>
            <a:r>
              <a:rPr lang="en-GB" sz="1200" dirty="0" smtClean="0">
                <a:latin typeface="Arial Black" panose="020B0A04020102020204" pitchFamily="34" charset="0"/>
              </a:rPr>
              <a:t>Melting temperature 1723</a:t>
            </a:r>
            <a:r>
              <a:rPr lang="en-GB" sz="1200" baseline="30000" dirty="0" smtClean="0">
                <a:latin typeface="Arial Black" panose="020B0A04020102020204" pitchFamily="34" charset="0"/>
              </a:rPr>
              <a:t>0</a:t>
            </a:r>
            <a:r>
              <a:rPr lang="en-GB" sz="1200" dirty="0" smtClean="0">
                <a:latin typeface="Arial Black" panose="020B0A04020102020204" pitchFamily="34" charset="0"/>
              </a:rPr>
              <a:t>C</a:t>
            </a:r>
            <a:endParaRPr lang="en-GB" sz="1200" dirty="0">
              <a:latin typeface="Arial Black" panose="020B0A040201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68960" y="2116177"/>
            <a:ext cx="30478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Arial Black" panose="020B0A04020102020204" pitchFamily="34" charset="0"/>
              </a:rPr>
              <a:t>BONDING</a:t>
            </a:r>
          </a:p>
          <a:p>
            <a:pPr algn="ctr"/>
            <a:endParaRPr lang="en-GB" sz="1200" dirty="0">
              <a:latin typeface="Arial Black" panose="020B0A04020102020204" pitchFamily="34" charset="0"/>
            </a:endParaRPr>
          </a:p>
          <a:p>
            <a:pPr algn="ctr"/>
            <a:r>
              <a:rPr lang="en-GB" sz="1200" dirty="0" smtClean="0">
                <a:latin typeface="Arial Black" panose="020B0A04020102020204" pitchFamily="34" charset="0"/>
              </a:rPr>
              <a:t>_______________________________</a:t>
            </a:r>
          </a:p>
          <a:p>
            <a:pPr algn="ctr"/>
            <a:endParaRPr lang="en-GB" sz="1200" dirty="0">
              <a:latin typeface="Arial Black" panose="020B0A04020102020204" pitchFamily="34" charset="0"/>
            </a:endParaRPr>
          </a:p>
          <a:p>
            <a:pPr algn="ctr"/>
            <a:r>
              <a:rPr lang="en-GB" sz="1200" dirty="0" smtClean="0">
                <a:latin typeface="Arial Black" panose="020B0A04020102020204" pitchFamily="34" charset="0"/>
              </a:rPr>
              <a:t>_______________________________</a:t>
            </a:r>
            <a:endParaRPr lang="en-GB" sz="1200" dirty="0">
              <a:latin typeface="Arial Black" panose="020B0A040201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06606" y="469378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Arial Black" panose="020B0A04020102020204" pitchFamily="34" charset="0"/>
              </a:rPr>
              <a:t>E</a:t>
            </a:r>
            <a:endParaRPr lang="en-GB" dirty="0">
              <a:latin typeface="Arial Black" panose="020B0A040201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068960" y="4197371"/>
            <a:ext cx="30478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Arial Black" panose="020B0A04020102020204" pitchFamily="34" charset="0"/>
              </a:rPr>
              <a:t>BONDING</a:t>
            </a:r>
          </a:p>
          <a:p>
            <a:pPr algn="ctr"/>
            <a:endParaRPr lang="en-GB" sz="1200" dirty="0">
              <a:latin typeface="Arial Black" panose="020B0A04020102020204" pitchFamily="34" charset="0"/>
            </a:endParaRPr>
          </a:p>
          <a:p>
            <a:pPr algn="ctr"/>
            <a:r>
              <a:rPr lang="en-GB" sz="1200" dirty="0" smtClean="0">
                <a:latin typeface="Arial Black" panose="020B0A04020102020204" pitchFamily="34" charset="0"/>
              </a:rPr>
              <a:t>_______________________________</a:t>
            </a:r>
          </a:p>
          <a:p>
            <a:pPr algn="ctr"/>
            <a:endParaRPr lang="en-GB" sz="1200" dirty="0">
              <a:latin typeface="Arial Black" panose="020B0A04020102020204" pitchFamily="34" charset="0"/>
            </a:endParaRPr>
          </a:p>
          <a:p>
            <a:pPr algn="ctr"/>
            <a:r>
              <a:rPr lang="en-GB" sz="1200" dirty="0" smtClean="0">
                <a:latin typeface="Arial Black" panose="020B0A04020102020204" pitchFamily="34" charset="0"/>
              </a:rPr>
              <a:t>_______________________________</a:t>
            </a:r>
            <a:endParaRPr lang="en-GB" sz="1200" dirty="0">
              <a:latin typeface="Arial Black" panose="020B0A040201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09136" y="3851920"/>
            <a:ext cx="3047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Arial Black" panose="020B0A04020102020204" pitchFamily="34" charset="0"/>
              </a:rPr>
              <a:t>“When you heat me up I soften.  I do not conduct electricity”</a:t>
            </a:r>
            <a:endParaRPr lang="en-GB" sz="1200" dirty="0">
              <a:latin typeface="Arial Black" panose="020B0A040201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45458" y="6049625"/>
            <a:ext cx="3047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Arial Black" panose="020B0A04020102020204" pitchFamily="34" charset="0"/>
              </a:rPr>
              <a:t>“I exist as single atoms” Melting temperature = -189.3</a:t>
            </a:r>
            <a:r>
              <a:rPr lang="en-GB" sz="1200" baseline="30000" dirty="0" smtClean="0">
                <a:latin typeface="Arial Black" panose="020B0A04020102020204" pitchFamily="34" charset="0"/>
              </a:rPr>
              <a:t>0</a:t>
            </a:r>
            <a:r>
              <a:rPr lang="en-GB" sz="1200" dirty="0" smtClean="0">
                <a:latin typeface="Arial Black" panose="020B0A04020102020204" pitchFamily="34" charset="0"/>
              </a:rPr>
              <a:t>C</a:t>
            </a:r>
            <a:endParaRPr lang="en-GB" sz="1200" dirty="0">
              <a:latin typeface="Arial Black" panose="020B0A040201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052936" y="6724689"/>
            <a:ext cx="30478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Arial Black" panose="020B0A04020102020204" pitchFamily="34" charset="0"/>
              </a:rPr>
              <a:t>BONDING</a:t>
            </a:r>
          </a:p>
          <a:p>
            <a:pPr algn="ctr"/>
            <a:endParaRPr lang="en-GB" sz="1200" dirty="0">
              <a:latin typeface="Arial Black" panose="020B0A04020102020204" pitchFamily="34" charset="0"/>
            </a:endParaRPr>
          </a:p>
          <a:p>
            <a:pPr algn="ctr"/>
            <a:r>
              <a:rPr lang="en-GB" sz="1200" dirty="0" smtClean="0">
                <a:latin typeface="Arial Black" panose="020B0A04020102020204" pitchFamily="34" charset="0"/>
              </a:rPr>
              <a:t>_______________________________</a:t>
            </a:r>
          </a:p>
          <a:p>
            <a:pPr algn="ctr"/>
            <a:endParaRPr lang="en-GB" sz="1200" dirty="0">
              <a:latin typeface="Arial Black" panose="020B0A04020102020204" pitchFamily="34" charset="0"/>
            </a:endParaRPr>
          </a:p>
          <a:p>
            <a:pPr algn="ctr"/>
            <a:r>
              <a:rPr lang="en-GB" sz="1200" dirty="0" smtClean="0">
                <a:latin typeface="Arial Black" panose="020B0A04020102020204" pitchFamily="34" charset="0"/>
              </a:rPr>
              <a:t>_______________________________</a:t>
            </a:r>
            <a:endParaRPr lang="en-GB" sz="1200" dirty="0">
              <a:latin typeface="Arial Black" panose="020B0A04020102020204" pitchFamily="34" charset="0"/>
            </a:endParaRPr>
          </a:p>
        </p:txBody>
      </p:sp>
      <p:pic>
        <p:nvPicPr>
          <p:cNvPr id="18" name="Picture 17" descr="C:\TEMP\Temporary Internet Files\Content.Outlook\UP1MSRSQ\20150625_152211_resized.jpg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91203" y="2106528"/>
            <a:ext cx="2060312" cy="10973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386" y="4355976"/>
            <a:ext cx="2261355" cy="1236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188640" y="673224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Arial Black" panose="020B0A04020102020204" pitchFamily="34" charset="0"/>
              </a:rPr>
              <a:t>F</a:t>
            </a:r>
            <a:endParaRPr lang="en-GB" dirty="0">
              <a:latin typeface="Arial Black" panose="020B0A04020102020204" pitchFamily="34" charset="0"/>
            </a:endParaRPr>
          </a:p>
        </p:txBody>
      </p:sp>
      <p:pic>
        <p:nvPicPr>
          <p:cNvPr id="22" name="Picture 21" descr="C:\TEMP\Temporary Internet Files\Content.Outlook\UP1MSRSQ\20150625_152403_resized_1.jpg"/>
          <p:cNvPicPr/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87257" y="6669652"/>
            <a:ext cx="2164258" cy="10763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70814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1224136" cy="1056554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2" y="8440572"/>
            <a:ext cx="1091803" cy="59592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526490" y="107504"/>
            <a:ext cx="5508612" cy="88360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36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Guess</a:t>
            </a:r>
            <a:endParaRPr lang="en-US" sz="3600" b="1" dirty="0" smtClean="0">
              <a:ln w="11430"/>
              <a:solidFill>
                <a:srgbClr val="422683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8640" y="2470522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Arial Black" panose="020B0A04020102020204" pitchFamily="34" charset="0"/>
              </a:rPr>
              <a:t>G</a:t>
            </a:r>
            <a:endParaRPr lang="en-GB" dirty="0">
              <a:latin typeface="Arial Black" panose="020B0A040201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9063" y="1407054"/>
            <a:ext cx="3047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Arial Black" panose="020B0A04020102020204" pitchFamily="34" charset="0"/>
              </a:rPr>
              <a:t>“I conduct electricity when solid” Melting temperature 1085</a:t>
            </a:r>
            <a:r>
              <a:rPr lang="en-GB" sz="1200" baseline="30000" dirty="0" smtClean="0">
                <a:latin typeface="Arial Black" panose="020B0A04020102020204" pitchFamily="34" charset="0"/>
              </a:rPr>
              <a:t>0</a:t>
            </a:r>
            <a:r>
              <a:rPr lang="en-GB" sz="1200" dirty="0" smtClean="0">
                <a:latin typeface="Arial Black" panose="020B0A04020102020204" pitchFamily="34" charset="0"/>
              </a:rPr>
              <a:t>C</a:t>
            </a:r>
            <a:endParaRPr lang="en-GB" sz="1200" dirty="0">
              <a:latin typeface="Arial Black" panose="020B0A040201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68960" y="2116177"/>
            <a:ext cx="30478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Arial Black" panose="020B0A04020102020204" pitchFamily="34" charset="0"/>
              </a:rPr>
              <a:t>BONDING</a:t>
            </a:r>
          </a:p>
          <a:p>
            <a:pPr algn="ctr"/>
            <a:endParaRPr lang="en-GB" sz="1200" dirty="0">
              <a:latin typeface="Arial Black" panose="020B0A04020102020204" pitchFamily="34" charset="0"/>
            </a:endParaRPr>
          </a:p>
          <a:p>
            <a:pPr algn="ctr"/>
            <a:r>
              <a:rPr lang="en-GB" sz="1200" dirty="0" smtClean="0">
                <a:latin typeface="Arial Black" panose="020B0A04020102020204" pitchFamily="34" charset="0"/>
              </a:rPr>
              <a:t>_______________________________</a:t>
            </a:r>
          </a:p>
          <a:p>
            <a:pPr algn="ctr"/>
            <a:endParaRPr lang="en-GB" sz="1200" dirty="0">
              <a:latin typeface="Arial Black" panose="020B0A04020102020204" pitchFamily="34" charset="0"/>
            </a:endParaRPr>
          </a:p>
          <a:p>
            <a:pPr algn="ctr"/>
            <a:r>
              <a:rPr lang="en-GB" sz="1200" dirty="0" smtClean="0">
                <a:latin typeface="Arial Black" panose="020B0A04020102020204" pitchFamily="34" charset="0"/>
              </a:rPr>
              <a:t>_______________________________</a:t>
            </a:r>
            <a:endParaRPr lang="en-GB" sz="1200" dirty="0">
              <a:latin typeface="Arial Black" panose="020B0A040201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06606" y="469378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Arial Black" panose="020B0A04020102020204" pitchFamily="34" charset="0"/>
              </a:rPr>
              <a:t>H</a:t>
            </a:r>
            <a:endParaRPr lang="en-GB" dirty="0">
              <a:latin typeface="Arial Black" panose="020B0A040201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068960" y="4197371"/>
            <a:ext cx="30478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Arial Black" panose="020B0A04020102020204" pitchFamily="34" charset="0"/>
              </a:rPr>
              <a:t>BONDING</a:t>
            </a:r>
          </a:p>
          <a:p>
            <a:pPr algn="ctr"/>
            <a:endParaRPr lang="en-GB" sz="1200" dirty="0">
              <a:latin typeface="Arial Black" panose="020B0A04020102020204" pitchFamily="34" charset="0"/>
            </a:endParaRPr>
          </a:p>
          <a:p>
            <a:pPr algn="ctr"/>
            <a:r>
              <a:rPr lang="en-GB" sz="1200" dirty="0" smtClean="0">
                <a:latin typeface="Arial Black" panose="020B0A04020102020204" pitchFamily="34" charset="0"/>
              </a:rPr>
              <a:t>_______________________________</a:t>
            </a:r>
          </a:p>
          <a:p>
            <a:pPr algn="ctr"/>
            <a:endParaRPr lang="en-GB" sz="1200" dirty="0">
              <a:latin typeface="Arial Black" panose="020B0A04020102020204" pitchFamily="34" charset="0"/>
            </a:endParaRPr>
          </a:p>
          <a:p>
            <a:pPr algn="ctr"/>
            <a:r>
              <a:rPr lang="en-GB" sz="1200" dirty="0" smtClean="0">
                <a:latin typeface="Arial Black" panose="020B0A04020102020204" pitchFamily="34" charset="0"/>
              </a:rPr>
              <a:t>_______________________________</a:t>
            </a:r>
            <a:endParaRPr lang="en-GB" sz="1200" dirty="0">
              <a:latin typeface="Arial Black" panose="020B0A040201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09136" y="3851920"/>
            <a:ext cx="30478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Arial Black" panose="020B0A04020102020204" pitchFamily="34" charset="0"/>
              </a:rPr>
              <a:t>Melting temperature = - 55.6</a:t>
            </a:r>
            <a:r>
              <a:rPr lang="en-GB" sz="1200" baseline="30000" dirty="0" smtClean="0">
                <a:latin typeface="Arial Black" panose="020B0A04020102020204" pitchFamily="34" charset="0"/>
              </a:rPr>
              <a:t>0</a:t>
            </a:r>
            <a:r>
              <a:rPr lang="en-GB" sz="1200" dirty="0" smtClean="0">
                <a:latin typeface="Arial Black" panose="020B0A04020102020204" pitchFamily="34" charset="0"/>
              </a:rPr>
              <a:t>C</a:t>
            </a:r>
            <a:endParaRPr lang="en-GB" sz="1200" dirty="0">
              <a:latin typeface="Arial Black" panose="020B0A040201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45458" y="6049625"/>
            <a:ext cx="3047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Arial Black" panose="020B0A04020102020204" pitchFamily="34" charset="0"/>
              </a:rPr>
              <a:t>“I conduct electricity only if you melt me or dissolve me” </a:t>
            </a:r>
          </a:p>
          <a:p>
            <a:pPr algn="ctr"/>
            <a:r>
              <a:rPr lang="en-GB" sz="1200" dirty="0" smtClean="0">
                <a:latin typeface="Arial Black" panose="020B0A04020102020204" pitchFamily="34" charset="0"/>
              </a:rPr>
              <a:t>Melting temperature = 681</a:t>
            </a:r>
            <a:r>
              <a:rPr lang="en-GB" sz="1200" baseline="30000" dirty="0" smtClean="0">
                <a:latin typeface="Arial Black" panose="020B0A04020102020204" pitchFamily="34" charset="0"/>
              </a:rPr>
              <a:t>0</a:t>
            </a:r>
            <a:r>
              <a:rPr lang="en-GB" sz="1200" dirty="0" smtClean="0">
                <a:latin typeface="Arial Black" panose="020B0A04020102020204" pitchFamily="34" charset="0"/>
              </a:rPr>
              <a:t>C</a:t>
            </a:r>
            <a:endParaRPr lang="en-GB" sz="1200" dirty="0">
              <a:latin typeface="Arial Black" panose="020B0A040201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052936" y="6724689"/>
            <a:ext cx="30478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Arial Black" panose="020B0A04020102020204" pitchFamily="34" charset="0"/>
              </a:rPr>
              <a:t>BONDING</a:t>
            </a:r>
          </a:p>
          <a:p>
            <a:pPr algn="ctr"/>
            <a:endParaRPr lang="en-GB" sz="1200" dirty="0">
              <a:latin typeface="Arial Black" panose="020B0A04020102020204" pitchFamily="34" charset="0"/>
            </a:endParaRPr>
          </a:p>
          <a:p>
            <a:pPr algn="ctr"/>
            <a:r>
              <a:rPr lang="en-GB" sz="1200" dirty="0" smtClean="0">
                <a:latin typeface="Arial Black" panose="020B0A04020102020204" pitchFamily="34" charset="0"/>
              </a:rPr>
              <a:t>_______________________________</a:t>
            </a:r>
          </a:p>
          <a:p>
            <a:pPr algn="ctr"/>
            <a:endParaRPr lang="en-GB" sz="1200" dirty="0">
              <a:latin typeface="Arial Black" panose="020B0A04020102020204" pitchFamily="34" charset="0"/>
            </a:endParaRPr>
          </a:p>
          <a:p>
            <a:pPr algn="ctr"/>
            <a:r>
              <a:rPr lang="en-GB" sz="1200" dirty="0" smtClean="0">
                <a:latin typeface="Arial Black" panose="020B0A04020102020204" pitchFamily="34" charset="0"/>
              </a:rPr>
              <a:t>_______________________________</a:t>
            </a:r>
            <a:endParaRPr lang="en-GB" sz="1200" dirty="0">
              <a:latin typeface="Arial Black" panose="020B0A040201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8640" y="6806074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Arial Black" panose="020B0A04020102020204" pitchFamily="34" charset="0"/>
              </a:rPr>
              <a:t>I</a:t>
            </a:r>
            <a:endParaRPr lang="en-GB" dirty="0">
              <a:latin typeface="Arial Black" panose="020B0A0402010202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423" y="2074084"/>
            <a:ext cx="2378072" cy="1255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18" descr="C:\TEMP\Temporary Internet Files\Content.Outlook\UP1MSRSQ\20150625_152457_resized_1.jpg"/>
          <p:cNvPicPr/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06276" y="4337641"/>
            <a:ext cx="2326219" cy="122890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 descr="C:\TEMP\Temporary Internet Files\Content.Outlook\UP1MSRSQ\20150625_152345_resized.jpg"/>
          <p:cNvPicPr/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26490" y="6660232"/>
            <a:ext cx="2542470" cy="122596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364953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1224136" cy="1056554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2" y="8440572"/>
            <a:ext cx="1091803" cy="59592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344776" y="3419872"/>
            <a:ext cx="5508612" cy="88360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5400" b="1" dirty="0" smtClean="0">
                <a:ln w="11430"/>
                <a:solidFill>
                  <a:srgbClr val="FF0000"/>
                </a:solidFill>
                <a:latin typeface="Arial Black" panose="020B0A04020102020204" pitchFamily="34" charset="0"/>
              </a:rPr>
              <a:t>Answers</a:t>
            </a:r>
            <a:endParaRPr lang="en-US" sz="5400" b="1" dirty="0" smtClean="0">
              <a:ln w="11430"/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1713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1224136" cy="1056554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2" y="8440572"/>
            <a:ext cx="1091803" cy="59592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526490" y="107504"/>
            <a:ext cx="5508612" cy="88360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36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Guess</a:t>
            </a:r>
            <a:endParaRPr lang="en-US" sz="3600" b="1" dirty="0" smtClean="0">
              <a:ln w="11430"/>
              <a:solidFill>
                <a:srgbClr val="422683"/>
              </a:solidFill>
              <a:latin typeface="Arial Black" panose="020B0A04020102020204" pitchFamily="34" charset="0"/>
            </a:endParaRPr>
          </a:p>
        </p:txBody>
      </p:sp>
      <p:pic>
        <p:nvPicPr>
          <p:cNvPr id="9" name="Picture 8" descr="C:\TEMP\Temporary Internet Files\Content.Outlook\UP1MSRSQ\20150625_152424_resized.jpg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04385" y="1834844"/>
            <a:ext cx="2208798" cy="109111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88640" y="2195736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Arial Black" panose="020B0A04020102020204" pitchFamily="34" charset="0"/>
              </a:rPr>
              <a:t>A</a:t>
            </a:r>
            <a:endParaRPr lang="en-GB" dirty="0">
              <a:latin typeface="Arial Black" panose="020B0A040201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9063" y="1407054"/>
            <a:ext cx="30478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Arial Black" panose="020B0A04020102020204" pitchFamily="34" charset="0"/>
              </a:rPr>
              <a:t>Melting temperature = 115</a:t>
            </a:r>
            <a:r>
              <a:rPr lang="en-GB" sz="1200" baseline="30000" dirty="0" smtClean="0">
                <a:latin typeface="Arial Black" panose="020B0A04020102020204" pitchFamily="34" charset="0"/>
              </a:rPr>
              <a:t>0</a:t>
            </a:r>
            <a:r>
              <a:rPr lang="en-GB" sz="1200" dirty="0" smtClean="0">
                <a:latin typeface="Arial Black" panose="020B0A04020102020204" pitchFamily="34" charset="0"/>
              </a:rPr>
              <a:t>C</a:t>
            </a:r>
            <a:endParaRPr lang="en-GB" sz="1200" dirty="0">
              <a:latin typeface="Arial Black" panose="020B0A040201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68960" y="1666326"/>
            <a:ext cx="3047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Arial Black" panose="020B0A04020102020204" pitchFamily="34" charset="0"/>
              </a:rPr>
              <a:t>BONDING</a:t>
            </a:r>
          </a:p>
          <a:p>
            <a:pPr algn="ctr"/>
            <a:r>
              <a:rPr lang="en-GB" sz="1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Answer</a:t>
            </a:r>
          </a:p>
          <a:p>
            <a:pPr algn="ctr"/>
            <a:endParaRPr lang="en-GB" sz="1200" dirty="0">
              <a:latin typeface="Arial Black" panose="020B0A04020102020204" pitchFamily="34" charset="0"/>
            </a:endParaRPr>
          </a:p>
          <a:p>
            <a:pPr algn="ctr"/>
            <a:r>
              <a:rPr lang="en-GB" sz="1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(simple covalent) sulphur</a:t>
            </a:r>
            <a:endParaRPr lang="en-GB" sz="12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06606" y="4141827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Arial Black" panose="020B0A04020102020204" pitchFamily="34" charset="0"/>
              </a:rPr>
              <a:t>B</a:t>
            </a:r>
            <a:endParaRPr lang="en-GB" dirty="0">
              <a:latin typeface="Arial Black" panose="020B0A04020102020204" pitchFamily="34" charset="0"/>
            </a:endParaRPr>
          </a:p>
        </p:txBody>
      </p:sp>
      <p:pic>
        <p:nvPicPr>
          <p:cNvPr id="24" name="Picture 23" descr="C:\TEMP\Temporary Internet Files\Content.Outlook\UP1MSRSQ\20150625_152301_resized.jpg"/>
          <p:cNvPicPr/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20688" y="3637771"/>
            <a:ext cx="2230827" cy="128803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3068960" y="3645418"/>
            <a:ext cx="30478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Arial Black" panose="020B0A04020102020204" pitchFamily="34" charset="0"/>
              </a:rPr>
              <a:t>BONDING</a:t>
            </a:r>
          </a:p>
          <a:p>
            <a:pPr algn="ctr"/>
            <a:r>
              <a:rPr lang="en-GB" sz="1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Answer</a:t>
            </a:r>
          </a:p>
          <a:p>
            <a:pPr algn="ctr"/>
            <a:endParaRPr lang="en-GB" sz="12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algn="ctr"/>
            <a:r>
              <a:rPr lang="en-GB" sz="1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(ionic) copper sulphate pentahydrate</a:t>
            </a:r>
            <a:endParaRPr lang="en-GB" sz="12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16632" y="3371975"/>
            <a:ext cx="30478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Arial Black" panose="020B0A04020102020204" pitchFamily="34" charset="0"/>
              </a:rPr>
              <a:t>“I dissolve in water”</a:t>
            </a:r>
            <a:endParaRPr lang="en-GB" sz="1200" dirty="0">
              <a:latin typeface="Arial Black" panose="020B0A040201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82323" y="5798011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Arial Black" panose="020B0A04020102020204" pitchFamily="34" charset="0"/>
              </a:rPr>
              <a:t>C</a:t>
            </a:r>
            <a:endParaRPr lang="en-GB" dirty="0">
              <a:latin typeface="Arial Black" panose="020B0A04020102020204" pitchFamily="34" charset="0"/>
            </a:endParaRPr>
          </a:p>
        </p:txBody>
      </p:sp>
      <p:pic>
        <p:nvPicPr>
          <p:cNvPr id="28" name="Picture 27" descr="C:\TEMP\Temporary Internet Files\Content.Outlook\UP1MSRSQ\20150625_155706_resized_2.jpg"/>
          <p:cNvPicPr/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136661" y="5798011"/>
            <a:ext cx="1198880" cy="215836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172766" y="5521012"/>
            <a:ext cx="30478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Arial Black" panose="020B0A04020102020204" pitchFamily="34" charset="0"/>
              </a:rPr>
              <a:t>Melting temperature = 0</a:t>
            </a:r>
            <a:r>
              <a:rPr lang="en-GB" sz="1200" baseline="30000" dirty="0" smtClean="0">
                <a:latin typeface="Arial Black" panose="020B0A04020102020204" pitchFamily="34" charset="0"/>
              </a:rPr>
              <a:t>0 </a:t>
            </a:r>
            <a:r>
              <a:rPr lang="en-GB" sz="1200" dirty="0" smtClean="0">
                <a:latin typeface="Arial Black" panose="020B0A04020102020204" pitchFamily="34" charset="0"/>
              </a:rPr>
              <a:t>C</a:t>
            </a:r>
            <a:endParaRPr lang="en-GB" sz="1200" dirty="0">
              <a:latin typeface="Arial Black" panose="020B0A040201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052936" y="6086043"/>
            <a:ext cx="3047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Arial Black" panose="020B0A04020102020204" pitchFamily="34" charset="0"/>
              </a:rPr>
              <a:t>BONDING</a:t>
            </a:r>
          </a:p>
          <a:p>
            <a:pPr algn="ctr"/>
            <a:r>
              <a:rPr lang="en-GB" sz="1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Answer</a:t>
            </a:r>
          </a:p>
          <a:p>
            <a:pPr algn="ctr"/>
            <a:endParaRPr lang="en-GB" sz="1200" dirty="0">
              <a:latin typeface="Arial Black" panose="020B0A04020102020204" pitchFamily="34" charset="0"/>
            </a:endParaRPr>
          </a:p>
          <a:p>
            <a:pPr algn="ctr"/>
            <a:r>
              <a:rPr lang="en-GB" sz="1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(simple covalent) water</a:t>
            </a:r>
            <a:endParaRPr lang="en-GB" sz="12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2644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1224136" cy="1056554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2" y="8440572"/>
            <a:ext cx="1091803" cy="59592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526490" y="107504"/>
            <a:ext cx="5508612" cy="88360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36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Guess</a:t>
            </a:r>
            <a:endParaRPr lang="en-US" sz="3600" b="1" dirty="0" smtClean="0">
              <a:ln w="11430"/>
              <a:solidFill>
                <a:srgbClr val="422683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8640" y="2470522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Arial Black" panose="020B0A04020102020204" pitchFamily="34" charset="0"/>
              </a:rPr>
              <a:t>D</a:t>
            </a:r>
            <a:endParaRPr lang="en-GB" dirty="0">
              <a:latin typeface="Arial Black" panose="020B0A040201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9063" y="1407054"/>
            <a:ext cx="3047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Arial Black" panose="020B0A04020102020204" pitchFamily="34" charset="0"/>
              </a:rPr>
              <a:t>“I do not conduct electricity, even if you melt me” </a:t>
            </a:r>
          </a:p>
          <a:p>
            <a:pPr algn="ctr"/>
            <a:r>
              <a:rPr lang="en-GB" sz="1200" dirty="0" smtClean="0">
                <a:latin typeface="Arial Black" panose="020B0A04020102020204" pitchFamily="34" charset="0"/>
              </a:rPr>
              <a:t>Melting temperature 1723</a:t>
            </a:r>
            <a:r>
              <a:rPr lang="en-GB" sz="1200" baseline="30000" dirty="0" smtClean="0">
                <a:latin typeface="Arial Black" panose="020B0A04020102020204" pitchFamily="34" charset="0"/>
              </a:rPr>
              <a:t>0</a:t>
            </a:r>
            <a:r>
              <a:rPr lang="en-GB" sz="1200" dirty="0" smtClean="0">
                <a:latin typeface="Arial Black" panose="020B0A04020102020204" pitchFamily="34" charset="0"/>
              </a:rPr>
              <a:t>C</a:t>
            </a:r>
            <a:endParaRPr lang="en-GB" sz="1200" dirty="0">
              <a:latin typeface="Arial Black" panose="020B0A040201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68960" y="2116177"/>
            <a:ext cx="3047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Arial Black" panose="020B0A04020102020204" pitchFamily="34" charset="0"/>
              </a:rPr>
              <a:t>BONDING</a:t>
            </a:r>
          </a:p>
          <a:p>
            <a:pPr algn="ctr"/>
            <a:r>
              <a:rPr lang="en-GB" sz="1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Answer</a:t>
            </a:r>
          </a:p>
          <a:p>
            <a:pPr algn="ctr"/>
            <a:endParaRPr lang="en-GB" sz="1200" dirty="0">
              <a:latin typeface="Arial Black" panose="020B0A04020102020204" pitchFamily="34" charset="0"/>
            </a:endParaRPr>
          </a:p>
          <a:p>
            <a:pPr algn="ctr"/>
            <a:r>
              <a:rPr lang="en-GB" sz="1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(giant covalent) silicon dioxide</a:t>
            </a:r>
            <a:endParaRPr lang="en-GB" sz="12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06606" y="469378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Arial Black" panose="020B0A04020102020204" pitchFamily="34" charset="0"/>
              </a:rPr>
              <a:t>E</a:t>
            </a:r>
            <a:endParaRPr lang="en-GB" dirty="0">
              <a:latin typeface="Arial Black" panose="020B0A040201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068960" y="4197371"/>
            <a:ext cx="3047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Arial Black" panose="020B0A04020102020204" pitchFamily="34" charset="0"/>
              </a:rPr>
              <a:t>BONDING</a:t>
            </a:r>
          </a:p>
          <a:p>
            <a:pPr algn="ctr"/>
            <a:r>
              <a:rPr lang="en-GB" sz="1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Answer</a:t>
            </a:r>
          </a:p>
          <a:p>
            <a:pPr algn="ctr"/>
            <a:endParaRPr lang="en-GB" sz="1200" dirty="0">
              <a:latin typeface="Arial Black" panose="020B0A04020102020204" pitchFamily="34" charset="0"/>
            </a:endParaRPr>
          </a:p>
          <a:p>
            <a:pPr algn="ctr"/>
            <a:r>
              <a:rPr lang="en-GB" sz="1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(covalent) polymer</a:t>
            </a:r>
            <a:endParaRPr lang="en-GB" sz="12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09136" y="3851920"/>
            <a:ext cx="3047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Arial Black" panose="020B0A04020102020204" pitchFamily="34" charset="0"/>
              </a:rPr>
              <a:t>“When you heat me up I soften.  I do not conduct electricity”</a:t>
            </a:r>
            <a:endParaRPr lang="en-GB" sz="1200" dirty="0">
              <a:latin typeface="Arial Black" panose="020B0A040201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45458" y="6049625"/>
            <a:ext cx="3047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Arial Black" panose="020B0A04020102020204" pitchFamily="34" charset="0"/>
              </a:rPr>
              <a:t>“I exist as single atoms” Melting temperature = -189.3</a:t>
            </a:r>
            <a:r>
              <a:rPr lang="en-GB" sz="1200" baseline="30000" dirty="0" smtClean="0">
                <a:latin typeface="Arial Black" panose="020B0A04020102020204" pitchFamily="34" charset="0"/>
              </a:rPr>
              <a:t>0</a:t>
            </a:r>
            <a:r>
              <a:rPr lang="en-GB" sz="1200" dirty="0" smtClean="0">
                <a:latin typeface="Arial Black" panose="020B0A04020102020204" pitchFamily="34" charset="0"/>
              </a:rPr>
              <a:t>C</a:t>
            </a:r>
            <a:endParaRPr lang="en-GB" sz="1200" dirty="0">
              <a:latin typeface="Arial Black" panose="020B0A040201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052936" y="6724689"/>
            <a:ext cx="3047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Arial Black" panose="020B0A04020102020204" pitchFamily="34" charset="0"/>
              </a:rPr>
              <a:t>BONDING</a:t>
            </a:r>
          </a:p>
          <a:p>
            <a:pPr algn="ctr"/>
            <a:r>
              <a:rPr lang="en-GB" sz="1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Answer</a:t>
            </a:r>
          </a:p>
          <a:p>
            <a:pPr algn="ctr"/>
            <a:endParaRPr lang="en-GB" sz="1200" dirty="0">
              <a:latin typeface="Arial Black" panose="020B0A04020102020204" pitchFamily="34" charset="0"/>
            </a:endParaRPr>
          </a:p>
          <a:p>
            <a:pPr algn="ctr"/>
            <a:r>
              <a:rPr lang="en-GB" sz="1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(no bonding) noble gas – argon</a:t>
            </a:r>
            <a:endParaRPr lang="en-GB" sz="12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18" name="Picture 17" descr="C:\TEMP\Temporary Internet Files\Content.Outlook\UP1MSRSQ\20150625_152211_resized.jpg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91203" y="2106528"/>
            <a:ext cx="2060312" cy="10973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386" y="4355976"/>
            <a:ext cx="2261355" cy="1236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188640" y="673224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Arial Black" panose="020B0A04020102020204" pitchFamily="34" charset="0"/>
              </a:rPr>
              <a:t>F</a:t>
            </a:r>
            <a:endParaRPr lang="en-GB" dirty="0">
              <a:latin typeface="Arial Black" panose="020B0A04020102020204" pitchFamily="34" charset="0"/>
            </a:endParaRPr>
          </a:p>
        </p:txBody>
      </p:sp>
      <p:pic>
        <p:nvPicPr>
          <p:cNvPr id="22" name="Picture 21" descr="C:\TEMP\Temporary Internet Files\Content.Outlook\UP1MSRSQ\20150625_152403_resized_1.jpg"/>
          <p:cNvPicPr/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87257" y="6669652"/>
            <a:ext cx="2164258" cy="10763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9022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1224136" cy="1056554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2" y="8440572"/>
            <a:ext cx="1091803" cy="59592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526490" y="107504"/>
            <a:ext cx="5508612" cy="88360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36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Guess</a:t>
            </a:r>
            <a:endParaRPr lang="en-US" sz="3600" b="1" dirty="0" smtClean="0">
              <a:ln w="11430"/>
              <a:solidFill>
                <a:srgbClr val="422683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8640" y="2470522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Arial Black" panose="020B0A04020102020204" pitchFamily="34" charset="0"/>
              </a:rPr>
              <a:t>G</a:t>
            </a:r>
            <a:endParaRPr lang="en-GB" dirty="0">
              <a:latin typeface="Arial Black" panose="020B0A040201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9063" y="1407054"/>
            <a:ext cx="3047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Arial Black" panose="020B0A04020102020204" pitchFamily="34" charset="0"/>
              </a:rPr>
              <a:t>“I conduct electricity when solid” Melting temperature 1085</a:t>
            </a:r>
            <a:r>
              <a:rPr lang="en-GB" sz="1200" baseline="30000" dirty="0" smtClean="0">
                <a:latin typeface="Arial Black" panose="020B0A04020102020204" pitchFamily="34" charset="0"/>
              </a:rPr>
              <a:t>0</a:t>
            </a:r>
            <a:r>
              <a:rPr lang="en-GB" sz="1200" dirty="0" smtClean="0">
                <a:latin typeface="Arial Black" panose="020B0A04020102020204" pitchFamily="34" charset="0"/>
              </a:rPr>
              <a:t>C</a:t>
            </a:r>
            <a:endParaRPr lang="en-GB" sz="1200" dirty="0">
              <a:latin typeface="Arial Black" panose="020B0A040201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68960" y="2116177"/>
            <a:ext cx="3047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Arial Black" panose="020B0A04020102020204" pitchFamily="34" charset="0"/>
              </a:rPr>
              <a:t>BONDING</a:t>
            </a:r>
          </a:p>
          <a:p>
            <a:pPr algn="ctr"/>
            <a:r>
              <a:rPr lang="en-GB" sz="1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Answer</a:t>
            </a:r>
          </a:p>
          <a:p>
            <a:pPr algn="ctr"/>
            <a:endParaRPr lang="en-GB" sz="1200" dirty="0">
              <a:latin typeface="Arial Black" panose="020B0A04020102020204" pitchFamily="34" charset="0"/>
            </a:endParaRPr>
          </a:p>
          <a:p>
            <a:pPr algn="ctr"/>
            <a:r>
              <a:rPr lang="en-GB" sz="1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(metallic bonding) copper</a:t>
            </a:r>
            <a:endParaRPr lang="en-GB" sz="12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06606" y="469378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Arial Black" panose="020B0A04020102020204" pitchFamily="34" charset="0"/>
              </a:rPr>
              <a:t>H</a:t>
            </a:r>
            <a:endParaRPr lang="en-GB" dirty="0">
              <a:latin typeface="Arial Black" panose="020B0A040201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068960" y="4197371"/>
            <a:ext cx="3047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Arial Black" panose="020B0A04020102020204" pitchFamily="34" charset="0"/>
              </a:rPr>
              <a:t>BONDING</a:t>
            </a:r>
          </a:p>
          <a:p>
            <a:pPr algn="ctr"/>
            <a:r>
              <a:rPr lang="en-GB" sz="1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Answer</a:t>
            </a:r>
          </a:p>
          <a:p>
            <a:pPr algn="ctr"/>
            <a:endParaRPr lang="en-GB" sz="1200" dirty="0" smtClean="0">
              <a:latin typeface="Arial Black" panose="020B0A04020102020204" pitchFamily="34" charset="0"/>
            </a:endParaRPr>
          </a:p>
          <a:p>
            <a:pPr algn="ctr"/>
            <a:r>
              <a:rPr lang="en-GB" sz="1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(simple covalent) carbon dioxide</a:t>
            </a:r>
            <a:endParaRPr lang="en-GB" sz="12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09136" y="3851920"/>
            <a:ext cx="30478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Arial Black" panose="020B0A04020102020204" pitchFamily="34" charset="0"/>
              </a:rPr>
              <a:t>Melting temperature = - 55.6</a:t>
            </a:r>
            <a:r>
              <a:rPr lang="en-GB" sz="1200" baseline="30000" dirty="0" smtClean="0">
                <a:latin typeface="Arial Black" panose="020B0A04020102020204" pitchFamily="34" charset="0"/>
              </a:rPr>
              <a:t>0</a:t>
            </a:r>
            <a:r>
              <a:rPr lang="en-GB" sz="1200" dirty="0" smtClean="0">
                <a:latin typeface="Arial Black" panose="020B0A04020102020204" pitchFamily="34" charset="0"/>
              </a:rPr>
              <a:t>C</a:t>
            </a:r>
            <a:endParaRPr lang="en-GB" sz="1200" dirty="0">
              <a:latin typeface="Arial Black" panose="020B0A040201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45458" y="6049625"/>
            <a:ext cx="3047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Arial Black" panose="020B0A04020102020204" pitchFamily="34" charset="0"/>
              </a:rPr>
              <a:t>“I conduct electricity only if you melt me or dissolve me” </a:t>
            </a:r>
          </a:p>
          <a:p>
            <a:pPr algn="ctr"/>
            <a:r>
              <a:rPr lang="en-GB" sz="1200" dirty="0" smtClean="0">
                <a:latin typeface="Arial Black" panose="020B0A04020102020204" pitchFamily="34" charset="0"/>
              </a:rPr>
              <a:t>Melting temperature = 681</a:t>
            </a:r>
            <a:r>
              <a:rPr lang="en-GB" sz="1200" baseline="30000" dirty="0" smtClean="0">
                <a:latin typeface="Arial Black" panose="020B0A04020102020204" pitchFamily="34" charset="0"/>
              </a:rPr>
              <a:t>0</a:t>
            </a:r>
            <a:r>
              <a:rPr lang="en-GB" sz="1200" dirty="0" smtClean="0">
                <a:latin typeface="Arial Black" panose="020B0A04020102020204" pitchFamily="34" charset="0"/>
              </a:rPr>
              <a:t>C</a:t>
            </a:r>
            <a:endParaRPr lang="en-GB" sz="1200" dirty="0">
              <a:latin typeface="Arial Black" panose="020B0A040201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052936" y="6724689"/>
            <a:ext cx="3047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Arial Black" panose="020B0A04020102020204" pitchFamily="34" charset="0"/>
              </a:rPr>
              <a:t>BONDING</a:t>
            </a:r>
          </a:p>
          <a:p>
            <a:pPr algn="ctr"/>
            <a:r>
              <a:rPr lang="en-GB" sz="1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Answer</a:t>
            </a:r>
          </a:p>
          <a:p>
            <a:pPr algn="ctr"/>
            <a:endParaRPr lang="en-GB" sz="1200" dirty="0">
              <a:latin typeface="Arial Black" panose="020B0A04020102020204" pitchFamily="34" charset="0"/>
            </a:endParaRPr>
          </a:p>
          <a:p>
            <a:pPr algn="ctr"/>
            <a:r>
              <a:rPr lang="en-GB" sz="1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(ionic) potassium iodide</a:t>
            </a:r>
            <a:endParaRPr lang="en-GB" sz="12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8640" y="6806074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Arial Black" panose="020B0A04020102020204" pitchFamily="34" charset="0"/>
              </a:rPr>
              <a:t>I</a:t>
            </a:r>
            <a:endParaRPr lang="en-GB" dirty="0">
              <a:latin typeface="Arial Black" panose="020B0A0402010202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423" y="2074084"/>
            <a:ext cx="2378072" cy="1255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18" descr="C:\TEMP\Temporary Internet Files\Content.Outlook\UP1MSRSQ\20150625_152457_resized_1.jpg"/>
          <p:cNvPicPr/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06276" y="4337641"/>
            <a:ext cx="2326219" cy="122890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 descr="C:\TEMP\Temporary Internet Files\Content.Outlook\UP1MSRSQ\20150625_152345_resized.jpg"/>
          <p:cNvPicPr/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26490" y="6660232"/>
            <a:ext cx="2542470" cy="122596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802493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ustom 1">
      <a:dk1>
        <a:sysClr val="windowText" lastClr="000000"/>
      </a:dk1>
      <a:lt1>
        <a:sysClr val="window" lastClr="FFFFFF"/>
      </a:lt1>
      <a:dk2>
        <a:srgbClr val="422683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695</TotalTime>
  <Words>411</Words>
  <Application>Microsoft Office PowerPoint</Application>
  <PresentationFormat>On-screen Show (4:3)</PresentationFormat>
  <Paragraphs>171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Opulent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Objectives of Session</dc:title>
  <dc:creator>Jayne Olsen</dc:creator>
  <cp:lastModifiedBy>QA Resources</cp:lastModifiedBy>
  <cp:revision>93</cp:revision>
  <dcterms:created xsi:type="dcterms:W3CDTF">2015-01-26T16:10:38Z</dcterms:created>
  <dcterms:modified xsi:type="dcterms:W3CDTF">2015-07-06T09:19:51Z</dcterms:modified>
</cp:coreProperties>
</file>