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9" r:id="rId2"/>
    <p:sldId id="270" r:id="rId3"/>
    <p:sldId id="292" r:id="rId4"/>
    <p:sldId id="289" r:id="rId5"/>
    <p:sldId id="287" r:id="rId6"/>
    <p:sldId id="288" r:id="rId7"/>
    <p:sldId id="271"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24" y="888"/>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03/06/2015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a:t>
            </a:r>
            <a:r>
              <a:rPr lang="en-GB" baseline="0" dirty="0" smtClean="0"/>
              <a:t> SLIDE – ANSWERS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a:t>
            </a:r>
            <a:r>
              <a:rPr lang="en-GB" baseline="0" dirty="0" smtClean="0"/>
              <a:t> SLIDE – ANSWERS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OUT</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a:t>
            </a:r>
            <a:r>
              <a:rPr lang="en-GB" baseline="0" dirty="0" smtClean="0"/>
              <a:t> SLIDE – ANSWERS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03/06/2015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03/06/2015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6.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Heart Structure</a:t>
            </a:r>
            <a:endParaRPr lang="en-US" sz="1800" b="1" dirty="0">
              <a:ln w="11430"/>
              <a:solidFill>
                <a:schemeClr val="bg1">
                  <a:lumMod val="50000"/>
                </a:schemeClr>
              </a:solidFill>
              <a:latin typeface="Arial" panose="020B0604020202020204" pitchFamily="34" charset="0"/>
              <a:cs typeface="Arial" panose="020B0604020202020204" pitchFamily="34" charset="0"/>
            </a:endParaRPr>
          </a:p>
          <a:p>
            <a:pPr marL="0" indent="0" algn="ctr">
              <a:buFont typeface="Wingdings 2"/>
              <a:buNone/>
            </a:pPr>
            <a:r>
              <a:rPr lang="en-US" sz="1800" b="1" dirty="0" smtClean="0">
                <a:ln w="11430"/>
                <a:solidFill>
                  <a:schemeClr val="bg1">
                    <a:lumMod val="50000"/>
                  </a:schemeClr>
                </a:solidFill>
                <a:latin typeface="Arial" panose="020B0604020202020204" pitchFamily="34" charset="0"/>
                <a:cs typeface="Arial" panose="020B0604020202020204" pitchFamily="34" charset="0"/>
              </a:rPr>
              <a:t>Jennifer Dean Hill</a:t>
            </a:r>
          </a:p>
          <a:p>
            <a:pPr marL="0" indent="0" algn="ctr">
              <a:buFont typeface="Wingdings 2"/>
              <a:buNone/>
            </a:pPr>
            <a:r>
              <a:rPr lang="en-US" sz="1800" b="1" dirty="0" smtClean="0">
                <a:ln w="11430"/>
                <a:solidFill>
                  <a:schemeClr val="bg1">
                    <a:lumMod val="50000"/>
                  </a:schemeClr>
                </a:solidFill>
                <a:latin typeface="Arial" panose="020B0604020202020204" pitchFamily="34" charset="0"/>
                <a:cs typeface="Arial" panose="020B0604020202020204" pitchFamily="34" charset="0"/>
              </a:rPr>
              <a:t>City </a:t>
            </a:r>
            <a:r>
              <a:rPr lang="en-US" sz="1800" b="1" dirty="0" smtClean="0">
                <a:ln w="11430"/>
                <a:solidFill>
                  <a:schemeClr val="bg1">
                    <a:lumMod val="50000"/>
                  </a:schemeClr>
                </a:solidFill>
                <a:latin typeface="Arial" panose="020B0604020202020204" pitchFamily="34" charset="0"/>
                <a:cs typeface="Arial" panose="020B0604020202020204" pitchFamily="34" charset="0"/>
              </a:rPr>
              <a:t>and Islington College</a:t>
            </a:r>
            <a:endParaRPr lang="en-GB" sz="1800" b="1" dirty="0">
              <a:solidFill>
                <a:schemeClr val="bg1">
                  <a:lumMod val="50000"/>
                </a:schemeClr>
              </a:solidFill>
            </a:endParaRPr>
          </a:p>
        </p:txBody>
      </p:sp>
      <p:sp>
        <p:nvSpPr>
          <p:cNvPr id="7" name="TextBox 6"/>
          <p:cNvSpPr txBox="1"/>
          <p:nvPr/>
        </p:nvSpPr>
        <p:spPr>
          <a:xfrm>
            <a:off x="194004" y="7175321"/>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Students Name: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603350194"/>
              </p:ext>
            </p:extLst>
          </p:nvPr>
        </p:nvGraphicFramePr>
        <p:xfrm>
          <a:off x="620688" y="1619672"/>
          <a:ext cx="5242264" cy="5199217"/>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Heart Structure (Human Biology)</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A group activity used in order to revise or learn the function of the major body systems.  </a:t>
                      </a:r>
                    </a:p>
                    <a:p>
                      <a:pPr marL="17145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It is tailored to level 2 BTEC biology and would help the students to complete their assignment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Level 2</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400" dirty="0" smtClean="0">
                          <a:solidFill>
                            <a:schemeClr val="tx1"/>
                          </a:solidFill>
                          <a:latin typeface="Arial" panose="020B0604020202020204" pitchFamily="34" charset="0"/>
                          <a:cs typeface="Arial" panose="020B0604020202020204" pitchFamily="34" charset="0"/>
                        </a:rPr>
                        <a:t>PowerPoint slide (hand-out) – with Teacher slides hidden 5</a:t>
                      </a:r>
                      <a:r>
                        <a:rPr lang="en-GB" sz="1400" baseline="0" dirty="0" smtClean="0">
                          <a:solidFill>
                            <a:schemeClr val="tx1"/>
                          </a:solidFill>
                          <a:latin typeface="Arial" panose="020B0604020202020204" pitchFamily="34" charset="0"/>
                          <a:cs typeface="Arial" panose="020B0604020202020204" pitchFamily="34" charset="0"/>
                        </a:rPr>
                        <a:t> and 6 – Answers </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Hand-out Print out (Slides 1, 3</a:t>
                      </a:r>
                      <a:r>
                        <a:rPr lang="en-GB" sz="1400" b="0" baseline="0" dirty="0" smtClean="0">
                          <a:solidFill>
                            <a:schemeClr val="tx1"/>
                          </a:solidFill>
                          <a:latin typeface="Arial" panose="020B0604020202020204" pitchFamily="34" charset="0"/>
                          <a:cs typeface="Arial" panose="020B0604020202020204" pitchFamily="34" charset="0"/>
                        </a:rPr>
                        <a:t> &amp; 4)</a:t>
                      </a:r>
                      <a:endParaRPr lang="en-GB" sz="1400" b="0"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Pens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b="0" dirty="0" smtClean="0">
                          <a:solidFill>
                            <a:schemeClr val="tx1"/>
                          </a:solidFill>
                          <a:latin typeface="Arial" panose="020B0604020202020204" pitchFamily="34" charset="0"/>
                          <a:cs typeface="Arial" panose="020B0604020202020204" pitchFamily="34" charset="0"/>
                        </a:rPr>
                        <a:t>5-10 Minutes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The Heart </a:t>
            </a:r>
          </a:p>
          <a:p>
            <a:pPr marL="0" indent="0" algn="ctr">
              <a:buFont typeface="Wingdings 2"/>
              <a:buNone/>
            </a:pPr>
            <a:r>
              <a:rPr lang="en-US" sz="4500" dirty="0" smtClean="0">
                <a:ln w="11430"/>
                <a:latin typeface="Arial" panose="020B0604020202020204" pitchFamily="34" charset="0"/>
                <a:cs typeface="Arial" panose="020B0604020202020204" pitchFamily="34" charset="0"/>
              </a:rPr>
              <a:t/>
            </a:r>
            <a:br>
              <a:rPr lang="en-US" sz="4500" dirty="0" smtClean="0">
                <a:ln w="11430"/>
                <a:latin typeface="Arial" panose="020B0604020202020204" pitchFamily="34" charset="0"/>
                <a:cs typeface="Arial" panose="020B0604020202020204" pitchFamily="34" charset="0"/>
              </a:rPr>
            </a:br>
            <a:endParaRPr lang="en-GB" sz="4500"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6034" y="690565"/>
            <a:ext cx="779068" cy="425228"/>
          </a:xfrm>
          <a:prstGeom prst="rect">
            <a:avLst/>
          </a:prstGeom>
        </p:spPr>
      </p:pic>
      <p:grpSp>
        <p:nvGrpSpPr>
          <p:cNvPr id="29" name="Group 28"/>
          <p:cNvGrpSpPr/>
          <p:nvPr/>
        </p:nvGrpSpPr>
        <p:grpSpPr>
          <a:xfrm>
            <a:off x="692696" y="2073607"/>
            <a:ext cx="5159340" cy="4802649"/>
            <a:chOff x="440793" y="1682388"/>
            <a:chExt cx="5159340" cy="4802649"/>
          </a:xfrm>
        </p:grpSpPr>
        <p:pic>
          <p:nvPicPr>
            <p:cNvPr id="2051" name="Picture 3"/>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9937" b="93446" l="6982" r="89733">
                          <a14:foregroundMark x1="34702" y1="69556" x2="34908" y2="84778"/>
                        </a14:backgroundRemoval>
                      </a14:imgEffect>
                    </a14:imgLayer>
                  </a14:imgProps>
                </a:ext>
                <a:ext uri="{28A0092B-C50C-407E-A947-70E740481C1C}">
                  <a14:useLocalDpi xmlns:a14="http://schemas.microsoft.com/office/drawing/2010/main" val="0"/>
                </a:ext>
              </a:extLst>
            </a:blip>
            <a:srcRect/>
            <a:stretch>
              <a:fillRect/>
            </a:stretch>
          </p:blipFill>
          <p:spPr bwMode="auto">
            <a:xfrm>
              <a:off x="961458" y="1979712"/>
              <a:ext cx="4638675"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a:xfrm flipV="1">
              <a:off x="2708920" y="2051720"/>
              <a:ext cx="0" cy="5760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501008" y="2483768"/>
              <a:ext cx="0" cy="5760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938189" y="2411760"/>
              <a:ext cx="0" cy="5760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572345" y="5076056"/>
              <a:ext cx="0" cy="792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43862" y="3707904"/>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079156" y="4427984"/>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140968" y="3707904"/>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924944" y="3851920"/>
              <a:ext cx="208823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212976" y="4067944"/>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645024" y="5004048"/>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412776" y="3491880"/>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843862" y="5580112"/>
              <a:ext cx="11521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789040" y="3419872"/>
              <a:ext cx="47491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890193" y="3433043"/>
              <a:ext cx="373757" cy="1101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25474" y="2055833"/>
              <a:ext cx="306494" cy="369332"/>
            </a:xfrm>
            <a:prstGeom prst="rect">
              <a:avLst/>
            </a:prstGeom>
            <a:noFill/>
          </p:spPr>
          <p:txBody>
            <a:bodyPr wrap="none" rtlCol="0">
              <a:spAutoFit/>
            </a:bodyPr>
            <a:lstStyle/>
            <a:p>
              <a:r>
                <a:rPr lang="en-GB" dirty="0" smtClean="0"/>
                <a:t>1</a:t>
              </a:r>
              <a:endParaRPr lang="en-GB" dirty="0"/>
            </a:p>
          </p:txBody>
        </p:sp>
        <p:sp>
          <p:nvSpPr>
            <p:cNvPr id="31" name="TextBox 30"/>
            <p:cNvSpPr txBox="1"/>
            <p:nvPr/>
          </p:nvSpPr>
          <p:spPr>
            <a:xfrm>
              <a:off x="2567186" y="1682388"/>
              <a:ext cx="306494" cy="369332"/>
            </a:xfrm>
            <a:prstGeom prst="rect">
              <a:avLst/>
            </a:prstGeom>
            <a:noFill/>
          </p:spPr>
          <p:txBody>
            <a:bodyPr wrap="none" rtlCol="0">
              <a:spAutoFit/>
            </a:bodyPr>
            <a:lstStyle/>
            <a:p>
              <a:r>
                <a:rPr lang="en-GB" dirty="0" smtClean="0"/>
                <a:t>2</a:t>
              </a:r>
              <a:endParaRPr lang="en-GB" dirty="0"/>
            </a:p>
          </p:txBody>
        </p:sp>
        <p:sp>
          <p:nvSpPr>
            <p:cNvPr id="32" name="TextBox 31"/>
            <p:cNvSpPr txBox="1"/>
            <p:nvPr/>
          </p:nvSpPr>
          <p:spPr>
            <a:xfrm>
              <a:off x="3347761" y="2114436"/>
              <a:ext cx="306494" cy="369332"/>
            </a:xfrm>
            <a:prstGeom prst="rect">
              <a:avLst/>
            </a:prstGeom>
            <a:noFill/>
          </p:spPr>
          <p:txBody>
            <a:bodyPr wrap="none" rtlCol="0">
              <a:spAutoFit/>
            </a:bodyPr>
            <a:lstStyle/>
            <a:p>
              <a:r>
                <a:rPr lang="en-GB" dirty="0"/>
                <a:t>3</a:t>
              </a:r>
            </a:p>
          </p:txBody>
        </p:sp>
        <p:sp>
          <p:nvSpPr>
            <p:cNvPr id="33" name="TextBox 32"/>
            <p:cNvSpPr txBox="1"/>
            <p:nvPr/>
          </p:nvSpPr>
          <p:spPr>
            <a:xfrm>
              <a:off x="4365104" y="3173844"/>
              <a:ext cx="306494" cy="369332"/>
            </a:xfrm>
            <a:prstGeom prst="rect">
              <a:avLst/>
            </a:prstGeom>
            <a:noFill/>
          </p:spPr>
          <p:txBody>
            <a:bodyPr wrap="none" rtlCol="0">
              <a:spAutoFit/>
            </a:bodyPr>
            <a:lstStyle/>
            <a:p>
              <a:r>
                <a:rPr lang="en-GB" dirty="0" smtClean="0"/>
                <a:t>4</a:t>
              </a:r>
              <a:endParaRPr lang="en-GB" dirty="0"/>
            </a:p>
          </p:txBody>
        </p:sp>
        <p:sp>
          <p:nvSpPr>
            <p:cNvPr id="34" name="TextBox 33"/>
            <p:cNvSpPr txBox="1"/>
            <p:nvPr/>
          </p:nvSpPr>
          <p:spPr>
            <a:xfrm>
              <a:off x="4363566" y="3440941"/>
              <a:ext cx="306494" cy="369332"/>
            </a:xfrm>
            <a:prstGeom prst="rect">
              <a:avLst/>
            </a:prstGeom>
            <a:noFill/>
          </p:spPr>
          <p:txBody>
            <a:bodyPr wrap="none" rtlCol="0">
              <a:spAutoFit/>
            </a:bodyPr>
            <a:lstStyle/>
            <a:p>
              <a:r>
                <a:rPr lang="en-GB" dirty="0" smtClean="0"/>
                <a:t>5</a:t>
              </a:r>
              <a:endParaRPr lang="en-GB" dirty="0"/>
            </a:p>
          </p:txBody>
        </p:sp>
        <p:sp>
          <p:nvSpPr>
            <p:cNvPr id="36" name="TextBox 35"/>
            <p:cNvSpPr txBox="1"/>
            <p:nvPr/>
          </p:nvSpPr>
          <p:spPr>
            <a:xfrm>
              <a:off x="5073136" y="3625607"/>
              <a:ext cx="306494" cy="369332"/>
            </a:xfrm>
            <a:prstGeom prst="rect">
              <a:avLst/>
            </a:prstGeom>
            <a:noFill/>
          </p:spPr>
          <p:txBody>
            <a:bodyPr wrap="none" rtlCol="0">
              <a:spAutoFit/>
            </a:bodyPr>
            <a:lstStyle/>
            <a:p>
              <a:r>
                <a:rPr lang="en-GB" dirty="0" smtClean="0"/>
                <a:t>6</a:t>
              </a:r>
              <a:endParaRPr lang="en-GB" dirty="0"/>
            </a:p>
          </p:txBody>
        </p:sp>
        <p:sp>
          <p:nvSpPr>
            <p:cNvPr id="37" name="TextBox 36"/>
            <p:cNvSpPr txBox="1"/>
            <p:nvPr/>
          </p:nvSpPr>
          <p:spPr>
            <a:xfrm>
              <a:off x="4420259" y="3923928"/>
              <a:ext cx="306494" cy="369332"/>
            </a:xfrm>
            <a:prstGeom prst="rect">
              <a:avLst/>
            </a:prstGeom>
            <a:noFill/>
          </p:spPr>
          <p:txBody>
            <a:bodyPr wrap="none" rtlCol="0">
              <a:spAutoFit/>
            </a:bodyPr>
            <a:lstStyle/>
            <a:p>
              <a:r>
                <a:rPr lang="en-GB" dirty="0" smtClean="0"/>
                <a:t>7</a:t>
              </a:r>
              <a:endParaRPr lang="en-GB" dirty="0"/>
            </a:p>
          </p:txBody>
        </p:sp>
        <p:sp>
          <p:nvSpPr>
            <p:cNvPr id="38" name="TextBox 37"/>
            <p:cNvSpPr txBox="1"/>
            <p:nvPr/>
          </p:nvSpPr>
          <p:spPr>
            <a:xfrm>
              <a:off x="4859929" y="4819382"/>
              <a:ext cx="306494" cy="369332"/>
            </a:xfrm>
            <a:prstGeom prst="rect">
              <a:avLst/>
            </a:prstGeom>
            <a:noFill/>
          </p:spPr>
          <p:txBody>
            <a:bodyPr wrap="none" rtlCol="0">
              <a:spAutoFit/>
            </a:bodyPr>
            <a:lstStyle/>
            <a:p>
              <a:r>
                <a:rPr lang="en-GB" dirty="0" smtClean="0"/>
                <a:t>8</a:t>
              </a:r>
              <a:endParaRPr lang="en-GB" dirty="0"/>
            </a:p>
          </p:txBody>
        </p:sp>
        <p:sp>
          <p:nvSpPr>
            <p:cNvPr id="39" name="TextBox 38"/>
            <p:cNvSpPr txBox="1"/>
            <p:nvPr/>
          </p:nvSpPr>
          <p:spPr>
            <a:xfrm>
              <a:off x="2391200" y="5868144"/>
              <a:ext cx="306494" cy="369332"/>
            </a:xfrm>
            <a:prstGeom prst="rect">
              <a:avLst/>
            </a:prstGeom>
            <a:noFill/>
          </p:spPr>
          <p:txBody>
            <a:bodyPr wrap="none" rtlCol="0">
              <a:spAutoFit/>
            </a:bodyPr>
            <a:lstStyle/>
            <a:p>
              <a:r>
                <a:rPr lang="en-GB" dirty="0"/>
                <a:t>9</a:t>
              </a:r>
            </a:p>
          </p:txBody>
        </p:sp>
        <p:sp>
          <p:nvSpPr>
            <p:cNvPr id="40" name="TextBox 39"/>
            <p:cNvSpPr txBox="1"/>
            <p:nvPr/>
          </p:nvSpPr>
          <p:spPr>
            <a:xfrm>
              <a:off x="469935" y="5395446"/>
              <a:ext cx="428322" cy="369332"/>
            </a:xfrm>
            <a:prstGeom prst="rect">
              <a:avLst/>
            </a:prstGeom>
            <a:noFill/>
          </p:spPr>
          <p:txBody>
            <a:bodyPr wrap="none" rtlCol="0">
              <a:spAutoFit/>
            </a:bodyPr>
            <a:lstStyle/>
            <a:p>
              <a:r>
                <a:rPr lang="en-GB" dirty="0" smtClean="0"/>
                <a:t>10</a:t>
              </a:r>
              <a:endParaRPr lang="en-GB" dirty="0"/>
            </a:p>
          </p:txBody>
        </p:sp>
        <p:sp>
          <p:nvSpPr>
            <p:cNvPr id="41" name="TextBox 40"/>
            <p:cNvSpPr txBox="1"/>
            <p:nvPr/>
          </p:nvSpPr>
          <p:spPr>
            <a:xfrm>
              <a:off x="629701" y="4232374"/>
              <a:ext cx="428322" cy="369332"/>
            </a:xfrm>
            <a:prstGeom prst="rect">
              <a:avLst/>
            </a:prstGeom>
            <a:noFill/>
          </p:spPr>
          <p:txBody>
            <a:bodyPr wrap="none" rtlCol="0">
              <a:spAutoFit/>
            </a:bodyPr>
            <a:lstStyle/>
            <a:p>
              <a:r>
                <a:rPr lang="en-GB" dirty="0" smtClean="0"/>
                <a:t>11</a:t>
              </a:r>
              <a:endParaRPr lang="en-GB" dirty="0"/>
            </a:p>
          </p:txBody>
        </p:sp>
        <p:sp>
          <p:nvSpPr>
            <p:cNvPr id="42" name="TextBox 41"/>
            <p:cNvSpPr txBox="1"/>
            <p:nvPr/>
          </p:nvSpPr>
          <p:spPr>
            <a:xfrm>
              <a:off x="440793" y="3543176"/>
              <a:ext cx="428322" cy="369332"/>
            </a:xfrm>
            <a:prstGeom prst="rect">
              <a:avLst/>
            </a:prstGeom>
            <a:noFill/>
          </p:spPr>
          <p:txBody>
            <a:bodyPr wrap="none" rtlCol="0">
              <a:spAutoFit/>
            </a:bodyPr>
            <a:lstStyle/>
            <a:p>
              <a:r>
                <a:rPr lang="en-GB" dirty="0" smtClean="0"/>
                <a:t>12</a:t>
              </a:r>
              <a:endParaRPr lang="en-GB" dirty="0"/>
            </a:p>
          </p:txBody>
        </p:sp>
        <p:sp>
          <p:nvSpPr>
            <p:cNvPr id="43" name="TextBox 42"/>
            <p:cNvSpPr txBox="1"/>
            <p:nvPr/>
          </p:nvSpPr>
          <p:spPr>
            <a:xfrm>
              <a:off x="973687" y="3256275"/>
              <a:ext cx="428322" cy="369332"/>
            </a:xfrm>
            <a:prstGeom prst="rect">
              <a:avLst/>
            </a:prstGeom>
            <a:noFill/>
          </p:spPr>
          <p:txBody>
            <a:bodyPr wrap="none" rtlCol="0">
              <a:spAutoFit/>
            </a:bodyPr>
            <a:lstStyle/>
            <a:p>
              <a:r>
                <a:rPr lang="en-GB" dirty="0" smtClean="0"/>
                <a:t>13</a:t>
              </a:r>
              <a:endParaRPr lang="en-GB" dirty="0"/>
            </a:p>
          </p:txBody>
        </p:sp>
      </p:grpSp>
      <p:pic>
        <p:nvPicPr>
          <p:cNvPr id="45" name="Picture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2504109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The Heart </a:t>
            </a:r>
          </a:p>
          <a:p>
            <a:pPr marL="0" indent="0" algn="ctr">
              <a:buFont typeface="Wingdings 2"/>
              <a:buNone/>
            </a:pPr>
            <a:r>
              <a:rPr lang="en-US" sz="4500" dirty="0" smtClean="0">
                <a:ln w="11430"/>
                <a:latin typeface="Arial" panose="020B0604020202020204" pitchFamily="34" charset="0"/>
                <a:cs typeface="Arial" panose="020B0604020202020204" pitchFamily="34" charset="0"/>
              </a:rPr>
              <a:t/>
            </a:r>
            <a:br>
              <a:rPr lang="en-US" sz="4500" dirty="0" smtClean="0">
                <a:ln w="11430"/>
                <a:latin typeface="Arial" panose="020B0604020202020204" pitchFamily="34" charset="0"/>
                <a:cs typeface="Arial" panose="020B0604020202020204" pitchFamily="34" charset="0"/>
              </a:rPr>
            </a:br>
            <a:endParaRPr lang="en-GB" sz="4500" dirty="0"/>
          </a:p>
        </p:txBody>
      </p:sp>
      <p:sp>
        <p:nvSpPr>
          <p:cNvPr id="4" name="TextBox 3"/>
          <p:cNvSpPr txBox="1"/>
          <p:nvPr/>
        </p:nvSpPr>
        <p:spPr>
          <a:xfrm>
            <a:off x="1111464" y="7380312"/>
            <a:ext cx="1988815" cy="1615827"/>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1 = Superior Vena Cava</a:t>
            </a:r>
          </a:p>
          <a:p>
            <a:r>
              <a:rPr lang="en-GB" sz="1100" dirty="0" smtClean="0">
                <a:latin typeface="Arial" panose="020B0604020202020204" pitchFamily="34" charset="0"/>
                <a:cs typeface="Arial" panose="020B0604020202020204" pitchFamily="34" charset="0"/>
              </a:rPr>
              <a:t>2 = Aorta</a:t>
            </a:r>
          </a:p>
          <a:p>
            <a:r>
              <a:rPr lang="en-GB" sz="1100" dirty="0" smtClean="0">
                <a:latin typeface="Arial" panose="020B0604020202020204" pitchFamily="34" charset="0"/>
                <a:cs typeface="Arial" panose="020B0604020202020204" pitchFamily="34" charset="0"/>
              </a:rPr>
              <a:t>3 = Pulmonary Artery</a:t>
            </a:r>
          </a:p>
          <a:p>
            <a:r>
              <a:rPr lang="en-GB" sz="1100" dirty="0" smtClean="0">
                <a:latin typeface="Arial" panose="020B0604020202020204" pitchFamily="34" charset="0"/>
                <a:cs typeface="Arial" panose="020B0604020202020204" pitchFamily="34" charset="0"/>
              </a:rPr>
              <a:t>4 = Pulmonary Veins</a:t>
            </a:r>
          </a:p>
          <a:p>
            <a:r>
              <a:rPr lang="en-GB" sz="1100" dirty="0" smtClean="0">
                <a:latin typeface="Arial" panose="020B0604020202020204" pitchFamily="34" charset="0"/>
                <a:cs typeface="Arial" panose="020B0604020202020204" pitchFamily="34" charset="0"/>
              </a:rPr>
              <a:t>5 = Left Atrium</a:t>
            </a:r>
          </a:p>
          <a:p>
            <a:r>
              <a:rPr lang="en-GB" sz="1100" dirty="0" smtClean="0">
                <a:latin typeface="Arial" panose="020B0604020202020204" pitchFamily="34" charset="0"/>
                <a:cs typeface="Arial" panose="020B0604020202020204" pitchFamily="34" charset="0"/>
              </a:rPr>
              <a:t>6 = Aortic Valve</a:t>
            </a:r>
          </a:p>
          <a:p>
            <a:r>
              <a:rPr lang="en-GB" sz="1100" dirty="0" smtClean="0">
                <a:latin typeface="Arial" panose="020B0604020202020204" pitchFamily="34" charset="0"/>
                <a:cs typeface="Arial" panose="020B0604020202020204" pitchFamily="34" charset="0"/>
              </a:rPr>
              <a:t>7 = Mitral Valve</a:t>
            </a:r>
          </a:p>
          <a:p>
            <a:r>
              <a:rPr lang="en-GB" sz="1100" dirty="0" smtClean="0">
                <a:latin typeface="Arial" panose="020B0604020202020204" pitchFamily="34" charset="0"/>
                <a:cs typeface="Arial" panose="020B0604020202020204" pitchFamily="34" charset="0"/>
              </a:rPr>
              <a:t>8 = Left Ventricle</a:t>
            </a:r>
          </a:p>
          <a:p>
            <a:endParaRPr lang="en-GB" sz="1100" dirty="0">
              <a:latin typeface="Arial" panose="020B0604020202020204" pitchFamily="34" charset="0"/>
              <a:cs typeface="Arial" panose="020B0604020202020204" pitchFamily="34" charset="0"/>
            </a:endParaRPr>
          </a:p>
        </p:txBody>
      </p:sp>
      <p:grpSp>
        <p:nvGrpSpPr>
          <p:cNvPr id="19" name="Group 18"/>
          <p:cNvGrpSpPr/>
          <p:nvPr/>
        </p:nvGrpSpPr>
        <p:grpSpPr>
          <a:xfrm>
            <a:off x="80128" y="1763688"/>
            <a:ext cx="5941160" cy="5616624"/>
            <a:chOff x="31190" y="1835696"/>
            <a:chExt cx="5941160" cy="5616624"/>
          </a:xfrm>
        </p:grpSpPr>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448" y="1908506"/>
              <a:ext cx="5707902" cy="554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96777" y="1835696"/>
              <a:ext cx="274434" cy="276999"/>
            </a:xfrm>
            <a:prstGeom prst="rect">
              <a:avLst/>
            </a:prstGeom>
            <a:noFill/>
          </p:spPr>
          <p:txBody>
            <a:bodyPr wrap="none" rtlCol="0">
              <a:spAutoFit/>
            </a:bodyPr>
            <a:lstStyle/>
            <a:p>
              <a:r>
                <a:rPr lang="en-GB" sz="1200" b="1" dirty="0" smtClean="0"/>
                <a:t>1</a:t>
              </a:r>
              <a:endParaRPr lang="en-GB" sz="1200" b="1" dirty="0"/>
            </a:p>
          </p:txBody>
        </p:sp>
        <p:sp>
          <p:nvSpPr>
            <p:cNvPr id="27" name="TextBox 26"/>
            <p:cNvSpPr txBox="1"/>
            <p:nvPr/>
          </p:nvSpPr>
          <p:spPr>
            <a:xfrm>
              <a:off x="2290470" y="1846729"/>
              <a:ext cx="274434" cy="276999"/>
            </a:xfrm>
            <a:prstGeom prst="rect">
              <a:avLst/>
            </a:prstGeom>
            <a:noFill/>
          </p:spPr>
          <p:txBody>
            <a:bodyPr wrap="none" rtlCol="0">
              <a:spAutoFit/>
            </a:bodyPr>
            <a:lstStyle/>
            <a:p>
              <a:r>
                <a:rPr lang="en-GB" sz="1200" b="1" dirty="0" smtClean="0"/>
                <a:t>2</a:t>
              </a:r>
              <a:endParaRPr lang="en-GB" sz="1200" b="1" dirty="0"/>
            </a:p>
          </p:txBody>
        </p:sp>
        <p:sp>
          <p:nvSpPr>
            <p:cNvPr id="28" name="TextBox 27"/>
            <p:cNvSpPr txBox="1"/>
            <p:nvPr/>
          </p:nvSpPr>
          <p:spPr>
            <a:xfrm>
              <a:off x="3280796" y="1846729"/>
              <a:ext cx="274434" cy="276999"/>
            </a:xfrm>
            <a:prstGeom prst="rect">
              <a:avLst/>
            </a:prstGeom>
            <a:noFill/>
          </p:spPr>
          <p:txBody>
            <a:bodyPr wrap="none" rtlCol="0">
              <a:spAutoFit/>
            </a:bodyPr>
            <a:lstStyle/>
            <a:p>
              <a:r>
                <a:rPr lang="en-GB" sz="1200" b="1" dirty="0" smtClean="0"/>
                <a:t>3</a:t>
              </a:r>
              <a:endParaRPr lang="en-GB" sz="1200" b="1" dirty="0"/>
            </a:p>
          </p:txBody>
        </p:sp>
        <p:sp>
          <p:nvSpPr>
            <p:cNvPr id="29" name="TextBox 28"/>
            <p:cNvSpPr txBox="1"/>
            <p:nvPr/>
          </p:nvSpPr>
          <p:spPr>
            <a:xfrm>
              <a:off x="4850698" y="3491880"/>
              <a:ext cx="274434" cy="276999"/>
            </a:xfrm>
            <a:prstGeom prst="rect">
              <a:avLst/>
            </a:prstGeom>
            <a:noFill/>
          </p:spPr>
          <p:txBody>
            <a:bodyPr wrap="none" rtlCol="0">
              <a:spAutoFit/>
            </a:bodyPr>
            <a:lstStyle/>
            <a:p>
              <a:r>
                <a:rPr lang="en-GB" sz="1200" b="1" dirty="0" smtClean="0"/>
                <a:t>4</a:t>
              </a:r>
              <a:endParaRPr lang="en-GB" sz="1200" b="1" dirty="0"/>
            </a:p>
          </p:txBody>
        </p:sp>
        <p:sp>
          <p:nvSpPr>
            <p:cNvPr id="30" name="TextBox 29"/>
            <p:cNvSpPr txBox="1"/>
            <p:nvPr/>
          </p:nvSpPr>
          <p:spPr>
            <a:xfrm>
              <a:off x="4725144" y="3862953"/>
              <a:ext cx="274434" cy="276999"/>
            </a:xfrm>
            <a:prstGeom prst="rect">
              <a:avLst/>
            </a:prstGeom>
            <a:noFill/>
          </p:spPr>
          <p:txBody>
            <a:bodyPr wrap="none" rtlCol="0">
              <a:spAutoFit/>
            </a:bodyPr>
            <a:lstStyle/>
            <a:p>
              <a:r>
                <a:rPr lang="en-GB" sz="1200" b="1" dirty="0" smtClean="0"/>
                <a:t>5</a:t>
              </a:r>
              <a:endParaRPr lang="en-GB" sz="1200" b="1" dirty="0"/>
            </a:p>
          </p:txBody>
        </p:sp>
        <p:sp>
          <p:nvSpPr>
            <p:cNvPr id="33" name="TextBox 32"/>
            <p:cNvSpPr txBox="1"/>
            <p:nvPr/>
          </p:nvSpPr>
          <p:spPr>
            <a:xfrm>
              <a:off x="4725144" y="4006969"/>
              <a:ext cx="274434" cy="276999"/>
            </a:xfrm>
            <a:prstGeom prst="rect">
              <a:avLst/>
            </a:prstGeom>
            <a:noFill/>
          </p:spPr>
          <p:txBody>
            <a:bodyPr wrap="none" rtlCol="0">
              <a:spAutoFit/>
            </a:bodyPr>
            <a:lstStyle/>
            <a:p>
              <a:r>
                <a:rPr lang="en-GB" sz="1200" b="1" dirty="0" smtClean="0"/>
                <a:t>6</a:t>
              </a:r>
              <a:endParaRPr lang="en-GB" sz="1200" b="1" dirty="0"/>
            </a:p>
          </p:txBody>
        </p:sp>
        <p:sp>
          <p:nvSpPr>
            <p:cNvPr id="34" name="TextBox 33"/>
            <p:cNvSpPr txBox="1"/>
            <p:nvPr/>
          </p:nvSpPr>
          <p:spPr>
            <a:xfrm>
              <a:off x="4849532" y="4311081"/>
              <a:ext cx="274434" cy="276999"/>
            </a:xfrm>
            <a:prstGeom prst="rect">
              <a:avLst/>
            </a:prstGeom>
            <a:noFill/>
          </p:spPr>
          <p:txBody>
            <a:bodyPr wrap="none" rtlCol="0">
              <a:spAutoFit/>
            </a:bodyPr>
            <a:lstStyle/>
            <a:p>
              <a:r>
                <a:rPr lang="en-GB" sz="1200" b="1" dirty="0" smtClean="0"/>
                <a:t>7</a:t>
              </a:r>
              <a:endParaRPr lang="en-GB" sz="1200" b="1" dirty="0"/>
            </a:p>
          </p:txBody>
        </p:sp>
        <p:sp>
          <p:nvSpPr>
            <p:cNvPr id="35" name="TextBox 34"/>
            <p:cNvSpPr txBox="1"/>
            <p:nvPr/>
          </p:nvSpPr>
          <p:spPr>
            <a:xfrm>
              <a:off x="4795702" y="5508104"/>
              <a:ext cx="274434" cy="276999"/>
            </a:xfrm>
            <a:prstGeom prst="rect">
              <a:avLst/>
            </a:prstGeom>
            <a:noFill/>
          </p:spPr>
          <p:txBody>
            <a:bodyPr wrap="none" rtlCol="0">
              <a:spAutoFit/>
            </a:bodyPr>
            <a:lstStyle/>
            <a:p>
              <a:r>
                <a:rPr lang="en-GB" sz="1200" b="1" dirty="0"/>
                <a:t>8</a:t>
              </a:r>
            </a:p>
          </p:txBody>
        </p:sp>
        <p:sp>
          <p:nvSpPr>
            <p:cNvPr id="36" name="TextBox 35"/>
            <p:cNvSpPr txBox="1"/>
            <p:nvPr/>
          </p:nvSpPr>
          <p:spPr>
            <a:xfrm>
              <a:off x="2153253" y="6804248"/>
              <a:ext cx="274434" cy="276999"/>
            </a:xfrm>
            <a:prstGeom prst="rect">
              <a:avLst/>
            </a:prstGeom>
            <a:noFill/>
          </p:spPr>
          <p:txBody>
            <a:bodyPr wrap="none" rtlCol="0">
              <a:spAutoFit/>
            </a:bodyPr>
            <a:lstStyle/>
            <a:p>
              <a:r>
                <a:rPr lang="en-GB" sz="1200" b="1" dirty="0" smtClean="0"/>
                <a:t>9</a:t>
              </a:r>
              <a:endParaRPr lang="en-GB" sz="1200" b="1" dirty="0"/>
            </a:p>
          </p:txBody>
        </p:sp>
        <p:sp>
          <p:nvSpPr>
            <p:cNvPr id="37" name="TextBox 36"/>
            <p:cNvSpPr txBox="1"/>
            <p:nvPr/>
          </p:nvSpPr>
          <p:spPr>
            <a:xfrm>
              <a:off x="250868" y="6156176"/>
              <a:ext cx="364202" cy="276999"/>
            </a:xfrm>
            <a:prstGeom prst="rect">
              <a:avLst/>
            </a:prstGeom>
            <a:noFill/>
          </p:spPr>
          <p:txBody>
            <a:bodyPr wrap="none" rtlCol="0">
              <a:spAutoFit/>
            </a:bodyPr>
            <a:lstStyle/>
            <a:p>
              <a:r>
                <a:rPr lang="en-GB" sz="1200" b="1" dirty="0" smtClean="0"/>
                <a:t>10</a:t>
              </a:r>
              <a:endParaRPr lang="en-GB" sz="1200" b="1" dirty="0"/>
            </a:p>
          </p:txBody>
        </p:sp>
        <p:sp>
          <p:nvSpPr>
            <p:cNvPr id="38" name="TextBox 37"/>
            <p:cNvSpPr txBox="1"/>
            <p:nvPr/>
          </p:nvSpPr>
          <p:spPr>
            <a:xfrm>
              <a:off x="31190" y="4860032"/>
              <a:ext cx="364202" cy="276999"/>
            </a:xfrm>
            <a:prstGeom prst="rect">
              <a:avLst/>
            </a:prstGeom>
            <a:noFill/>
          </p:spPr>
          <p:txBody>
            <a:bodyPr wrap="none" rtlCol="0">
              <a:spAutoFit/>
            </a:bodyPr>
            <a:lstStyle/>
            <a:p>
              <a:r>
                <a:rPr lang="en-GB" sz="1200" b="1" dirty="0" smtClean="0"/>
                <a:t>11</a:t>
              </a:r>
              <a:endParaRPr lang="en-GB" sz="1200" b="1" dirty="0"/>
            </a:p>
          </p:txBody>
        </p:sp>
        <p:sp>
          <p:nvSpPr>
            <p:cNvPr id="39" name="TextBox 38"/>
            <p:cNvSpPr txBox="1"/>
            <p:nvPr/>
          </p:nvSpPr>
          <p:spPr>
            <a:xfrm>
              <a:off x="153889" y="3994209"/>
              <a:ext cx="364202" cy="276999"/>
            </a:xfrm>
            <a:prstGeom prst="rect">
              <a:avLst/>
            </a:prstGeom>
            <a:noFill/>
          </p:spPr>
          <p:txBody>
            <a:bodyPr wrap="none" rtlCol="0">
              <a:spAutoFit/>
            </a:bodyPr>
            <a:lstStyle/>
            <a:p>
              <a:r>
                <a:rPr lang="en-GB" sz="1200" b="1" dirty="0" smtClean="0"/>
                <a:t>12</a:t>
              </a:r>
              <a:endParaRPr lang="en-GB" sz="1200" b="1" dirty="0"/>
            </a:p>
          </p:txBody>
        </p:sp>
        <p:sp>
          <p:nvSpPr>
            <p:cNvPr id="40" name="TextBox 39"/>
            <p:cNvSpPr txBox="1"/>
            <p:nvPr/>
          </p:nvSpPr>
          <p:spPr>
            <a:xfrm>
              <a:off x="174602" y="3523689"/>
              <a:ext cx="364202" cy="276999"/>
            </a:xfrm>
            <a:prstGeom prst="rect">
              <a:avLst/>
            </a:prstGeom>
            <a:noFill/>
          </p:spPr>
          <p:txBody>
            <a:bodyPr wrap="none" rtlCol="0">
              <a:spAutoFit/>
            </a:bodyPr>
            <a:lstStyle/>
            <a:p>
              <a:r>
                <a:rPr lang="en-GB" sz="1200" b="1" dirty="0" smtClean="0"/>
                <a:t>14</a:t>
              </a:r>
              <a:endParaRPr lang="en-GB" sz="1200" b="1" dirty="0"/>
            </a:p>
          </p:txBody>
        </p:sp>
        <p:sp>
          <p:nvSpPr>
            <p:cNvPr id="6" name="Rectangle 5"/>
            <p:cNvSpPr/>
            <p:nvPr/>
          </p:nvSpPr>
          <p:spPr>
            <a:xfrm>
              <a:off x="1471211" y="7081247"/>
              <a:ext cx="3253933" cy="3710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3" name="TextBox 42"/>
          <p:cNvSpPr txBox="1"/>
          <p:nvPr/>
        </p:nvSpPr>
        <p:spPr>
          <a:xfrm>
            <a:off x="4104481" y="7380312"/>
            <a:ext cx="1988815" cy="1107996"/>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9 = Right Ventricle</a:t>
            </a:r>
          </a:p>
          <a:p>
            <a:r>
              <a:rPr lang="en-GB" sz="1100" dirty="0" smtClean="0">
                <a:latin typeface="Arial" panose="020B0604020202020204" pitchFamily="34" charset="0"/>
                <a:cs typeface="Arial" panose="020B0604020202020204" pitchFamily="34" charset="0"/>
              </a:rPr>
              <a:t>10 Inferior Vena Cava</a:t>
            </a:r>
          </a:p>
          <a:p>
            <a:r>
              <a:rPr lang="en-GB" sz="1100" dirty="0" smtClean="0">
                <a:latin typeface="Arial" panose="020B0604020202020204" pitchFamily="34" charset="0"/>
                <a:cs typeface="Arial" panose="020B0604020202020204" pitchFamily="34" charset="0"/>
              </a:rPr>
              <a:t>11 Tricuspid Valve</a:t>
            </a:r>
          </a:p>
          <a:p>
            <a:r>
              <a:rPr lang="en-GB" sz="1100" dirty="0" smtClean="0">
                <a:latin typeface="Arial" panose="020B0604020202020204" pitchFamily="34" charset="0"/>
                <a:cs typeface="Arial" panose="020B0604020202020204" pitchFamily="34" charset="0"/>
              </a:rPr>
              <a:t>12 right Atrium</a:t>
            </a:r>
          </a:p>
          <a:p>
            <a:r>
              <a:rPr lang="en-GB" sz="1100" dirty="0" smtClean="0">
                <a:latin typeface="Arial" panose="020B0604020202020204" pitchFamily="34" charset="0"/>
                <a:cs typeface="Arial" panose="020B0604020202020204" pitchFamily="34" charset="0"/>
              </a:rPr>
              <a:t>13 Pulmonic Valve</a:t>
            </a:r>
          </a:p>
          <a:p>
            <a:endParaRPr lang="en-GB" sz="1100" dirty="0">
              <a:latin typeface="Arial" panose="020B0604020202020204" pitchFamily="34" charset="0"/>
              <a:cs typeface="Arial" panose="020B0604020202020204" pitchFamily="34" charset="0"/>
            </a:endParaRPr>
          </a:p>
        </p:txBody>
      </p:sp>
      <p:pic>
        <p:nvPicPr>
          <p:cNvPr id="44" name="Picture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1815914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The Heart </a:t>
            </a:r>
          </a:p>
          <a:p>
            <a:pPr marL="0" indent="0" algn="ctr">
              <a:buFont typeface="Wingdings 2"/>
              <a:buNone/>
            </a:pPr>
            <a:r>
              <a:rPr lang="en-US" sz="4500" dirty="0" smtClean="0">
                <a:ln w="11430"/>
                <a:latin typeface="Arial" panose="020B0604020202020204" pitchFamily="34" charset="0"/>
                <a:cs typeface="Arial" panose="020B0604020202020204" pitchFamily="34" charset="0"/>
              </a:rPr>
              <a:t/>
            </a:r>
            <a:br>
              <a:rPr lang="en-US" sz="4500" dirty="0" smtClean="0">
                <a:ln w="11430"/>
                <a:latin typeface="Arial" panose="020B0604020202020204" pitchFamily="34" charset="0"/>
                <a:cs typeface="Arial" panose="020B0604020202020204" pitchFamily="34" charset="0"/>
              </a:rPr>
            </a:br>
            <a:endParaRPr lang="en-GB" sz="4500" dirty="0"/>
          </a:p>
        </p:txBody>
      </p:sp>
      <p:graphicFrame>
        <p:nvGraphicFramePr>
          <p:cNvPr id="2" name="Table 1"/>
          <p:cNvGraphicFramePr>
            <a:graphicFrameLocks noGrp="1"/>
          </p:cNvGraphicFramePr>
          <p:nvPr>
            <p:extLst>
              <p:ext uri="{D42A27DB-BD31-4B8C-83A1-F6EECF244321}">
                <p14:modId xmlns:p14="http://schemas.microsoft.com/office/powerpoint/2010/main" val="2464615244"/>
              </p:ext>
            </p:extLst>
          </p:nvPr>
        </p:nvGraphicFramePr>
        <p:xfrm>
          <a:off x="342900" y="1331640"/>
          <a:ext cx="5429250" cy="6826686"/>
        </p:xfrm>
        <a:graphic>
          <a:graphicData uri="http://schemas.openxmlformats.org/drawingml/2006/table">
            <a:tbl>
              <a:tblPr firstRow="1" firstCol="1" lastRow="1" lastCol="1" bandRow="1" bandCol="1">
                <a:tableStyleId>{5C22544A-7EE6-4342-B048-85BDC9FD1C3A}</a:tableStyleId>
              </a:tblPr>
              <a:tblGrid>
                <a:gridCol w="1213892"/>
                <a:gridCol w="2088232"/>
                <a:gridCol w="2127126"/>
              </a:tblGrid>
              <a:tr h="426394">
                <a:tc>
                  <a:txBody>
                    <a:bodyPr/>
                    <a:lstStyle/>
                    <a:p>
                      <a:pPr algn="just">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Describe it’s 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How it’s structure is linked to it’s role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Artery</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Vein</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Atrium</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Ventricle</a:t>
                      </a: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ea typeface="Calibri"/>
                          <a:cs typeface="Arial" panose="020B0604020202020204" pitchFamily="34" charset="0"/>
                        </a:rPr>
                        <a:t>Valve</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ea typeface="Calibri"/>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2622731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400" b="1" dirty="0" smtClean="0">
                <a:ln w="11430"/>
                <a:solidFill>
                  <a:srgbClr val="422683"/>
                </a:solidFill>
                <a:latin typeface="Arial Black" panose="020B0A04020102020204" pitchFamily="34" charset="0"/>
              </a:rPr>
              <a:t>The Heart </a:t>
            </a:r>
          </a:p>
          <a:p>
            <a:pPr marL="0" indent="0" algn="ctr">
              <a:buFont typeface="Wingdings 2"/>
              <a:buNone/>
            </a:pPr>
            <a:r>
              <a:rPr lang="en-US" sz="4400" dirty="0" smtClean="0">
                <a:ln w="11430"/>
                <a:latin typeface="Arial" panose="020B0604020202020204" pitchFamily="34" charset="0"/>
                <a:cs typeface="Arial" panose="020B0604020202020204" pitchFamily="34" charset="0"/>
              </a:rPr>
              <a:t/>
            </a:r>
            <a:br>
              <a:rPr lang="en-US" sz="4400" dirty="0" smtClean="0">
                <a:ln w="11430"/>
                <a:latin typeface="Arial" panose="020B0604020202020204" pitchFamily="34" charset="0"/>
                <a:cs typeface="Arial" panose="020B0604020202020204" pitchFamily="34" charset="0"/>
              </a:rPr>
            </a:br>
            <a:endParaRPr lang="en-GB" sz="4400" dirty="0"/>
          </a:p>
        </p:txBody>
      </p:sp>
      <p:graphicFrame>
        <p:nvGraphicFramePr>
          <p:cNvPr id="2" name="Table 1"/>
          <p:cNvGraphicFramePr>
            <a:graphicFrameLocks noGrp="1"/>
          </p:cNvGraphicFramePr>
          <p:nvPr>
            <p:extLst>
              <p:ext uri="{D42A27DB-BD31-4B8C-83A1-F6EECF244321}">
                <p14:modId xmlns:p14="http://schemas.microsoft.com/office/powerpoint/2010/main" val="1361851282"/>
              </p:ext>
            </p:extLst>
          </p:nvPr>
        </p:nvGraphicFramePr>
        <p:xfrm>
          <a:off x="342900" y="1115616"/>
          <a:ext cx="5678388" cy="7296483"/>
        </p:xfrm>
        <a:graphic>
          <a:graphicData uri="http://schemas.openxmlformats.org/drawingml/2006/table">
            <a:tbl>
              <a:tblPr firstRow="1" firstCol="1" lastRow="1" lastCol="1" bandRow="1" bandCol="1">
                <a:tableStyleId>{5C22544A-7EE6-4342-B048-85BDC9FD1C3A}</a:tableStyleId>
              </a:tblPr>
              <a:tblGrid>
                <a:gridCol w="1213892"/>
                <a:gridCol w="2088232"/>
                <a:gridCol w="2376264"/>
              </a:tblGrid>
              <a:tr h="426394">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Structure</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Describe it’s structure</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How it’s structure is linked to it’s role</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cs typeface="Arial" panose="020B0604020202020204" pitchFamily="34" charset="0"/>
                        </a:rPr>
                        <a:t>Artery</a:t>
                      </a: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050" kern="1200" dirty="0" smtClean="0">
                          <a:solidFill>
                            <a:schemeClr val="tx1"/>
                          </a:solidFill>
                          <a:effectLst/>
                          <a:latin typeface="Arial" panose="020B0604020202020204" pitchFamily="34" charset="0"/>
                          <a:ea typeface="+mn-ea"/>
                          <a:cs typeface="Arial" panose="020B0604020202020204" pitchFamily="34" charset="0"/>
                        </a:rPr>
                        <a:t>Very thick walled tube which is elastic.</a:t>
                      </a:r>
                      <a:r>
                        <a:rPr lang="en-GB" sz="1050" dirty="0">
                          <a:solidFill>
                            <a:schemeClr val="tx1"/>
                          </a:solidFill>
                          <a:effectLst/>
                          <a:latin typeface="Arial" panose="020B0604020202020204" pitchFamily="34" charset="0"/>
                          <a:cs typeface="Arial" panose="020B0604020202020204" pitchFamily="34" charset="0"/>
                        </a:rPr>
                        <a:t> </a:t>
                      </a:r>
                    </a:p>
                    <a:p>
                      <a:pPr algn="l">
                        <a:lnSpc>
                          <a:spcPct val="115000"/>
                        </a:lnSpc>
                        <a:spcAft>
                          <a:spcPts val="1000"/>
                        </a:spcAft>
                        <a:tabLst>
                          <a:tab pos="2308225" algn="l"/>
                        </a:tabLst>
                      </a:pPr>
                      <a:r>
                        <a:rPr lang="en-GB" sz="1050" dirty="0">
                          <a:solidFill>
                            <a:schemeClr val="tx1"/>
                          </a:solidFill>
                          <a:effectLst/>
                          <a:latin typeface="Arial" panose="020B0604020202020204" pitchFamily="34" charset="0"/>
                          <a:cs typeface="Arial" panose="020B0604020202020204" pitchFamily="34" charset="0"/>
                        </a:rPr>
                        <a:t>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050" b="0" kern="1200" dirty="0" smtClean="0">
                          <a:solidFill>
                            <a:schemeClr val="tx1"/>
                          </a:solidFill>
                          <a:effectLst/>
                          <a:latin typeface="Arial" panose="020B0604020202020204" pitchFamily="34" charset="0"/>
                          <a:ea typeface="+mn-ea"/>
                          <a:cs typeface="Arial" panose="020B0604020202020204" pitchFamily="34" charset="0"/>
                        </a:rPr>
                        <a:t>Arteries carry blood away from the heart and have a thick, elastic, muscular wall. </a:t>
                      </a:r>
                      <a:br>
                        <a:rPr kumimoji="0" lang="en-GB" sz="1050" b="0" kern="1200" dirty="0" smtClean="0">
                          <a:solidFill>
                            <a:schemeClr val="tx1"/>
                          </a:solidFill>
                          <a:effectLst/>
                          <a:latin typeface="Arial" panose="020B0604020202020204" pitchFamily="34" charset="0"/>
                          <a:ea typeface="+mn-ea"/>
                          <a:cs typeface="Arial" panose="020B0604020202020204" pitchFamily="34" charset="0"/>
                        </a:rPr>
                      </a:br>
                      <a:r>
                        <a:rPr kumimoji="0" lang="en-GB" sz="1050" b="0" kern="1200" dirty="0" smtClean="0">
                          <a:solidFill>
                            <a:schemeClr val="tx1"/>
                          </a:solidFill>
                          <a:effectLst/>
                          <a:latin typeface="Arial" panose="020B0604020202020204" pitchFamily="34" charset="0"/>
                          <a:ea typeface="+mn-ea"/>
                          <a:cs typeface="Arial" panose="020B0604020202020204" pitchFamily="34" charset="0"/>
                        </a:rPr>
                        <a:t>The thick walls stretch as blood is pumped in and the muscle wall contracts to force blood along.</a:t>
                      </a:r>
                      <a:endParaRPr kumimoji="0" lang="en-GB" sz="1050" b="0" kern="1200" dirty="0">
                        <a:solidFill>
                          <a:schemeClr val="tx1"/>
                        </a:solidFill>
                        <a:effectLst/>
                        <a:latin typeface="Arial" panose="020B0604020202020204" pitchFamily="34" charset="0"/>
                        <a:ea typeface="+mn-ea"/>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28519">
                <a:tc>
                  <a:txBody>
                    <a:bodyPr/>
                    <a:lstStyle/>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cs typeface="Arial" panose="020B0604020202020204" pitchFamily="34" charset="0"/>
                        </a:rPr>
                        <a:t>Vein</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050" kern="1200" dirty="0" smtClean="0">
                          <a:solidFill>
                            <a:schemeClr val="tx1"/>
                          </a:solidFill>
                          <a:effectLst/>
                          <a:latin typeface="Arial" panose="020B0604020202020204" pitchFamily="34" charset="0"/>
                          <a:ea typeface="+mn-ea"/>
                          <a:cs typeface="Arial" panose="020B0604020202020204" pitchFamily="34" charset="0"/>
                        </a:rPr>
                        <a:t>Thin walled tube which is flexible and elastic.</a:t>
                      </a:r>
                      <a:r>
                        <a:rPr lang="en-GB" sz="1050" dirty="0">
                          <a:solidFill>
                            <a:schemeClr val="tx1"/>
                          </a:solidFill>
                          <a:effectLst/>
                          <a:latin typeface="Arial" panose="020B0604020202020204" pitchFamily="34" charset="0"/>
                          <a:cs typeface="Arial" panose="020B0604020202020204" pitchFamily="34" charset="0"/>
                        </a:rPr>
                        <a:t>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050" b="0" kern="1200" dirty="0" smtClean="0">
                          <a:solidFill>
                            <a:schemeClr val="tx1"/>
                          </a:solidFill>
                          <a:effectLst/>
                          <a:latin typeface="Arial" panose="020B0604020202020204" pitchFamily="34" charset="0"/>
                          <a:ea typeface="+mn-ea"/>
                          <a:cs typeface="Arial" panose="020B0604020202020204" pitchFamily="34" charset="0"/>
                        </a:rPr>
                        <a:t>Veins have a relatively thinner and less muscular wall than arteries.  The blood is under a lower pressure than in the arteries.  </a:t>
                      </a:r>
                    </a:p>
                    <a:p>
                      <a:pPr algn="l"/>
                      <a:r>
                        <a:rPr kumimoji="0" lang="en-GB" sz="1050" b="0" kern="1200" dirty="0" smtClean="0">
                          <a:solidFill>
                            <a:schemeClr val="tx1"/>
                          </a:solidFill>
                          <a:effectLst/>
                          <a:latin typeface="Arial" panose="020B0604020202020204" pitchFamily="34" charset="0"/>
                          <a:ea typeface="+mn-ea"/>
                          <a:cs typeface="Arial" panose="020B0604020202020204" pitchFamily="34" charset="0"/>
                        </a:rPr>
                        <a:t>To ensure that blood does not flow back towards the heart between heartbeats, valves are present every few centimetres. The valves of this thin walled tube only allow blood to flow in one direction.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cs typeface="Arial" panose="020B0604020202020204" pitchFamily="34" charset="0"/>
                        </a:rPr>
                        <a:t>Atrium</a:t>
                      </a: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lang="en-GB" sz="1050" dirty="0">
                          <a:solidFill>
                            <a:schemeClr val="tx1"/>
                          </a:solidFill>
                          <a:effectLst/>
                          <a:latin typeface="Arial" panose="020B0604020202020204" pitchFamily="34" charset="0"/>
                          <a:cs typeface="Arial" panose="020B0604020202020204" pitchFamily="34" charset="0"/>
                        </a:rPr>
                        <a:t> </a:t>
                      </a:r>
                      <a:r>
                        <a:rPr kumimoji="0" lang="en-GB" sz="1050" kern="1200" dirty="0" smtClean="0">
                          <a:solidFill>
                            <a:schemeClr val="tx1"/>
                          </a:solidFill>
                          <a:effectLst/>
                          <a:latin typeface="Arial" panose="020B0604020202020204" pitchFamily="34" charset="0"/>
                          <a:ea typeface="+mn-ea"/>
                          <a:cs typeface="Arial" panose="020B0604020202020204" pitchFamily="34" charset="0"/>
                        </a:rPr>
                        <a:t>Small chamber with an entrance and an exit.  Walls made of cardiac muscle.</a:t>
                      </a:r>
                      <a:endParaRPr lang="en-GB" sz="1050" dirty="0">
                        <a:solidFill>
                          <a:schemeClr val="tx1"/>
                        </a:solidFill>
                        <a:effectLst/>
                        <a:latin typeface="Arial" panose="020B0604020202020204" pitchFamily="34" charset="0"/>
                        <a:cs typeface="Arial" panose="020B0604020202020204" pitchFamily="34" charset="0"/>
                      </a:endParaRPr>
                    </a:p>
                    <a:p>
                      <a:pPr algn="l">
                        <a:lnSpc>
                          <a:spcPct val="115000"/>
                        </a:lnSpc>
                        <a:spcAft>
                          <a:spcPts val="1000"/>
                        </a:spcAft>
                        <a:tabLst>
                          <a:tab pos="2308225" algn="l"/>
                        </a:tabLst>
                      </a:pPr>
                      <a:r>
                        <a:rPr lang="en-GB" sz="1050" dirty="0">
                          <a:solidFill>
                            <a:schemeClr val="tx1"/>
                          </a:solidFill>
                          <a:effectLst/>
                          <a:latin typeface="Arial" panose="020B0604020202020204" pitchFamily="34" charset="0"/>
                          <a:cs typeface="Arial" panose="020B0604020202020204" pitchFamily="34" charset="0"/>
                        </a:rPr>
                        <a:t>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050" b="0" kern="1200" dirty="0" smtClean="0">
                          <a:solidFill>
                            <a:schemeClr val="tx1"/>
                          </a:solidFill>
                          <a:effectLst/>
                          <a:latin typeface="Arial" panose="020B0604020202020204" pitchFamily="34" charset="0"/>
                          <a:ea typeface="+mn-ea"/>
                          <a:cs typeface="Arial" panose="020B0604020202020204" pitchFamily="34" charset="0"/>
                        </a:rPr>
                        <a:t>The wall of the right atrium is made of a specialized tissue forming a structure called the sinoatrial node (SAN) also known as the pacemaker. </a:t>
                      </a:r>
                    </a:p>
                    <a:p>
                      <a:pPr algn="l"/>
                      <a:r>
                        <a:rPr kumimoji="0" lang="en-GB" sz="1050" b="0" kern="1200" dirty="0" smtClean="0">
                          <a:solidFill>
                            <a:schemeClr val="tx1"/>
                          </a:solidFill>
                          <a:effectLst/>
                          <a:latin typeface="Arial" panose="020B0604020202020204" pitchFamily="34" charset="0"/>
                          <a:ea typeface="+mn-ea"/>
                          <a:cs typeface="Arial" panose="020B0604020202020204" pitchFamily="34" charset="0"/>
                        </a:rPr>
                        <a:t>It spontaneously produces electrical impulses which spread to the two atria causing them to contract. The brain controls the heart rate and the pacemaker receives two nerves from the brain stem.</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cs typeface="Arial" panose="020B0604020202020204" pitchFamily="34" charset="0"/>
                        </a:rPr>
                        <a:t>Ventricle</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050" kern="1200" dirty="0" smtClean="0">
                          <a:solidFill>
                            <a:schemeClr val="tx1"/>
                          </a:solidFill>
                          <a:effectLst/>
                          <a:latin typeface="Arial" panose="020B0604020202020204" pitchFamily="34" charset="0"/>
                          <a:ea typeface="+mn-ea"/>
                          <a:cs typeface="Arial" panose="020B0604020202020204" pitchFamily="34" charset="0"/>
                        </a:rPr>
                        <a:t>Large chamber with an entrance and an exit.  Walls made of thick cardiac muscle.</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tab pos="2308225" algn="l"/>
                        </a:tabLst>
                        <a:defRPr/>
                      </a:pPr>
                      <a:r>
                        <a:rPr kumimoji="0" lang="en-GB" sz="1050" b="0" kern="1200" dirty="0" smtClean="0">
                          <a:solidFill>
                            <a:schemeClr val="tx1"/>
                          </a:solidFill>
                          <a:effectLst/>
                          <a:latin typeface="Arial" panose="020B0604020202020204" pitchFamily="34" charset="0"/>
                          <a:ea typeface="+mn-ea"/>
                          <a:cs typeface="Arial" panose="020B0604020202020204" pitchFamily="34" charset="0"/>
                        </a:rPr>
                        <a:t>The muscle wall surrounding the left ventricle is thicker than the wall surrounding the right ventricle due to the higher force needed to pump the blood through the systemic circulation to the rest of the body.</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ea typeface="Calibri"/>
                          <a:cs typeface="Arial" panose="020B0604020202020204" pitchFamily="34" charset="0"/>
                        </a:rPr>
                        <a:t>Valve</a:t>
                      </a: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05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r>
                        <a:rPr lang="en-GB" sz="1050" dirty="0" smtClean="0">
                          <a:solidFill>
                            <a:schemeClr val="tx1"/>
                          </a:solidFill>
                          <a:effectLst/>
                          <a:latin typeface="Arial" panose="020B0604020202020204" pitchFamily="34" charset="0"/>
                          <a:ea typeface="Calibri"/>
                          <a:cs typeface="Arial" panose="020B0604020202020204" pitchFamily="34" charset="0"/>
                        </a:rPr>
                        <a:t>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050" b="0" kern="1200" dirty="0" smtClean="0">
                          <a:solidFill>
                            <a:schemeClr val="tx1"/>
                          </a:solidFill>
                          <a:effectLst/>
                          <a:latin typeface="Arial" panose="020B0604020202020204" pitchFamily="34" charset="0"/>
                          <a:ea typeface="+mn-ea"/>
                          <a:cs typeface="Arial" panose="020B0604020202020204" pitchFamily="34" charset="0"/>
                        </a:rPr>
                        <a:t>Small strong tissues that moves</a:t>
                      </a:r>
                      <a:endParaRPr lang="en-GB" sz="105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050" b="0" kern="1200" dirty="0" smtClean="0">
                          <a:solidFill>
                            <a:schemeClr val="tx1"/>
                          </a:solidFill>
                          <a:effectLst/>
                          <a:latin typeface="Arial" panose="020B0604020202020204" pitchFamily="34" charset="0"/>
                          <a:ea typeface="+mn-ea"/>
                          <a:cs typeface="Arial" panose="020B0604020202020204" pitchFamily="34" charset="0"/>
                        </a:rPr>
                        <a:t>The valves keep the deoxygenated blood flowing from the body to the lungs and oxygenated blood flowing from the heart to the rest of the body.</a:t>
                      </a:r>
                    </a:p>
                    <a:p>
                      <a:r>
                        <a:rPr kumimoji="0" lang="en-GB" sz="1050" b="0" kern="1200" dirty="0" smtClean="0">
                          <a:solidFill>
                            <a:schemeClr val="tx1"/>
                          </a:solidFill>
                          <a:effectLst/>
                          <a:latin typeface="Arial" panose="020B0604020202020204" pitchFamily="34" charset="0"/>
                          <a:ea typeface="+mn-ea"/>
                          <a:cs typeface="Arial" panose="020B0604020202020204" pitchFamily="34" charset="0"/>
                        </a:rPr>
                        <a:t>Rhythmic opening and closing of the valves create the </a:t>
                      </a:r>
                      <a:r>
                        <a:rPr kumimoji="0" lang="en-GB" sz="1050" b="0" kern="1200" dirty="0" err="1" smtClean="0">
                          <a:solidFill>
                            <a:schemeClr val="tx1"/>
                          </a:solidFill>
                          <a:effectLst/>
                          <a:latin typeface="Arial" panose="020B0604020202020204" pitchFamily="34" charset="0"/>
                          <a:ea typeface="+mn-ea"/>
                          <a:cs typeface="Arial" panose="020B0604020202020204" pitchFamily="34" charset="0"/>
                        </a:rPr>
                        <a:t>lub</a:t>
                      </a:r>
                      <a:r>
                        <a:rPr kumimoji="0" lang="en-GB" sz="1050" b="0" kern="1200" dirty="0" smtClean="0">
                          <a:solidFill>
                            <a:schemeClr val="tx1"/>
                          </a:solidFill>
                          <a:effectLst/>
                          <a:latin typeface="Arial" panose="020B0604020202020204" pitchFamily="34" charset="0"/>
                          <a:ea typeface="+mn-ea"/>
                          <a:cs typeface="Arial" panose="020B0604020202020204" pitchFamily="34" charset="0"/>
                        </a:rPr>
                        <a:t>-dub sound of the heartbeat. </a:t>
                      </a:r>
                      <a:endParaRPr lang="en-GB" sz="105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3" y="8611268"/>
            <a:ext cx="779068" cy="425228"/>
          </a:xfrm>
          <a:prstGeom prst="rect">
            <a:avLst/>
          </a:prstGeom>
        </p:spPr>
      </p:pic>
    </p:spTree>
    <p:extLst>
      <p:ext uri="{BB962C8B-B14F-4D97-AF65-F5344CB8AC3E}">
        <p14:creationId xmlns:p14="http://schemas.microsoft.com/office/powerpoint/2010/main" val="3809329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Tree>
    <p:extLst>
      <p:ext uri="{BB962C8B-B14F-4D97-AF65-F5344CB8AC3E}">
        <p14:creationId xmlns:p14="http://schemas.microsoft.com/office/powerpoint/2010/main" val="24581413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588</TotalTime>
  <Words>451</Words>
  <Application>Microsoft Office PowerPoint</Application>
  <PresentationFormat>On-screen Show (4:3)</PresentationFormat>
  <Paragraphs>145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83</cp:revision>
  <dcterms:created xsi:type="dcterms:W3CDTF">2015-01-26T16:10:38Z</dcterms:created>
  <dcterms:modified xsi:type="dcterms:W3CDTF">2015-06-03T13:42:27Z</dcterms:modified>
</cp:coreProperties>
</file>