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69" r:id="rId2"/>
    <p:sldId id="270" r:id="rId3"/>
    <p:sldId id="272" r:id="rId4"/>
    <p:sldId id="309" r:id="rId5"/>
    <p:sldId id="308" r:id="rId6"/>
    <p:sldId id="271" r:id="rId7"/>
  </p:sldIdLst>
  <p:sldSz cx="6858000" cy="9144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422683"/>
    <a:srgbClr val="FFFFE7"/>
    <a:srgbClr val="0000FF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0" d="100"/>
          <a:sy n="80" d="100"/>
        </p:scale>
        <p:origin x="-1812" y="6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476EBE-0210-4A69-8975-1F6A1B4CCE19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143125" y="685800"/>
            <a:ext cx="257175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F96011C-7CB4-407C-A3B2-7CC4DD3841E2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8889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408147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824021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5052719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F96011C-7CB4-407C-A3B2-7CC4DD3841E2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7958018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000250" y="0"/>
            <a:ext cx="4857750" cy="9144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2571750" y="4572000"/>
            <a:ext cx="9144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2525151" y="711200"/>
            <a:ext cx="3829050" cy="3824224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2515831" y="4719819"/>
            <a:ext cx="3836084" cy="1468331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4403418" y="8743928"/>
            <a:ext cx="1501848" cy="302536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114550" y="8743928"/>
            <a:ext cx="2195792" cy="3048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5910663" y="8741664"/>
            <a:ext cx="441252" cy="3048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14900" y="366608"/>
            <a:ext cx="1143000" cy="7802033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90"/>
            <a:ext cx="4514850" cy="7802033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182112" y="8743928"/>
            <a:ext cx="1501848" cy="302536"/>
          </a:xfrm>
        </p:spPr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42900" y="8741664"/>
            <a:ext cx="2743200" cy="304800"/>
          </a:xfrm>
        </p:spPr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90872" y="8737600"/>
            <a:ext cx="441252" cy="3048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00100" y="3762450"/>
            <a:ext cx="4691616" cy="1816100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00100" y="2540001"/>
            <a:ext cx="4691616" cy="991343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43179" y="8742413"/>
            <a:ext cx="1501848" cy="302536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01519" y="8742413"/>
            <a:ext cx="2171700" cy="3048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050464" y="8740149"/>
            <a:ext cx="441252" cy="304800"/>
          </a:xfrm>
        </p:spPr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134106" y="2133601"/>
            <a:ext cx="2640330" cy="6034617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3134106" y="7823200"/>
            <a:ext cx="2640330" cy="6096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42900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134106" y="2282453"/>
            <a:ext cx="2640330" cy="54864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31536" cy="1524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04800"/>
            <a:ext cx="4423410" cy="156464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42900" y="1996555"/>
            <a:ext cx="4423410" cy="803349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" y="2844800"/>
            <a:ext cx="5429250" cy="582900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448477" y="1339558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rot="21420000">
            <a:off x="447530" y="1331756"/>
            <a:ext cx="3239645" cy="5750097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041824" y="1524000"/>
            <a:ext cx="2571750" cy="27432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041824" y="4378179"/>
            <a:ext cx="2571750" cy="256032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497762" y="1388003"/>
            <a:ext cx="3154680" cy="560832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6115050" y="0"/>
            <a:ext cx="742950" cy="9144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342900" y="426720"/>
            <a:ext cx="5429250" cy="1524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342900" y="2145888"/>
            <a:ext cx="5429250" cy="646176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3184452" y="8743928"/>
            <a:ext cx="1501848" cy="302536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2B6CF2D9-D0FF-4B00-B02F-DB608A803C01}" type="datetimeFigureOut">
              <a:rPr lang="en-GB" smtClean="0"/>
              <a:t>06/07/2015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342900" y="8743928"/>
            <a:ext cx="2743200" cy="3048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GB" dirty="0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4688586" y="8741664"/>
            <a:ext cx="441252" cy="3048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A96E225-99A7-442B-B8A7-51395A0FCE2B}" type="slidenum">
              <a:rPr lang="en-GB" smtClean="0"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2.jpeg"/><Relationship Id="rId7" Type="http://schemas.microsoft.com/office/2007/relationships/hdphoto" Target="../media/hdphoto1.wdp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g"/><Relationship Id="rId9" Type="http://schemas.microsoft.com/office/2007/relationships/hdphoto" Target="../media/hdphoto2.wdp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emf"/><Relationship Id="rId3" Type="http://schemas.openxmlformats.org/officeDocument/2006/relationships/image" Target="../media/image7.jpeg"/><Relationship Id="rId7" Type="http://schemas.microsoft.com/office/2007/relationships/hdphoto" Target="../media/hdphoto3.wdp"/><Relationship Id="rId12" Type="http://schemas.openxmlformats.org/officeDocument/2006/relationships/image" Target="../media/image1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11" Type="http://schemas.openxmlformats.org/officeDocument/2006/relationships/image" Target="../media/image13.emf"/><Relationship Id="rId5" Type="http://schemas.openxmlformats.org/officeDocument/2006/relationships/image" Target="../media/image4.jpeg"/><Relationship Id="rId10" Type="http://schemas.openxmlformats.org/officeDocument/2006/relationships/image" Target="../media/image12.emf"/><Relationship Id="rId4" Type="http://schemas.openxmlformats.org/officeDocument/2006/relationships/image" Target="../media/image3.jpg"/><Relationship Id="rId9" Type="http://schemas.openxmlformats.org/officeDocument/2006/relationships/image" Target="../media/image11.e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10" name="Content Placeholder 2"/>
          <p:cNvSpPr txBox="1">
            <a:spLocks/>
          </p:cNvSpPr>
          <p:nvPr/>
        </p:nvSpPr>
        <p:spPr>
          <a:xfrm>
            <a:off x="558672" y="1043608"/>
            <a:ext cx="5508612" cy="4224469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4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Kc Expressions </a:t>
            </a:r>
          </a:p>
          <a:p>
            <a:pPr marL="0" indent="0" algn="ctr">
              <a:buFont typeface="Wingdings 2"/>
              <a:buNone/>
            </a:pPr>
            <a:r>
              <a:rPr lang="en-US" sz="4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&amp; Units 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David </a:t>
            </a: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Martin</a:t>
            </a:r>
          </a:p>
          <a:p>
            <a:pPr marL="0" indent="0" algn="ctr">
              <a:buFont typeface="Wingdings 2"/>
              <a:buNone/>
            </a:pPr>
            <a:r>
              <a:rPr lang="en-US" sz="1800" b="1" dirty="0" smtClean="0">
                <a:ln w="11430"/>
                <a:solidFill>
                  <a:schemeClr val="bg1">
                    <a:lumMod val="5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City and Islington College</a:t>
            </a:r>
            <a:endParaRPr lang="en-GB" sz="1800" b="1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895488" cy="772897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2" name="Picture 11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194004" y="7679377"/>
            <a:ext cx="568326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7030A0"/>
              </a:buClr>
            </a:pPr>
            <a:r>
              <a:rPr lang="en-GB" sz="12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Students Name: …………………………………………………………………..</a:t>
            </a:r>
          </a:p>
        </p:txBody>
      </p:sp>
      <p:pic>
        <p:nvPicPr>
          <p:cNvPr id="5122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672" y="5580112"/>
            <a:ext cx="1279648" cy="1279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" name="Oval 14"/>
          <p:cNvSpPr/>
          <p:nvPr/>
        </p:nvSpPr>
        <p:spPr>
          <a:xfrm>
            <a:off x="2806490" y="4808430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6" name="Oval 15"/>
          <p:cNvSpPr/>
          <p:nvPr/>
        </p:nvSpPr>
        <p:spPr>
          <a:xfrm>
            <a:off x="2605993" y="4844420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9408" r="8954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8840" y="4931246"/>
            <a:ext cx="2648277" cy="223304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" name="Oval 17"/>
          <p:cNvSpPr/>
          <p:nvPr/>
        </p:nvSpPr>
        <p:spPr>
          <a:xfrm>
            <a:off x="2842494" y="4571206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9" name="Oval 18"/>
          <p:cNvSpPr/>
          <p:nvPr/>
        </p:nvSpPr>
        <p:spPr>
          <a:xfrm>
            <a:off x="2554462" y="4571206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20" name="Oval 19"/>
          <p:cNvSpPr/>
          <p:nvPr/>
        </p:nvSpPr>
        <p:spPr>
          <a:xfrm>
            <a:off x="2428686" y="4746526"/>
            <a:ext cx="108012" cy="108012"/>
          </a:xfrm>
          <a:prstGeom prst="ellipse">
            <a:avLst/>
          </a:prstGeom>
          <a:solidFill>
            <a:srgbClr val="00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370580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ontent Placeholder 2"/>
          <p:cNvSpPr txBox="1">
            <a:spLocks/>
          </p:cNvSpPr>
          <p:nvPr/>
        </p:nvSpPr>
        <p:spPr>
          <a:xfrm>
            <a:off x="620688" y="923595"/>
            <a:ext cx="4914546" cy="1440160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endParaRPr lang="en-US" sz="44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36720699"/>
              </p:ext>
            </p:extLst>
          </p:nvPr>
        </p:nvGraphicFramePr>
        <p:xfrm>
          <a:off x="620688" y="1475656"/>
          <a:ext cx="5242264" cy="4923329"/>
        </p:xfrm>
        <a:graphic>
          <a:graphicData uri="http://schemas.openxmlformats.org/drawingml/2006/table">
            <a:tbl>
              <a:tblPr firstRow="1" bandRow="1"/>
              <a:tblGrid>
                <a:gridCol w="5242264"/>
              </a:tblGrid>
              <a:tr h="27463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Topic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Chemistry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Aims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62806">
                <a:tc>
                  <a:txBody>
                    <a:bodyPr/>
                    <a:lstStyle/>
                    <a:p>
                      <a:pPr marL="171450" lvl="0" indent="-171450">
                        <a:buFont typeface="Wingdings" panose="05000000000000000000" pitchFamily="2" charset="2"/>
                        <a:buChar char="Ø"/>
                      </a:pPr>
                      <a:r>
                        <a:rPr kumimoji="0" lang="en-GB" sz="1200" kern="120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This worksheet provides some exercises to help introduce students to writing</a:t>
                      </a:r>
                      <a:r>
                        <a:rPr kumimoji="0" lang="en-GB" sz="1200" kern="1200" baseline="0" dirty="0" smtClean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Kc expressions and calculating the units.  It goes well with the numeracy hand-out concerning powers.</a:t>
                      </a:r>
                      <a:endParaRPr kumimoji="0" lang="en-GB" sz="1200" kern="1200" dirty="0"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2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</a:t>
                      </a:r>
                      <a:endParaRPr lang="en-GB" sz="12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Level 2 &amp; Level 3 (16-19 years old)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Method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657069">
                <a:tc>
                  <a:txBody>
                    <a:bodyPr/>
                    <a:lstStyle/>
                    <a:p>
                      <a:pPr algn="l"/>
                      <a:r>
                        <a:rPr lang="en-GB" sz="120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PowerPoint Slide 3 is the Questions, Slide</a:t>
                      </a:r>
                      <a:r>
                        <a:rPr lang="en-GB" sz="1200" baseline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5 Answers.  Hand-out Slide 3 for students to complete.  </a:t>
                      </a:r>
                      <a:endParaRPr lang="en-GB" sz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Equipment 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810097">
                <a:tc>
                  <a:txBody>
                    <a:bodyPr/>
                    <a:lstStyle/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Laptop &amp; Projector 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Pens</a:t>
                      </a:r>
                    </a:p>
                    <a:p>
                      <a:pPr marL="285750" indent="-285750" algn="l">
                        <a:buFont typeface="Wingdings" panose="05000000000000000000" pitchFamily="2" charset="2"/>
                        <a:buChar char="Ø"/>
                      </a:pPr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Hand-Outs 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293997">
                <a:tc>
                  <a:txBody>
                    <a:bodyPr/>
                    <a:lstStyle/>
                    <a:p>
                      <a:pPr algn="l"/>
                      <a:r>
                        <a:rPr lang="en-GB" sz="1600" b="1" dirty="0" smtClean="0">
                          <a:solidFill>
                            <a:schemeClr val="bg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Duration</a:t>
                      </a:r>
                      <a:endParaRPr lang="en-GB" sz="1600" b="1" dirty="0">
                        <a:solidFill>
                          <a:schemeClr val="bg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22683"/>
                    </a:solidFill>
                  </a:tcPr>
                </a:tc>
              </a:tr>
              <a:tr h="268913">
                <a:tc>
                  <a:txBody>
                    <a:bodyPr/>
                    <a:lstStyle/>
                    <a:p>
                      <a:pPr algn="l"/>
                      <a:r>
                        <a:rPr lang="en-GB" sz="1200" b="0" dirty="0" smtClean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&gt;10-20 Minutes</a:t>
                      </a:r>
                      <a:endParaRPr lang="en-GB" sz="1200" b="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82277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76029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Kc</a:t>
            </a:r>
            <a:endParaRPr lang="en-US" sz="28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9080" y="395536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908720" y="1475656"/>
            <a:ext cx="460851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600" b="1" dirty="0" smtClean="0">
                <a:latin typeface="Arial" panose="020B0604020202020204" pitchFamily="34" charset="0"/>
                <a:cs typeface="Arial" panose="020B0604020202020204" pitchFamily="34" charset="0"/>
              </a:rPr>
              <a:t>Write the Kc expressions for the equilibrium below and workout the units for Kc</a:t>
            </a:r>
            <a:endParaRPr lang="en-GB" sz="16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404665" y="2783989"/>
            <a:ext cx="563043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)	H</a:t>
            </a:r>
            <a:r>
              <a:rPr lang="en-GB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2(g)       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+       I</a:t>
            </a:r>
            <a:r>
              <a:rPr lang="en-GB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2(g)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2HI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(g)  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lvl="0"/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ii)	CO</a:t>
            </a:r>
            <a:r>
              <a:rPr lang="en-GB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Br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2(g</a:t>
            </a:r>
            <a:r>
              <a:rPr lang="en-GB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COBr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2(g)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iii)	2NO</a:t>
            </a:r>
            <a:r>
              <a:rPr lang="en-GB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(g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O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2(g</a:t>
            </a:r>
            <a:r>
              <a:rPr lang="en-GB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2NO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2(g)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iv)	PCl</a:t>
            </a:r>
            <a:r>
              <a:rPr lang="en-GB" sz="1600" baseline="-25000" dirty="0" smtClean="0">
                <a:latin typeface="Arial" panose="020B0604020202020204" pitchFamily="34" charset="0"/>
                <a:cs typeface="Arial" panose="020B0604020202020204" pitchFamily="34" charset="0"/>
              </a:rPr>
              <a:t>5(g)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	PCl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3(g)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+	Cl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2(g)</a:t>
            </a:r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v)	Fe</a:t>
            </a:r>
            <a:r>
              <a:rPr lang="en-GB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GB" sz="1600" baseline="-25000" dirty="0" err="1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GB" sz="1600" baseline="-25000" dirty="0">
                <a:latin typeface="Arial" panose="020B0604020202020204" pitchFamily="34" charset="0"/>
                <a:cs typeface="Arial" panose="020B0604020202020204" pitchFamily="34" charset="0"/>
              </a:rPr>
              <a:t>)	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+      SCN</a:t>
            </a:r>
            <a:r>
              <a:rPr lang="en-GB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Fe(SCN)</a:t>
            </a:r>
            <a:r>
              <a:rPr lang="en-GB" sz="1600" baseline="30000" dirty="0" smtClean="0"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en-GB" sz="1600" baseline="30000" dirty="0">
                <a:latin typeface="Arial" panose="020B0604020202020204" pitchFamily="34" charset="0"/>
                <a:cs typeface="Arial" panose="020B0604020202020204" pitchFamily="34" charset="0"/>
              </a:rPr>
              <a:t>+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GB" sz="1600" dirty="0" err="1">
                <a:latin typeface="Arial" panose="020B0604020202020204" pitchFamily="34" charset="0"/>
                <a:cs typeface="Arial" panose="020B0604020202020204" pitchFamily="34" charset="0"/>
              </a:rPr>
              <a:t>aq</a:t>
            </a:r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" name="Picture 9" descr="Description: 203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740" y="2904554"/>
            <a:ext cx="424180" cy="212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" name="Picture 10" descr="Description: 203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3578409"/>
            <a:ext cx="424180" cy="212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2" name="Picture 11" descr="Description: 203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1088" y="4298489"/>
            <a:ext cx="424180" cy="212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Description: 203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8880" y="5018569"/>
            <a:ext cx="424180" cy="21209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Picture 13" descr="Description: 2039"/>
          <p:cNvPicPr/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8830" y="5810657"/>
            <a:ext cx="424180" cy="21209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4414878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76029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Kc</a:t>
            </a:r>
            <a:endParaRPr lang="en-US" sz="2800" b="1" dirty="0" smtClean="0">
              <a:ln w="11430"/>
              <a:solidFill>
                <a:srgbClr val="422683"/>
              </a:solidFill>
              <a:latin typeface="Arial Black" panose="020B0A04020102020204" pitchFamily="34" charset="0"/>
            </a:endParaRPr>
          </a:p>
        </p:txBody>
      </p:sp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9080" y="395536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404664" y="3635896"/>
            <a:ext cx="563043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3200" b="1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ANSWERS</a:t>
            </a:r>
            <a:endParaRPr lang="en-GB" sz="1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8956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Picture 5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26695"/>
            <a:ext cx="1224136" cy="1056554"/>
          </a:xfrm>
          <a:prstGeom prst="rect">
            <a:avLst/>
          </a:prstGeom>
        </p:spPr>
      </p:pic>
      <p:pic>
        <p:nvPicPr>
          <p:cNvPr id="60" name="Picture 5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6632" y="8440572"/>
            <a:ext cx="1091803" cy="595924"/>
          </a:xfrm>
          <a:prstGeom prst="rect">
            <a:avLst/>
          </a:prstGeom>
        </p:spPr>
      </p:pic>
      <p:pic>
        <p:nvPicPr>
          <p:cNvPr id="61" name="Picture 60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  <p:sp>
        <p:nvSpPr>
          <p:cNvPr id="21" name="Content Placeholder 2"/>
          <p:cNvSpPr txBox="1">
            <a:spLocks/>
          </p:cNvSpPr>
          <p:nvPr/>
        </p:nvSpPr>
        <p:spPr>
          <a:xfrm>
            <a:off x="526490" y="376029"/>
            <a:ext cx="5508612" cy="883603"/>
          </a:xfrm>
          <a:prstGeom prst="rect">
            <a:avLst/>
          </a:prstGeom>
        </p:spPr>
        <p:txBody>
          <a:bodyPr vert="horz">
            <a:no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tx2"/>
              </a:buClr>
              <a:buSzPct val="73000"/>
              <a:buFont typeface="Wingdings 2"/>
              <a:buChar char=""/>
              <a:defRPr kumimoji="0" sz="2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21208" indent="-228600" algn="l" rtl="0" eaLnBrk="1" latinLnBrk="0" hangingPunct="1">
              <a:spcBef>
                <a:spcPts val="5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23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758952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6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22860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280160" indent="-228600" algn="l" rtl="0" eaLnBrk="1" latinLnBrk="0" hangingPunct="1">
              <a:spcBef>
                <a:spcPts val="400"/>
              </a:spcBef>
              <a:buClr>
                <a:schemeClr val="accent4"/>
              </a:buClr>
              <a:buSzPct val="70000"/>
              <a:buFont typeface="Wingdings"/>
              <a:buChar char="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72184" indent="-182880" algn="l" rtl="0" eaLnBrk="1" latinLnBrk="0" hangingPunct="1">
              <a:spcBef>
                <a:spcPts val="400"/>
              </a:spcBef>
              <a:buClr>
                <a:schemeClr val="accent4"/>
              </a:buClr>
              <a:buSzPct val="80000"/>
              <a:buFont typeface="Wingdings 2"/>
              <a:buChar char=""/>
              <a:defRPr kumimoji="0" sz="1800" kern="120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1673352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80000"/>
              <a:buFont typeface="Wingdings 2"/>
              <a:buChar char="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847088" indent="-182880" algn="l" rtl="0" eaLnBrk="1" latinLnBrk="0" hangingPunct="1">
              <a:spcBef>
                <a:spcPts val="300"/>
              </a:spcBef>
              <a:buClr>
                <a:schemeClr val="accent4"/>
              </a:buClr>
              <a:buSzPct val="100000"/>
              <a:buChar char="•"/>
              <a:defRPr kumimoji="0" sz="1600" kern="1200" baseline="0">
                <a:solidFill>
                  <a:schemeClr val="tx1">
                    <a:tint val="8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2057400" indent="-182880" algn="l" rtl="0" eaLnBrk="1" latinLnBrk="0" hangingPunct="1">
              <a:spcBef>
                <a:spcPct val="20000"/>
              </a:spcBef>
              <a:buClr>
                <a:schemeClr val="accent4"/>
              </a:buClr>
              <a:buSzPct val="100000"/>
              <a:buFont typeface="Wingdings"/>
              <a:buChar char="§"/>
              <a:defRPr kumimoji="0" sz="14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422683"/>
                </a:solidFill>
                <a:latin typeface="Arial Black" panose="020B0A04020102020204" pitchFamily="34" charset="0"/>
              </a:rPr>
              <a:t>Kc</a:t>
            </a:r>
          </a:p>
          <a:p>
            <a:pPr marL="0" indent="0" algn="ctr">
              <a:buFont typeface="Wingdings 2"/>
              <a:buNone/>
            </a:pPr>
            <a:r>
              <a:rPr lang="en-US" sz="2800" b="1" dirty="0" smtClean="0">
                <a:ln w="11430"/>
                <a:solidFill>
                  <a:srgbClr val="FF0000"/>
                </a:solidFill>
                <a:latin typeface="Arial Black" panose="020B0A04020102020204" pitchFamily="34" charset="0"/>
              </a:rPr>
              <a:t>Answers</a:t>
            </a:r>
            <a:endParaRPr lang="en-US" sz="2800" b="1" dirty="0" smtClean="0">
              <a:ln w="11430"/>
              <a:solidFill>
                <a:srgbClr val="FF0000"/>
              </a:solidFill>
              <a:latin typeface="Arial Black" panose="020B0A04020102020204" pitchFamily="34" charset="0"/>
            </a:endParaRPr>
          </a:p>
        </p:txBody>
      </p:sp>
      <p:pic>
        <p:nvPicPr>
          <p:cNvPr id="20" name="Picture 2" descr="C:\Users\tracey.dunn\Desktop\CLIP ART\labcoat-1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3300" b="98200" l="3000" r="100000">
                        <a14:foregroundMark x1="35800" y1="46400" x2="55300" y2="72600"/>
                        <a14:foregroundMark x1="56900" y1="46900" x2="34800" y2="78200"/>
                        <a14:foregroundMark x1="30700" y1="71000" x2="37400" y2="50500"/>
                        <a14:foregroundMark x1="58900" y1="52100" x2="65600" y2="55600"/>
                        <a14:foregroundMark x1="78400" y1="46400" x2="80000" y2="43300"/>
                        <a14:foregroundMark x1="53800" y1="45900" x2="50700" y2="53600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4149080" y="395536"/>
            <a:ext cx="827258" cy="827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/>
          <p:cNvSpPr txBox="1"/>
          <p:nvPr/>
        </p:nvSpPr>
        <p:spPr>
          <a:xfrm>
            <a:off x="332656" y="2010628"/>
            <a:ext cx="56304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dirty="0" err="1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r>
              <a:rPr lang="en-GB" sz="16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GB" sz="1600" dirty="0" smtClean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lvl="0"/>
            <a:endParaRPr lang="en-GB" sz="16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0"/>
            <a:r>
              <a:rPr lang="en-GB" sz="1600" dirty="0"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5036" y="2010628"/>
            <a:ext cx="13189935" cy="785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32656" y="3341375"/>
            <a:ext cx="4010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ii)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343" y="3372639"/>
            <a:ext cx="11674673" cy="6953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TextBox 17"/>
          <p:cNvSpPr txBox="1"/>
          <p:nvPr/>
        </p:nvSpPr>
        <p:spPr>
          <a:xfrm>
            <a:off x="332656" y="4644008"/>
            <a:ext cx="4667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iii)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9970" y="4427984"/>
            <a:ext cx="12378104" cy="737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TextBox 21"/>
          <p:cNvSpPr txBox="1"/>
          <p:nvPr/>
        </p:nvSpPr>
        <p:spPr>
          <a:xfrm>
            <a:off x="332656" y="5652120"/>
            <a:ext cx="44916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iv)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8720" y="5586744"/>
            <a:ext cx="11979308" cy="7134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" name="TextBox 22"/>
          <p:cNvSpPr txBox="1"/>
          <p:nvPr/>
        </p:nvSpPr>
        <p:spPr>
          <a:xfrm>
            <a:off x="371803" y="6794956"/>
            <a:ext cx="38343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 smtClean="0">
                <a:solidFill>
                  <a:srgbClr val="FF0000"/>
                </a:solidFill>
              </a:rPr>
              <a:t>v)</a:t>
            </a:r>
            <a:endParaRPr lang="en-GB" dirty="0">
              <a:solidFill>
                <a:srgbClr val="FF0000"/>
              </a:solidFill>
            </a:endParaRPr>
          </a:p>
        </p:txBody>
      </p:sp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6712" y="6845950"/>
            <a:ext cx="12889524" cy="11104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02408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98730" y="3323862"/>
            <a:ext cx="4914546" cy="422446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6600" b="1" dirty="0" smtClean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 algn="ctr">
              <a:buNone/>
            </a:pPr>
            <a:endParaRPr lang="en-US" sz="6600" b="1" dirty="0">
              <a:ln w="11430"/>
              <a:solidFill>
                <a:srgbClr val="422683"/>
              </a:soli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marL="0" indent="0">
              <a:buNone/>
            </a:pPr>
            <a:endParaRPr lang="en-GB" dirty="0"/>
          </a:p>
        </p:txBody>
      </p:sp>
      <p:grpSp>
        <p:nvGrpSpPr>
          <p:cNvPr id="2" name="Group 1"/>
          <p:cNvGrpSpPr/>
          <p:nvPr/>
        </p:nvGrpSpPr>
        <p:grpSpPr>
          <a:xfrm>
            <a:off x="-27384" y="1834600"/>
            <a:ext cx="6552728" cy="4825632"/>
            <a:chOff x="-27384" y="1834600"/>
            <a:chExt cx="6552728" cy="4825632"/>
          </a:xfrm>
        </p:grpSpPr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052736" y="1834600"/>
              <a:ext cx="4392488" cy="3791164"/>
            </a:xfrm>
            <a:prstGeom prst="rect">
              <a:avLst/>
            </a:prstGeom>
          </p:spPr>
        </p:pic>
        <p:sp>
          <p:nvSpPr>
            <p:cNvPr id="8" name="Content Placeholder 2"/>
            <p:cNvSpPr txBox="1">
              <a:spLocks/>
            </p:cNvSpPr>
            <p:nvPr/>
          </p:nvSpPr>
          <p:spPr>
            <a:xfrm>
              <a:off x="-27384" y="3491880"/>
              <a:ext cx="6552728" cy="3168352"/>
            </a:xfrm>
            <a:prstGeom prst="rect">
              <a:avLst/>
            </a:prstGeom>
          </p:spPr>
          <p:txBody>
            <a:bodyPr vert="horz">
              <a:normAutofit lnSpcReduction="10000"/>
            </a:bodyPr>
            <a:lstStyle>
              <a:lvl1pPr marL="274320" indent="-274320" algn="l" rtl="0" eaLnBrk="1" latinLnBrk="0" hangingPunct="1">
                <a:spcBef>
                  <a:spcPts val="600"/>
                </a:spcBef>
                <a:buClr>
                  <a:schemeClr val="tx2"/>
                </a:buClr>
                <a:buSzPct val="73000"/>
                <a:buFont typeface="Wingdings 2"/>
                <a:buChar char=""/>
                <a:defRPr kumimoji="0" sz="2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521208" indent="-228600" algn="l" rtl="0" eaLnBrk="1" latinLnBrk="0" hangingPunct="1">
                <a:spcBef>
                  <a:spcPts val="5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23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2pPr>
              <a:lvl3pPr marL="758952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60000"/>
                <a:buFont typeface="Wingdings"/>
                <a:buChar char=""/>
                <a:defRPr kumimoji="0" sz="20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005840" indent="-22860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20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4pPr>
              <a:lvl5pPr marL="1280160" indent="-22860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70000"/>
                <a:buFont typeface="Wingdings"/>
                <a:buChar char=""/>
                <a:defRPr kumimoji="0"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1472184" indent="-182880" algn="l" rtl="0" eaLnBrk="1" latinLnBrk="0" hangingPunct="1">
                <a:spcBef>
                  <a:spcPts val="400"/>
                </a:spcBef>
                <a:buClr>
                  <a:schemeClr val="accent4"/>
                </a:buClr>
                <a:buSzPct val="80000"/>
                <a:buFont typeface="Wingdings 2"/>
                <a:buChar char=""/>
                <a:defRPr kumimoji="0" sz="1800" kern="120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6pPr>
              <a:lvl7pPr marL="1673352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80000"/>
                <a:buFont typeface="Wingdings 2"/>
                <a:buChar char=""/>
                <a:defRPr kumimoji="0" sz="16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1847088" indent="-182880" algn="l" rtl="0" eaLnBrk="1" latinLnBrk="0" hangingPunct="1">
                <a:spcBef>
                  <a:spcPts val="300"/>
                </a:spcBef>
                <a:buClr>
                  <a:schemeClr val="accent4"/>
                </a:buClr>
                <a:buSzPct val="100000"/>
                <a:buChar char="•"/>
                <a:defRPr kumimoji="0" sz="1600" kern="1200" baseline="0">
                  <a:solidFill>
                    <a:schemeClr val="tx1">
                      <a:tint val="85000"/>
                    </a:schemeClr>
                  </a:solidFill>
                  <a:latin typeface="+mn-lt"/>
                  <a:ea typeface="+mn-ea"/>
                  <a:cs typeface="+mn-cs"/>
                </a:defRPr>
              </a:lvl8pPr>
              <a:lvl9pPr marL="2057400" indent="-182880" algn="l" rtl="0" eaLnBrk="1" latinLnBrk="0" hangingPunct="1">
                <a:spcBef>
                  <a:spcPct val="20000"/>
                </a:spcBef>
                <a:buClr>
                  <a:schemeClr val="accent4"/>
                </a:buClr>
                <a:buSzPct val="100000"/>
                <a:buFont typeface="Wingdings"/>
                <a:buChar char="§"/>
                <a:defRPr kumimoji="0" sz="1400" kern="1200" baseline="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  <a:extLst/>
            </a:lstStyle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/>
              </a:r>
              <a:br>
                <a:rPr lang="en-US" sz="20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</a:b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endParaRPr lang="en-US" sz="2000" dirty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 algn="ctr">
                <a:buFont typeface="Wingdings 2"/>
                <a:buNone/>
              </a:pP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For further information please contact The STEM Alliance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enquiries@STEMalliance.uk 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or visit </a:t>
              </a:r>
              <a:r>
                <a:rPr lang="en-US" sz="1400" dirty="0" smtClean="0">
                  <a:ln w="11430"/>
                  <a:solidFill>
                    <a:srgbClr val="0000FF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www.STEMalliance.uk</a:t>
              </a:r>
              <a:r>
                <a:rPr lang="en-US" sz="1400" dirty="0" smtClean="0">
                  <a:ln w="11430"/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endParaRPr lang="en-US" sz="2000" dirty="0" smtClean="0">
                <a:ln w="11430"/>
                <a:latin typeface="Arial" panose="020B0604020202020204" pitchFamily="34" charset="0"/>
                <a:cs typeface="Arial" panose="020B0604020202020204" pitchFamily="34" charset="0"/>
              </a:endParaRPr>
            </a:p>
            <a:p>
              <a:pPr marL="0" indent="0">
                <a:buFont typeface="Wingdings 2"/>
                <a:buNone/>
              </a:pPr>
              <a:endParaRPr lang="en-GB" dirty="0"/>
            </a:p>
          </p:txBody>
        </p:sp>
      </p:grpSp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8323236"/>
            <a:ext cx="1091803" cy="595924"/>
          </a:xfrm>
          <a:prstGeom prst="rect">
            <a:avLst/>
          </a:prstGeom>
        </p:spPr>
      </p:pic>
      <p:pic>
        <p:nvPicPr>
          <p:cNvPr id="10" name="Picture 9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57192" y="260648"/>
            <a:ext cx="138176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141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Custom 1">
      <a:dk1>
        <a:sysClr val="windowText" lastClr="000000"/>
      </a:dk1>
      <a:lt1>
        <a:sysClr val="window" lastClr="FFFFFF"/>
      </a:lt1>
      <a:dk2>
        <a:srgbClr val="422683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822</TotalTime>
  <Words>123</Words>
  <Application>Microsoft Office PowerPoint</Application>
  <PresentationFormat>On-screen Show (4:3)</PresentationFormat>
  <Paragraphs>65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Opulent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Objectives of Session</dc:title>
  <dc:creator>Jayne Olsen</dc:creator>
  <cp:lastModifiedBy>QA Resources</cp:lastModifiedBy>
  <cp:revision>115</cp:revision>
  <dcterms:created xsi:type="dcterms:W3CDTF">2015-01-26T16:10:38Z</dcterms:created>
  <dcterms:modified xsi:type="dcterms:W3CDTF">2015-07-06T10:00:00Z</dcterms:modified>
</cp:coreProperties>
</file>