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9" r:id="rId2"/>
    <p:sldId id="270" r:id="rId3"/>
    <p:sldId id="292" r:id="rId4"/>
    <p:sldId id="307" r:id="rId5"/>
    <p:sldId id="308" r:id="rId6"/>
    <p:sldId id="309" r:id="rId7"/>
    <p:sldId id="310" r:id="rId8"/>
    <p:sldId id="271" r:id="rId9"/>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422683"/>
    <a:srgbClr val="FFFF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844" y="-618"/>
      </p:cViewPr>
      <p:guideLst>
        <p:guide orient="horz" pos="2880"/>
        <p:guide pos="2160"/>
      </p:guideLst>
    </p:cSldViewPr>
  </p:slideViewPr>
  <p:notesTextViewPr>
    <p:cViewPr>
      <p:scale>
        <a:sx n="1" d="1"/>
        <a:sy n="1" d="1"/>
      </p:scale>
      <p:origin x="0" y="0"/>
    </p:cViewPr>
  </p:notesTextViewPr>
  <p:sorterViewPr>
    <p:cViewPr>
      <p:scale>
        <a:sx n="200" d="100"/>
        <a:sy n="200" d="100"/>
      </p:scale>
      <p:origin x="0" y="11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476EBE-0210-4A69-8975-1F6A1B4CCE19}" type="datetimeFigureOut">
              <a:rPr lang="en-GB" smtClean="0"/>
              <a:t>22/06/2015</a:t>
            </a:fld>
            <a:endParaRPr lang="en-GB"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96011C-7CB4-407C-A3B2-7CC4DD3841E2}" type="slidenum">
              <a:rPr lang="en-GB" smtClean="0"/>
              <a:t>‹#›</a:t>
            </a:fld>
            <a:endParaRPr lang="en-GB" dirty="0"/>
          </a:p>
        </p:txBody>
      </p:sp>
    </p:spTree>
    <p:extLst>
      <p:ext uri="{BB962C8B-B14F-4D97-AF65-F5344CB8AC3E}">
        <p14:creationId xmlns:p14="http://schemas.microsoft.com/office/powerpoint/2010/main" val="1928889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3</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4</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5</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6</a:t>
            </a:fld>
            <a:endParaRPr lang="en-GB" dirty="0"/>
          </a:p>
        </p:txBody>
      </p:sp>
    </p:spTree>
    <p:extLst>
      <p:ext uri="{BB962C8B-B14F-4D97-AF65-F5344CB8AC3E}">
        <p14:creationId xmlns:p14="http://schemas.microsoft.com/office/powerpoint/2010/main" val="235052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96011C-7CB4-407C-A3B2-7CC4DD3841E2}" type="slidenum">
              <a:rPr lang="en-GB" smtClean="0"/>
              <a:t>7</a:t>
            </a:fld>
            <a:endParaRPr lang="en-GB" dirty="0"/>
          </a:p>
        </p:txBody>
      </p:sp>
    </p:spTree>
    <p:extLst>
      <p:ext uri="{BB962C8B-B14F-4D97-AF65-F5344CB8AC3E}">
        <p14:creationId xmlns:p14="http://schemas.microsoft.com/office/powerpoint/2010/main" val="2350527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000250" y="0"/>
            <a:ext cx="4857750" cy="9144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2571750" y="4572000"/>
            <a:ext cx="9144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2525151" y="711200"/>
            <a:ext cx="3829050" cy="3824224"/>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2515831" y="4719819"/>
            <a:ext cx="3836084" cy="1468331"/>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4403418" y="8743928"/>
            <a:ext cx="1501848" cy="302536"/>
          </a:xfrm>
        </p:spPr>
        <p:txBody>
          <a:bodyPr/>
          <a:lstStyle>
            <a:lvl1pPr>
              <a:defRPr lang="en-US" smtClean="0">
                <a:solidFill>
                  <a:srgbClr val="FFFFFF"/>
                </a:solidFill>
              </a:defRPr>
            </a:lvl1pPr>
            <a:extLst/>
          </a:lstStyle>
          <a:p>
            <a:fld id="{2B6CF2D9-D0FF-4B00-B02F-DB608A803C01}" type="datetimeFigureOut">
              <a:rPr lang="en-GB" smtClean="0"/>
              <a:t>22/06/2015</a:t>
            </a:fld>
            <a:endParaRPr lang="en-GB" dirty="0"/>
          </a:p>
        </p:txBody>
      </p:sp>
      <p:sp>
        <p:nvSpPr>
          <p:cNvPr id="18" name="Footer Placeholder 17"/>
          <p:cNvSpPr>
            <a:spLocks noGrp="1"/>
          </p:cNvSpPr>
          <p:nvPr>
            <p:ph type="ftr" sz="quarter" idx="11"/>
          </p:nvPr>
        </p:nvSpPr>
        <p:spPr>
          <a:xfrm>
            <a:off x="2114550" y="8743928"/>
            <a:ext cx="2195792" cy="304800"/>
          </a:xfrm>
        </p:spPr>
        <p:txBody>
          <a:bodyPr/>
          <a:lstStyle>
            <a:lvl1pPr>
              <a:defRPr lang="en-US" dirty="0">
                <a:solidFill>
                  <a:srgbClr val="FFFFFF"/>
                </a:solidFill>
              </a:defRPr>
            </a:lvl1pPr>
            <a:extLst/>
          </a:lstStyle>
          <a:p>
            <a:endParaRPr lang="en-GB" dirty="0"/>
          </a:p>
        </p:txBody>
      </p:sp>
      <p:sp>
        <p:nvSpPr>
          <p:cNvPr id="29" name="Slide Number Placeholder 28"/>
          <p:cNvSpPr>
            <a:spLocks noGrp="1"/>
          </p:cNvSpPr>
          <p:nvPr>
            <p:ph type="sldNum" sz="quarter" idx="12"/>
          </p:nvPr>
        </p:nvSpPr>
        <p:spPr>
          <a:xfrm>
            <a:off x="5910663" y="8741664"/>
            <a:ext cx="441252" cy="304800"/>
          </a:xfrm>
        </p:spPr>
        <p:txBody>
          <a:bodyPr/>
          <a:lstStyle>
            <a:lvl1pPr>
              <a:defRPr lang="en-US" smtClean="0">
                <a:solidFill>
                  <a:srgbClr val="FFFFFF"/>
                </a:solidFill>
              </a:defRPr>
            </a:lvl1pPr>
            <a:extLst/>
          </a:lstStyle>
          <a:p>
            <a:fld id="{BA96E225-99A7-442B-B8A7-51395A0FCE2B}" type="slidenum">
              <a:rPr lang="en-GB" smtClean="0"/>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6CF2D9-D0FF-4B00-B02F-DB608A803C01}" type="datetimeFigureOut">
              <a:rPr lang="en-GB" smtClean="0"/>
              <a:t>22/06/2015</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BA96E225-99A7-442B-B8A7-51395A0FCE2B}"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14900" y="366608"/>
            <a:ext cx="1143000" cy="7802033"/>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42900" y="366190"/>
            <a:ext cx="4514850" cy="7802033"/>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182112" y="8743928"/>
            <a:ext cx="1501848" cy="302536"/>
          </a:xfrm>
        </p:spPr>
        <p:txBody>
          <a:bodyPr/>
          <a:lstStyle>
            <a:extLst/>
          </a:lstStyle>
          <a:p>
            <a:fld id="{2B6CF2D9-D0FF-4B00-B02F-DB608A803C01}" type="datetimeFigureOut">
              <a:rPr lang="en-GB" smtClean="0"/>
              <a:t>22/06/2015</a:t>
            </a:fld>
            <a:endParaRPr lang="en-GB" dirty="0"/>
          </a:p>
        </p:txBody>
      </p:sp>
      <p:sp>
        <p:nvSpPr>
          <p:cNvPr id="5" name="Footer Placeholder 4"/>
          <p:cNvSpPr>
            <a:spLocks noGrp="1"/>
          </p:cNvSpPr>
          <p:nvPr>
            <p:ph type="ftr" sz="quarter" idx="11"/>
          </p:nvPr>
        </p:nvSpPr>
        <p:spPr>
          <a:xfrm>
            <a:off x="342900" y="8741664"/>
            <a:ext cx="2743200" cy="304800"/>
          </a:xfrm>
        </p:spPr>
        <p:txBody>
          <a:bodyPr/>
          <a:lstStyle>
            <a:extLst/>
          </a:lstStyle>
          <a:p>
            <a:endParaRPr lang="en-GB" dirty="0"/>
          </a:p>
        </p:txBody>
      </p:sp>
      <p:sp>
        <p:nvSpPr>
          <p:cNvPr id="6" name="Slide Number Placeholder 5"/>
          <p:cNvSpPr>
            <a:spLocks noGrp="1"/>
          </p:cNvSpPr>
          <p:nvPr>
            <p:ph type="sldNum" sz="quarter" idx="12"/>
          </p:nvPr>
        </p:nvSpPr>
        <p:spPr>
          <a:xfrm>
            <a:off x="4690872" y="8737600"/>
            <a:ext cx="441252" cy="304800"/>
          </a:xfrm>
        </p:spPr>
        <p:txBody>
          <a:bodyPr/>
          <a:lstStyle>
            <a:lvl1pPr>
              <a:defRPr>
                <a:solidFill>
                  <a:schemeClr val="tx2"/>
                </a:solidFill>
              </a:defRPr>
            </a:lvl1pPr>
            <a:extLst/>
          </a:lstStyle>
          <a:p>
            <a:fld id="{BA96E225-99A7-442B-B8A7-51395A0FCE2B}"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6CF2D9-D0FF-4B00-B02F-DB608A803C01}" type="datetimeFigureOut">
              <a:rPr lang="en-GB" smtClean="0"/>
              <a:t>22/06/2015</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BA96E225-99A7-442B-B8A7-51395A0FCE2B}"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00100" y="3762450"/>
            <a:ext cx="4691616" cy="1816100"/>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800100" y="2540001"/>
            <a:ext cx="4691616" cy="991343"/>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3543179" y="8742413"/>
            <a:ext cx="1501848" cy="302536"/>
          </a:xfrm>
        </p:spPr>
        <p:txBody>
          <a:bodyPr bIns="0" anchor="b"/>
          <a:lstStyle>
            <a:lvl1pPr>
              <a:defRPr>
                <a:solidFill>
                  <a:schemeClr val="tx2"/>
                </a:solidFill>
              </a:defRPr>
            </a:lvl1pPr>
            <a:extLst/>
          </a:lstStyle>
          <a:p>
            <a:fld id="{2B6CF2D9-D0FF-4B00-B02F-DB608A803C01}" type="datetimeFigureOut">
              <a:rPr lang="en-GB" smtClean="0"/>
              <a:t>22/06/2015</a:t>
            </a:fld>
            <a:endParaRPr lang="en-GB" dirty="0"/>
          </a:p>
        </p:txBody>
      </p:sp>
      <p:sp>
        <p:nvSpPr>
          <p:cNvPr id="5" name="Footer Placeholder 4"/>
          <p:cNvSpPr>
            <a:spLocks noGrp="1"/>
          </p:cNvSpPr>
          <p:nvPr>
            <p:ph type="ftr" sz="quarter" idx="11"/>
          </p:nvPr>
        </p:nvSpPr>
        <p:spPr>
          <a:xfrm>
            <a:off x="1301519" y="8742413"/>
            <a:ext cx="2171700" cy="304800"/>
          </a:xfrm>
        </p:spPr>
        <p:txBody>
          <a:bodyPr bIns="0" anchor="b"/>
          <a:lstStyle>
            <a:lvl1pPr>
              <a:defRPr>
                <a:solidFill>
                  <a:schemeClr val="tx2"/>
                </a:solidFill>
              </a:defRPr>
            </a:lvl1pPr>
            <a:extLst/>
          </a:lstStyle>
          <a:p>
            <a:endParaRPr lang="en-GB" dirty="0"/>
          </a:p>
        </p:txBody>
      </p:sp>
      <p:sp>
        <p:nvSpPr>
          <p:cNvPr id="6" name="Slide Number Placeholder 5"/>
          <p:cNvSpPr>
            <a:spLocks noGrp="1"/>
          </p:cNvSpPr>
          <p:nvPr>
            <p:ph type="sldNum" sz="quarter" idx="12"/>
          </p:nvPr>
        </p:nvSpPr>
        <p:spPr>
          <a:xfrm>
            <a:off x="5050464" y="8740149"/>
            <a:ext cx="441252" cy="304800"/>
          </a:xfrm>
        </p:spPr>
        <p:txBody>
          <a:bodyPr/>
          <a:lstStyle>
            <a:extLst/>
          </a:lstStyle>
          <a:p>
            <a:fld id="{BA96E225-99A7-442B-B8A7-51395A0FCE2B}" type="slidenum">
              <a:rPr lang="en-GB" smtClean="0"/>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426720"/>
            <a:ext cx="5431536" cy="1524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342900" y="2133601"/>
            <a:ext cx="2640330" cy="6034617"/>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134106" y="2133601"/>
            <a:ext cx="2640330" cy="6034617"/>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6CF2D9-D0FF-4B00-B02F-DB608A803C01}" type="datetimeFigureOut">
              <a:rPr lang="en-GB" smtClean="0"/>
              <a:t>22/06/2015</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BA96E225-99A7-442B-B8A7-51395A0FCE2B}"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426720"/>
            <a:ext cx="5431536" cy="1524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2900" y="7823200"/>
            <a:ext cx="2640330" cy="6096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134106" y="7823200"/>
            <a:ext cx="2640330" cy="6096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42900" y="2282453"/>
            <a:ext cx="2640330" cy="54864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134106" y="2282453"/>
            <a:ext cx="2640330" cy="54864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B6CF2D9-D0FF-4B00-B02F-DB608A803C01}" type="datetimeFigureOut">
              <a:rPr lang="en-GB" smtClean="0"/>
              <a:t>22/06/2015</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9" name="Slide Number Placeholder 8"/>
          <p:cNvSpPr>
            <a:spLocks noGrp="1"/>
          </p:cNvSpPr>
          <p:nvPr>
            <p:ph type="sldNum" sz="quarter" idx="12"/>
          </p:nvPr>
        </p:nvSpPr>
        <p:spPr/>
        <p:txBody>
          <a:bodyPr/>
          <a:lstStyle>
            <a:extLst/>
          </a:lstStyle>
          <a:p>
            <a:fld id="{BA96E225-99A7-442B-B8A7-51395A0FCE2B}"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426720"/>
            <a:ext cx="5431536" cy="1524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B6CF2D9-D0FF-4B00-B02F-DB608A803C01}" type="datetimeFigureOut">
              <a:rPr lang="en-GB" smtClean="0"/>
              <a:t>22/06/2015</a:t>
            </a:fld>
            <a:endParaRPr lang="en-GB" dirty="0"/>
          </a:p>
        </p:txBody>
      </p:sp>
      <p:sp>
        <p:nvSpPr>
          <p:cNvPr id="4" name="Footer Placeholder 3"/>
          <p:cNvSpPr>
            <a:spLocks noGrp="1"/>
          </p:cNvSpPr>
          <p:nvPr>
            <p:ph type="ftr" sz="quarter" idx="11"/>
          </p:nvPr>
        </p:nvSpPr>
        <p:spPr/>
        <p:txBody>
          <a:bodyPr/>
          <a:lstStyle>
            <a:extLst/>
          </a:lstStyle>
          <a:p>
            <a:endParaRPr lang="en-GB" dirty="0"/>
          </a:p>
        </p:txBody>
      </p:sp>
      <p:sp>
        <p:nvSpPr>
          <p:cNvPr id="5" name="Slide Number Placeholder 4"/>
          <p:cNvSpPr>
            <a:spLocks noGrp="1"/>
          </p:cNvSpPr>
          <p:nvPr>
            <p:ph type="sldNum" sz="quarter" idx="12"/>
          </p:nvPr>
        </p:nvSpPr>
        <p:spPr/>
        <p:txBody>
          <a:bodyPr/>
          <a:lstStyle>
            <a:extLst/>
          </a:lstStyle>
          <a:p>
            <a:fld id="{BA96E225-99A7-442B-B8A7-51395A0FCE2B}"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B6CF2D9-D0FF-4B00-B02F-DB608A803C01}" type="datetimeFigureOut">
              <a:rPr lang="en-GB" smtClean="0"/>
              <a:t>22/06/2015</a:t>
            </a:fld>
            <a:endParaRPr lang="en-GB"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dirty="0"/>
          </a:p>
        </p:txBody>
      </p:sp>
      <p:sp>
        <p:nvSpPr>
          <p:cNvPr id="4" name="Slide Number Placeholder 3"/>
          <p:cNvSpPr>
            <a:spLocks noGrp="1"/>
          </p:cNvSpPr>
          <p:nvPr>
            <p:ph type="sldNum" sz="quarter" idx="12"/>
          </p:nvPr>
        </p:nvSpPr>
        <p:spPr/>
        <p:txBody>
          <a:bodyPr/>
          <a:lstStyle>
            <a:extLst/>
          </a:lstStyle>
          <a:p>
            <a:fld id="{BA96E225-99A7-442B-B8A7-51395A0FCE2B}"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04800"/>
            <a:ext cx="4423410" cy="156464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342900" y="1996555"/>
            <a:ext cx="4423410" cy="803349"/>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 y="2844800"/>
            <a:ext cx="5429250" cy="582900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6CF2D9-D0FF-4B00-B02F-DB608A803C01}" type="datetimeFigureOut">
              <a:rPr lang="en-GB" smtClean="0"/>
              <a:t>22/06/2015</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BA96E225-99A7-442B-B8A7-51395A0FCE2B}"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448477" y="1339558"/>
            <a:ext cx="3239645" cy="5750097"/>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447530" y="1331756"/>
            <a:ext cx="3239645" cy="575009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4041824" y="1524000"/>
            <a:ext cx="2571750" cy="27432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4041824" y="4378179"/>
            <a:ext cx="2571750" cy="256032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B6CF2D9-D0FF-4B00-B02F-DB608A803C01}" type="datetimeFigureOut">
              <a:rPr lang="en-GB" smtClean="0"/>
              <a:t>22/06/2015</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BA96E225-99A7-442B-B8A7-51395A0FCE2B}" type="slidenum">
              <a:rPr lang="en-GB" smtClean="0"/>
              <a:t>‹#›</a:t>
            </a:fld>
            <a:endParaRPr lang="en-GB" dirty="0"/>
          </a:p>
        </p:txBody>
      </p:sp>
      <p:sp>
        <p:nvSpPr>
          <p:cNvPr id="10" name="Picture Placeholder 9"/>
          <p:cNvSpPr>
            <a:spLocks noGrp="1"/>
          </p:cNvSpPr>
          <p:nvPr>
            <p:ph type="pic" idx="1"/>
          </p:nvPr>
        </p:nvSpPr>
        <p:spPr>
          <a:xfrm>
            <a:off x="497762" y="1388003"/>
            <a:ext cx="3154680" cy="560832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6115050" y="0"/>
            <a:ext cx="742950" cy="9144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342900" y="426720"/>
            <a:ext cx="5429250" cy="1524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342900" y="2145888"/>
            <a:ext cx="5429250" cy="646176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3184452" y="8743928"/>
            <a:ext cx="1501848" cy="302536"/>
          </a:xfrm>
          <a:prstGeom prst="rect">
            <a:avLst/>
          </a:prstGeom>
        </p:spPr>
        <p:txBody>
          <a:bodyPr vert="horz" tIns="0" bIns="0" anchor="b"/>
          <a:lstStyle>
            <a:lvl1pPr algn="l" eaLnBrk="1" latinLnBrk="0" hangingPunct="1">
              <a:defRPr kumimoji="0" sz="1000">
                <a:solidFill>
                  <a:schemeClr val="tx2"/>
                </a:solidFill>
              </a:defRPr>
            </a:lvl1pPr>
            <a:extLst/>
          </a:lstStyle>
          <a:p>
            <a:fld id="{2B6CF2D9-D0FF-4B00-B02F-DB608A803C01}" type="datetimeFigureOut">
              <a:rPr lang="en-GB" smtClean="0"/>
              <a:t>22/06/2015</a:t>
            </a:fld>
            <a:endParaRPr lang="en-GB" dirty="0"/>
          </a:p>
        </p:txBody>
      </p:sp>
      <p:sp>
        <p:nvSpPr>
          <p:cNvPr id="4" name="Footer Placeholder 3"/>
          <p:cNvSpPr>
            <a:spLocks noGrp="1"/>
          </p:cNvSpPr>
          <p:nvPr>
            <p:ph type="ftr" sz="quarter" idx="3"/>
          </p:nvPr>
        </p:nvSpPr>
        <p:spPr>
          <a:xfrm>
            <a:off x="342900" y="8743928"/>
            <a:ext cx="2743200" cy="3048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dirty="0"/>
          </a:p>
        </p:txBody>
      </p:sp>
      <p:sp>
        <p:nvSpPr>
          <p:cNvPr id="16" name="Slide Number Placeholder 15"/>
          <p:cNvSpPr>
            <a:spLocks noGrp="1"/>
          </p:cNvSpPr>
          <p:nvPr>
            <p:ph type="sldNum" sz="quarter" idx="4"/>
          </p:nvPr>
        </p:nvSpPr>
        <p:spPr>
          <a:xfrm>
            <a:off x="4688586" y="8741664"/>
            <a:ext cx="441252" cy="304800"/>
          </a:xfrm>
          <a:prstGeom prst="rect">
            <a:avLst/>
          </a:prstGeom>
        </p:spPr>
        <p:txBody>
          <a:bodyPr vert="horz" lIns="0" tIns="0" rIns="0" bIns="0" anchor="b"/>
          <a:lstStyle>
            <a:lvl1pPr algn="r" eaLnBrk="1" latinLnBrk="0" hangingPunct="1">
              <a:defRPr kumimoji="0" sz="1100">
                <a:solidFill>
                  <a:schemeClr val="tx2"/>
                </a:solidFill>
              </a:defRPr>
            </a:lvl1pPr>
            <a:extLst/>
          </a:lstStyle>
          <a:p>
            <a:fld id="{BA96E225-99A7-442B-B8A7-51395A0FCE2B}"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hyperlink" Target="http://www.nhs.uk/video/pages/ckdwhatkidneysdo.aspx" TargetMode="External"/><Relationship Id="rId3" Type="http://schemas.openxmlformats.org/officeDocument/2006/relationships/image" Target="../media/image2.jpeg"/><Relationship Id="rId7" Type="http://schemas.openxmlformats.org/officeDocument/2006/relationships/hyperlink" Target="http://kidney.niddk.nih.gov/kudiseases/pubs/yourkidney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kidney.org.au/KidneyDisease/Howourkidneyswork/tabid/590/Default.aspx" TargetMode="External"/><Relationship Id="rId11" Type="http://schemas.openxmlformats.org/officeDocument/2006/relationships/hyperlink" Target="http://www.wsc.ac.uk/library/" TargetMode="External"/><Relationship Id="rId5" Type="http://schemas.openxmlformats.org/officeDocument/2006/relationships/image" Target="../media/image4.jpeg"/><Relationship Id="rId10" Type="http://schemas.openxmlformats.org/officeDocument/2006/relationships/hyperlink" Target="http://books.google.co.uk/books?id=ym3EAGvhwVsC&amp;printsec=frontcover&amp;dq=kidney&amp;hl=en&amp;sa=X&amp;ei=nqtgVPrFLcLpaN7igJgD&amp;safe=on&amp;redir_esc=y#v=onepage&amp;q=kidney&amp;f=false" TargetMode="External"/><Relationship Id="rId4" Type="http://schemas.openxmlformats.org/officeDocument/2006/relationships/image" Target="../media/image3.jpeg"/><Relationship Id="rId9" Type="http://schemas.openxmlformats.org/officeDocument/2006/relationships/hyperlink" Target="http://books.google.co.uk/books?id=HIUOrb7yJ-kC&amp;printsec=frontcover&amp;dq=kidneys&amp;hl=en&amp;sa=X&amp;ei=vKpgVLijM4vxaOHpgcgB&amp;safe=on&amp;redir_esc=y#v=onepage&amp;q=kidneys&amp;f=fals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8730" y="3323863"/>
            <a:ext cx="4849342" cy="816090"/>
          </a:xfrm>
        </p:spPr>
        <p:txBody>
          <a:bodyPr>
            <a:normAutofit fontScale="85000" lnSpcReduction="20000"/>
          </a:bodyPr>
          <a:lstStyle/>
          <a:p>
            <a:pPr marL="0" indent="0" algn="ctr">
              <a:buNone/>
            </a:pPr>
            <a:endParaRPr lang="en-US" sz="6600" b="1" dirty="0" smtClean="0">
              <a:ln w="11430"/>
              <a:solidFill>
                <a:srgbClr val="422683"/>
              </a:solidFill>
              <a:effectLst>
                <a:outerShdw blurRad="50800" dist="39000" dir="5460000" algn="tl">
                  <a:srgbClr val="000000">
                    <a:alpha val="38000"/>
                  </a:srgbClr>
                </a:outerShdw>
              </a:effectLst>
              <a:latin typeface="Arial Black" panose="020B0A04020102020204" pitchFamily="34" charset="0"/>
            </a:endParaRPr>
          </a:p>
          <a:p>
            <a:pPr marL="0" indent="0" algn="ctr">
              <a:buNone/>
            </a:pPr>
            <a:endParaRPr lang="en-US" sz="6600" b="1" dirty="0">
              <a:ln w="11430"/>
              <a:solidFill>
                <a:srgbClr val="422683"/>
              </a:solidFill>
              <a:effectLst>
                <a:outerShdw blurRad="50800" dist="39000" dir="5460000" algn="tl">
                  <a:srgbClr val="000000">
                    <a:alpha val="38000"/>
                  </a:srgbClr>
                </a:outerShdw>
              </a:effectLst>
              <a:latin typeface="Arial Black" panose="020B0A04020102020204" pitchFamily="34" charset="0"/>
            </a:endParaRPr>
          </a:p>
          <a:p>
            <a:pPr marL="0" indent="0" algn="ctr">
              <a:buNone/>
            </a:pPr>
            <a:endParaRPr lang="en-US" sz="6600" b="1" dirty="0">
              <a:ln w="11430"/>
              <a:solidFill>
                <a:srgbClr val="422683"/>
              </a:solidFill>
              <a:effectLst>
                <a:outerShdw blurRad="50800" dist="39000" dir="5460000" algn="tl">
                  <a:srgbClr val="000000">
                    <a:alpha val="38000"/>
                  </a:srgbClr>
                </a:outerShdw>
              </a:effectLst>
              <a:latin typeface="Arial Black" panose="020B0A04020102020204" pitchFamily="34" charset="0"/>
            </a:endParaRPr>
          </a:p>
          <a:p>
            <a:pPr marL="0" indent="0">
              <a:buNone/>
            </a:pPr>
            <a:endParaRPr lang="en-GB" dirty="0"/>
          </a:p>
        </p:txBody>
      </p:sp>
      <p:sp>
        <p:nvSpPr>
          <p:cNvPr id="10" name="Content Placeholder 2"/>
          <p:cNvSpPr txBox="1">
            <a:spLocks/>
          </p:cNvSpPr>
          <p:nvPr/>
        </p:nvSpPr>
        <p:spPr>
          <a:xfrm>
            <a:off x="548680" y="1835697"/>
            <a:ext cx="5508612" cy="2808312"/>
          </a:xfrm>
          <a:prstGeom prst="rect">
            <a:avLst/>
          </a:prstGeom>
        </p:spPr>
        <p:txBody>
          <a:bodyPr vert="horz">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4500" b="1" dirty="0" smtClean="0">
                <a:ln w="11430"/>
                <a:solidFill>
                  <a:srgbClr val="422683"/>
                </a:solidFill>
                <a:latin typeface="Arial Black" panose="020B0A04020102020204" pitchFamily="34" charset="0"/>
              </a:rPr>
              <a:t>Kidney Instructions</a:t>
            </a:r>
          </a:p>
          <a:p>
            <a:pPr marL="0" indent="0" algn="ctr">
              <a:buFont typeface="Wingdings 2"/>
              <a:buNone/>
            </a:pPr>
            <a:r>
              <a:rPr lang="en-US" sz="2400" b="1" dirty="0" smtClean="0">
                <a:ln w="11430"/>
                <a:solidFill>
                  <a:schemeClr val="tx1">
                    <a:lumMod val="50000"/>
                    <a:lumOff val="50000"/>
                  </a:schemeClr>
                </a:solidFill>
                <a:latin typeface="Arial Black" panose="020B0A04020102020204" pitchFamily="34" charset="0"/>
                <a:cs typeface="Arial" panose="020B0604020202020204" pitchFamily="34" charset="0"/>
              </a:rPr>
              <a:t>Zoe Ablett</a:t>
            </a:r>
          </a:p>
          <a:p>
            <a:pPr marL="0" indent="0" algn="ctr">
              <a:buFont typeface="Wingdings 2"/>
              <a:buNone/>
            </a:pPr>
            <a:r>
              <a:rPr lang="en-US" sz="2400" b="1" dirty="0" smtClean="0">
                <a:ln w="11430"/>
                <a:solidFill>
                  <a:schemeClr val="tx1">
                    <a:lumMod val="50000"/>
                    <a:lumOff val="50000"/>
                  </a:schemeClr>
                </a:solidFill>
                <a:latin typeface="Arial Black" panose="020B0A04020102020204" pitchFamily="34" charset="0"/>
                <a:cs typeface="Arial" panose="020B0604020202020204" pitchFamily="34" charset="0"/>
              </a:rPr>
              <a:t>West Suffolk College</a:t>
            </a:r>
            <a:endParaRPr lang="en-GB" sz="1800" b="1" dirty="0">
              <a:solidFill>
                <a:schemeClr val="bg1">
                  <a:lumMod val="50000"/>
                </a:schemeClr>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3" y="126695"/>
            <a:ext cx="899643" cy="776484"/>
          </a:xfrm>
          <a:prstGeom prst="rect">
            <a:avLst/>
          </a:prstGeom>
        </p:spPr>
      </p:pic>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5157192" y="35496"/>
            <a:ext cx="1381760" cy="49530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3" y="8324056"/>
            <a:ext cx="1305272" cy="712439"/>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7413" y="5292080"/>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7058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500" fill="hold"/>
                                        <p:tgtEl>
                                          <p:spTgt spid="1026"/>
                                        </p:tgtEl>
                                        <p:attrNameLst>
                                          <p:attrName>ppt_w</p:attrName>
                                        </p:attrNameLst>
                                      </p:cBhvr>
                                      <p:tavLst>
                                        <p:tav tm="0">
                                          <p:val>
                                            <p:fltVal val="0"/>
                                          </p:val>
                                        </p:tav>
                                        <p:tav tm="100000">
                                          <p:val>
                                            <p:strVal val="#ppt_w"/>
                                          </p:val>
                                        </p:tav>
                                      </p:tavLst>
                                    </p:anim>
                                    <p:anim calcmode="lin" valueType="num">
                                      <p:cBhvr>
                                        <p:cTn id="12" dur="500" fill="hold"/>
                                        <p:tgtEl>
                                          <p:spTgt spid="1026"/>
                                        </p:tgtEl>
                                        <p:attrNameLst>
                                          <p:attrName>ppt_h</p:attrName>
                                        </p:attrNameLst>
                                      </p:cBhvr>
                                      <p:tavLst>
                                        <p:tav tm="0">
                                          <p:val>
                                            <p:fltVal val="0"/>
                                          </p:val>
                                        </p:tav>
                                        <p:tav tm="100000">
                                          <p:val>
                                            <p:strVal val="#ppt_h"/>
                                          </p:val>
                                        </p:tav>
                                      </p:tavLst>
                                    </p:anim>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620688" y="923595"/>
            <a:ext cx="4914546" cy="1440160"/>
          </a:xfrm>
          <a:prstGeom prst="rect">
            <a:avLst/>
          </a:prstGeom>
        </p:spPr>
        <p:txBody>
          <a:bodyPr vert="horz">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endParaRPr lang="en-US" sz="4400" b="1" dirty="0" smtClean="0">
              <a:ln w="11430"/>
              <a:solidFill>
                <a:srgbClr val="422683"/>
              </a:solidFill>
              <a:effectLst>
                <a:outerShdw blurRad="50800" dist="39000" dir="5460000" algn="tl">
                  <a:srgbClr val="000000">
                    <a:alpha val="38000"/>
                  </a:srgbClr>
                </a:outerShdw>
              </a:effectLst>
              <a:latin typeface="Arial Black" panose="020B0A040201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617536226"/>
              </p:ext>
            </p:extLst>
          </p:nvPr>
        </p:nvGraphicFramePr>
        <p:xfrm>
          <a:off x="620688" y="1619672"/>
          <a:ext cx="5242264" cy="5760720"/>
        </p:xfrm>
        <a:graphic>
          <a:graphicData uri="http://schemas.openxmlformats.org/drawingml/2006/table">
            <a:tbl>
              <a:tblPr firstRow="1" bandRow="1"/>
              <a:tblGrid>
                <a:gridCol w="5242264"/>
              </a:tblGrid>
              <a:tr h="274637">
                <a:tc>
                  <a:txBody>
                    <a:bodyPr/>
                    <a:lstStyle/>
                    <a:p>
                      <a:pPr algn="l"/>
                      <a:r>
                        <a:rPr lang="en-GB" sz="1600" b="1" dirty="0" smtClean="0">
                          <a:solidFill>
                            <a:schemeClr val="bg1"/>
                          </a:solidFill>
                          <a:latin typeface="Arial" panose="020B0604020202020204" pitchFamily="34" charset="0"/>
                          <a:cs typeface="Arial" panose="020B0604020202020204" pitchFamily="34" charset="0"/>
                        </a:rPr>
                        <a:t>Topic</a:t>
                      </a:r>
                      <a:endParaRPr lang="en-GB" sz="16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2683"/>
                    </a:solidFill>
                  </a:tcPr>
                </a:tc>
              </a:tr>
              <a:tr h="268913">
                <a:tc>
                  <a:txBody>
                    <a:bodyPr/>
                    <a:lstStyle/>
                    <a:p>
                      <a:pPr algn="l"/>
                      <a:r>
                        <a:rPr lang="en-GB" sz="1400" dirty="0" smtClean="0">
                          <a:solidFill>
                            <a:schemeClr val="tx1"/>
                          </a:solidFill>
                          <a:latin typeface="Arial" panose="020B0604020202020204" pitchFamily="34" charset="0"/>
                          <a:cs typeface="Arial" panose="020B0604020202020204" pitchFamily="34" charset="0"/>
                        </a:rPr>
                        <a:t>Kidney Instructions</a:t>
                      </a:r>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3997">
                <a:tc>
                  <a:txBody>
                    <a:bodyPr/>
                    <a:lstStyle/>
                    <a:p>
                      <a:pPr algn="l"/>
                      <a:r>
                        <a:rPr lang="en-GB" sz="1600" b="1" dirty="0" smtClean="0">
                          <a:solidFill>
                            <a:schemeClr val="bg1"/>
                          </a:solidFill>
                          <a:latin typeface="Arial" panose="020B0604020202020204" pitchFamily="34" charset="0"/>
                          <a:cs typeface="Arial" panose="020B0604020202020204" pitchFamily="34" charset="0"/>
                        </a:rPr>
                        <a:t>Aims</a:t>
                      </a:r>
                      <a:endParaRPr lang="en-GB" sz="16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2683"/>
                    </a:solidFill>
                  </a:tcPr>
                </a:tc>
              </a:tr>
              <a:tr h="662806">
                <a:tc>
                  <a:txBody>
                    <a:bodyPr/>
                    <a:lstStyle/>
                    <a:p>
                      <a:pPr marL="171450" lvl="0" indent="-171450">
                        <a:buFont typeface="Wingdings" panose="05000000000000000000" pitchFamily="2" charset="2"/>
                        <a:buChar char="Ø"/>
                      </a:pPr>
                      <a:r>
                        <a:rPr kumimoji="0" lang="en-GB" sz="1400" kern="1200" baseline="0" dirty="0" smtClean="0">
                          <a:solidFill>
                            <a:schemeClr val="tx1"/>
                          </a:solidFill>
                          <a:effectLst/>
                          <a:latin typeface="Arial" panose="020B0604020202020204" pitchFamily="34" charset="0"/>
                          <a:ea typeface="+mn-ea"/>
                          <a:cs typeface="Arial" panose="020B0604020202020204" pitchFamily="34" charset="0"/>
                        </a:rPr>
                        <a:t> A resource which is interactive</a:t>
                      </a:r>
                    </a:p>
                    <a:p>
                      <a:pPr marL="171450" lvl="0" indent="-171450">
                        <a:buFont typeface="Wingdings" panose="05000000000000000000" pitchFamily="2" charset="2"/>
                        <a:buChar char="Ø"/>
                      </a:pPr>
                      <a:r>
                        <a:rPr kumimoji="0" lang="en-GB" sz="1400" kern="1200" baseline="0" dirty="0" smtClean="0">
                          <a:solidFill>
                            <a:schemeClr val="tx1"/>
                          </a:solidFill>
                          <a:effectLst/>
                          <a:latin typeface="Arial" panose="020B0604020202020204" pitchFamily="34" charset="0"/>
                          <a:ea typeface="+mn-ea"/>
                          <a:cs typeface="Arial" panose="020B0604020202020204" pitchFamily="34" charset="0"/>
                        </a:rPr>
                        <a:t> Also linked to assessment</a:t>
                      </a:r>
                    </a:p>
                    <a:p>
                      <a:pPr marL="171450" lvl="0" indent="-171450">
                        <a:buFont typeface="Wingdings" panose="05000000000000000000" pitchFamily="2" charset="2"/>
                        <a:buChar char="Ø"/>
                      </a:pPr>
                      <a:r>
                        <a:rPr kumimoji="0" lang="en-GB" sz="1400" kern="1200" baseline="0" dirty="0" smtClean="0">
                          <a:solidFill>
                            <a:schemeClr val="tx1"/>
                          </a:solidFill>
                          <a:effectLst/>
                          <a:latin typeface="Arial" panose="020B0604020202020204" pitchFamily="34" charset="0"/>
                          <a:ea typeface="+mn-ea"/>
                          <a:cs typeface="Arial" panose="020B0604020202020204" pitchFamily="34" charset="0"/>
                        </a:rPr>
                        <a:t> Stretching and Challenging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3997">
                <a:tc>
                  <a:txBody>
                    <a:bodyPr/>
                    <a:lstStyle/>
                    <a:p>
                      <a:pPr algn="l"/>
                      <a:r>
                        <a:rPr lang="en-GB" sz="1600" b="1" dirty="0" smtClean="0">
                          <a:solidFill>
                            <a:schemeClr val="bg1"/>
                          </a:solidFill>
                          <a:latin typeface="Arial" panose="020B0604020202020204" pitchFamily="34" charset="0"/>
                          <a:cs typeface="Arial" panose="020B0604020202020204" pitchFamily="34" charset="0"/>
                        </a:rPr>
                        <a:t>Level</a:t>
                      </a:r>
                      <a:endParaRPr lang="en-GB" sz="16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2683"/>
                    </a:solidFill>
                  </a:tcPr>
                </a:tc>
              </a:tr>
              <a:tr h="268913">
                <a:tc>
                  <a:txBody>
                    <a:bodyPr/>
                    <a:lstStyle/>
                    <a:p>
                      <a:pPr algn="l"/>
                      <a:r>
                        <a:rPr lang="en-GB" sz="1400" dirty="0" smtClean="0">
                          <a:solidFill>
                            <a:schemeClr val="tx1"/>
                          </a:solidFill>
                          <a:latin typeface="Arial" panose="020B0604020202020204" pitchFamily="34" charset="0"/>
                          <a:cs typeface="Arial" panose="020B0604020202020204" pitchFamily="34" charset="0"/>
                        </a:rPr>
                        <a:t>Level 2 &amp; Level 3</a:t>
                      </a:r>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3997">
                <a:tc>
                  <a:txBody>
                    <a:bodyPr/>
                    <a:lstStyle/>
                    <a:p>
                      <a:pPr algn="l"/>
                      <a:r>
                        <a:rPr lang="en-GB" sz="1600" b="1" dirty="0" smtClean="0">
                          <a:solidFill>
                            <a:schemeClr val="bg1"/>
                          </a:solidFill>
                          <a:latin typeface="Arial" panose="020B0604020202020204" pitchFamily="34" charset="0"/>
                          <a:cs typeface="Arial" panose="020B0604020202020204" pitchFamily="34" charset="0"/>
                        </a:rPr>
                        <a:t>Method</a:t>
                      </a:r>
                      <a:endParaRPr lang="en-GB" sz="16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2683"/>
                    </a:solidFill>
                  </a:tcPr>
                </a:tc>
              </a:tr>
              <a:tr h="368226">
                <a:tc>
                  <a:txBody>
                    <a:bodyPr/>
                    <a:lstStyle/>
                    <a:p>
                      <a:pPr algn="l"/>
                      <a:r>
                        <a:rPr lang="en-GB" sz="1400" dirty="0" smtClean="0">
                          <a:solidFill>
                            <a:schemeClr val="tx1"/>
                          </a:solidFill>
                          <a:latin typeface="Arial" panose="020B0604020202020204" pitchFamily="34" charset="0"/>
                          <a:cs typeface="Arial" panose="020B0604020202020204" pitchFamily="34" charset="0"/>
                        </a:rPr>
                        <a:t>Hands on resource, examining the outside of the Kidney,</a:t>
                      </a:r>
                      <a:r>
                        <a:rPr lang="en-GB" sz="1400" baseline="0" dirty="0" smtClean="0">
                          <a:solidFill>
                            <a:schemeClr val="tx1"/>
                          </a:solidFill>
                          <a:latin typeface="Arial" panose="020B0604020202020204" pitchFamily="34" charset="0"/>
                          <a:cs typeface="Arial" panose="020B0604020202020204" pitchFamily="34" charset="0"/>
                        </a:rPr>
                        <a:t> drawing a diagram of any details. Identifying elements of the Kidney.  Exercises and note taking.</a:t>
                      </a:r>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3997">
                <a:tc>
                  <a:txBody>
                    <a:bodyPr/>
                    <a:lstStyle/>
                    <a:p>
                      <a:pPr algn="l"/>
                      <a:r>
                        <a:rPr lang="en-GB" sz="1600" b="1" dirty="0" smtClean="0">
                          <a:solidFill>
                            <a:schemeClr val="bg1"/>
                          </a:solidFill>
                          <a:latin typeface="Arial" panose="020B0604020202020204" pitchFamily="34" charset="0"/>
                          <a:cs typeface="Arial" panose="020B0604020202020204" pitchFamily="34" charset="0"/>
                        </a:rPr>
                        <a:t>Equipment </a:t>
                      </a:r>
                      <a:endParaRPr lang="en-GB" sz="16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2683"/>
                    </a:solidFill>
                  </a:tcPr>
                </a:tc>
              </a:tr>
              <a:tr h="810097">
                <a:tc>
                  <a:txBody>
                    <a:bodyPr/>
                    <a:lstStyle/>
                    <a:p>
                      <a:pPr marL="285750" indent="-285750" algn="l">
                        <a:buFont typeface="Wingdings" panose="05000000000000000000" pitchFamily="2" charset="2"/>
                        <a:buChar char="Ø"/>
                      </a:pPr>
                      <a:r>
                        <a:rPr lang="en-GB" sz="1400" b="0" dirty="0" smtClean="0">
                          <a:solidFill>
                            <a:schemeClr val="tx1"/>
                          </a:solidFill>
                          <a:latin typeface="Arial" panose="020B0604020202020204" pitchFamily="34" charset="0"/>
                          <a:cs typeface="Arial" panose="020B0604020202020204" pitchFamily="34" charset="0"/>
                        </a:rPr>
                        <a:t>Hand-outs</a:t>
                      </a:r>
                    </a:p>
                    <a:p>
                      <a:pPr marL="285750" indent="-285750" algn="l">
                        <a:buFont typeface="Wingdings" panose="05000000000000000000" pitchFamily="2" charset="2"/>
                        <a:buChar char="Ø"/>
                      </a:pPr>
                      <a:r>
                        <a:rPr lang="en-GB" sz="1400" b="0" dirty="0" smtClean="0">
                          <a:solidFill>
                            <a:schemeClr val="tx1"/>
                          </a:solidFill>
                          <a:latin typeface="Arial" panose="020B0604020202020204" pitchFamily="34" charset="0"/>
                          <a:cs typeface="Arial" panose="020B0604020202020204" pitchFamily="34" charset="0"/>
                        </a:rPr>
                        <a:t>Kidney</a:t>
                      </a:r>
                    </a:p>
                    <a:p>
                      <a:pPr marL="285750" indent="-285750" algn="l">
                        <a:buFont typeface="Wingdings" panose="05000000000000000000" pitchFamily="2" charset="2"/>
                        <a:buChar char="Ø"/>
                      </a:pPr>
                      <a:r>
                        <a:rPr lang="en-GB" sz="1400" b="0" dirty="0" smtClean="0">
                          <a:solidFill>
                            <a:schemeClr val="tx1"/>
                          </a:solidFill>
                          <a:latin typeface="Arial" panose="020B0604020202020204" pitchFamily="34" charset="0"/>
                          <a:cs typeface="Arial" panose="020B0604020202020204" pitchFamily="34" charset="0"/>
                        </a:rPr>
                        <a:t>Scalpels/Sharp</a:t>
                      </a:r>
                      <a:r>
                        <a:rPr lang="en-GB" sz="1400" b="0" baseline="0" dirty="0" smtClean="0">
                          <a:solidFill>
                            <a:schemeClr val="tx1"/>
                          </a:solidFill>
                          <a:latin typeface="Arial" panose="020B0604020202020204" pitchFamily="34" charset="0"/>
                          <a:cs typeface="Arial" panose="020B0604020202020204" pitchFamily="34" charset="0"/>
                        </a:rPr>
                        <a:t> Scissors </a:t>
                      </a:r>
                    </a:p>
                    <a:p>
                      <a:pPr marL="285750" indent="-285750" algn="l">
                        <a:buFont typeface="Wingdings" panose="05000000000000000000" pitchFamily="2" charset="2"/>
                        <a:buChar char="Ø"/>
                      </a:pPr>
                      <a:r>
                        <a:rPr lang="en-GB" sz="1400" b="0" baseline="0" dirty="0" smtClean="0">
                          <a:solidFill>
                            <a:schemeClr val="tx1"/>
                          </a:solidFill>
                          <a:latin typeface="Arial" panose="020B0604020202020204" pitchFamily="34" charset="0"/>
                          <a:cs typeface="Arial" panose="020B0604020202020204" pitchFamily="34" charset="0"/>
                        </a:rPr>
                        <a:t>Pens/Pencils</a:t>
                      </a:r>
                    </a:p>
                    <a:p>
                      <a:pPr marL="285750" indent="-285750" algn="l">
                        <a:buFont typeface="Wingdings" panose="05000000000000000000" pitchFamily="2" charset="2"/>
                        <a:buChar char="Ø"/>
                      </a:pPr>
                      <a:r>
                        <a:rPr lang="en-GB" sz="1400" b="0" baseline="0" dirty="0" smtClean="0">
                          <a:solidFill>
                            <a:schemeClr val="tx1"/>
                          </a:solidFill>
                          <a:latin typeface="Arial" panose="020B0604020202020204" pitchFamily="34" charset="0"/>
                          <a:cs typeface="Arial" panose="020B0604020202020204" pitchFamily="34" charset="0"/>
                        </a:rPr>
                        <a:t>Note Pads</a:t>
                      </a:r>
                    </a:p>
                    <a:p>
                      <a:pPr marL="285750" indent="-285750" algn="l">
                        <a:buFont typeface="Wingdings" panose="05000000000000000000" pitchFamily="2" charset="2"/>
                        <a:buChar char="Ø"/>
                      </a:pPr>
                      <a:endParaRPr lang="en-GB" sz="1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3997">
                <a:tc>
                  <a:txBody>
                    <a:bodyPr/>
                    <a:lstStyle/>
                    <a:p>
                      <a:pPr algn="l"/>
                      <a:r>
                        <a:rPr lang="en-GB" sz="1600" b="1" dirty="0" smtClean="0">
                          <a:solidFill>
                            <a:schemeClr val="bg1"/>
                          </a:solidFill>
                          <a:latin typeface="Arial" panose="020B0604020202020204" pitchFamily="34" charset="0"/>
                          <a:cs typeface="Arial" panose="020B0604020202020204" pitchFamily="34" charset="0"/>
                        </a:rPr>
                        <a:t>Duration</a:t>
                      </a:r>
                      <a:endParaRPr lang="en-GB" sz="16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2683"/>
                    </a:solidFill>
                  </a:tcPr>
                </a:tc>
              </a:tr>
              <a:tr h="268913">
                <a:tc>
                  <a:txBody>
                    <a:bodyPr/>
                    <a:lstStyle/>
                    <a:p>
                      <a:pPr algn="l"/>
                      <a:r>
                        <a:rPr lang="en-GB" sz="1400" b="0" dirty="0" smtClean="0">
                          <a:solidFill>
                            <a:schemeClr val="tx1"/>
                          </a:solidFill>
                          <a:latin typeface="Arial" panose="020B0604020202020204" pitchFamily="34" charset="0"/>
                          <a:cs typeface="Arial" panose="020B0604020202020204" pitchFamily="34" charset="0"/>
                        </a:rPr>
                        <a:t>&gt; 1 Hour</a:t>
                      </a:r>
                      <a:endParaRPr lang="en-GB" sz="1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3" y="126695"/>
            <a:ext cx="899643" cy="776484"/>
          </a:xfrm>
          <a:prstGeom prst="rect">
            <a:avLst/>
          </a:prstGeom>
        </p:spPr>
      </p:pic>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a:xfrm>
            <a:off x="5157192" y="35496"/>
            <a:ext cx="1381760" cy="4953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3" y="8324056"/>
            <a:ext cx="1305272" cy="712439"/>
          </a:xfrm>
          <a:prstGeom prst="rect">
            <a:avLst/>
          </a:prstGeom>
        </p:spPr>
      </p:pic>
    </p:spTree>
    <p:extLst>
      <p:ext uri="{BB962C8B-B14F-4D97-AF65-F5344CB8AC3E}">
        <p14:creationId xmlns:p14="http://schemas.microsoft.com/office/powerpoint/2010/main" val="2608227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126695"/>
            <a:ext cx="899643" cy="776484"/>
          </a:xfrm>
          <a:prstGeom prst="rect">
            <a:avLst/>
          </a:prstGeom>
        </p:spPr>
      </p:pic>
      <p:pic>
        <p:nvPicPr>
          <p:cNvPr id="61" name="Picture 60"/>
          <p:cNvPicPr/>
          <p:nvPr/>
        </p:nvPicPr>
        <p:blipFill>
          <a:blip r:embed="rId4" cstate="print">
            <a:extLst>
              <a:ext uri="{28A0092B-C50C-407E-A947-70E740481C1C}">
                <a14:useLocalDpi xmlns:a14="http://schemas.microsoft.com/office/drawing/2010/main" val="0"/>
              </a:ext>
            </a:extLst>
          </a:blip>
          <a:stretch>
            <a:fillRect/>
          </a:stretch>
        </p:blipFill>
        <p:spPr>
          <a:xfrm>
            <a:off x="5157192" y="35496"/>
            <a:ext cx="1381760" cy="495300"/>
          </a:xfrm>
          <a:prstGeom prst="rect">
            <a:avLst/>
          </a:prstGeom>
        </p:spPr>
      </p:pic>
      <p:sp>
        <p:nvSpPr>
          <p:cNvPr id="21" name="Content Placeholder 2"/>
          <p:cNvSpPr txBox="1">
            <a:spLocks/>
          </p:cNvSpPr>
          <p:nvPr/>
        </p:nvSpPr>
        <p:spPr>
          <a:xfrm>
            <a:off x="526490" y="304021"/>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4500" b="1" dirty="0" smtClean="0">
                <a:ln w="11430"/>
                <a:solidFill>
                  <a:srgbClr val="422683"/>
                </a:solidFill>
                <a:latin typeface="Arial Black" panose="020B0A04020102020204" pitchFamily="34" charset="0"/>
              </a:rPr>
              <a:t>Kidney Instructions</a:t>
            </a:r>
          </a:p>
        </p:txBody>
      </p:sp>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3" y="8324056"/>
            <a:ext cx="1305272" cy="712439"/>
          </a:xfrm>
          <a:prstGeom prst="rect">
            <a:avLst/>
          </a:prstGeom>
        </p:spPr>
      </p:pic>
      <p:sp>
        <p:nvSpPr>
          <p:cNvPr id="2" name="TextBox 1"/>
          <p:cNvSpPr txBox="1"/>
          <p:nvPr/>
        </p:nvSpPr>
        <p:spPr>
          <a:xfrm>
            <a:off x="179513" y="1835696"/>
            <a:ext cx="5915507" cy="5262979"/>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Safety </a:t>
            </a:r>
            <a:r>
              <a:rPr lang="en-GB" sz="1400" b="1" dirty="0">
                <a:latin typeface="Arial" panose="020B0604020202020204" pitchFamily="34" charset="0"/>
                <a:cs typeface="Arial" panose="020B0604020202020204" pitchFamily="34" charset="0"/>
              </a:rPr>
              <a:t>– Use of scalpels/sharp scissors, cut away from yourself and take caution when using. Dispose of any blades (if disposable blades are used)</a:t>
            </a: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 </a:t>
            </a:r>
          </a:p>
          <a:p>
            <a:pPr marL="228600" indent="-228600">
              <a:lnSpc>
                <a:spcPct val="150000"/>
              </a:lnSpc>
              <a:buAutoNum type="arabicPlain"/>
            </a:pPr>
            <a:r>
              <a:rPr lang="en-GB" sz="1400" dirty="0" smtClean="0">
                <a:latin typeface="Arial" panose="020B0604020202020204" pitchFamily="34" charset="0"/>
                <a:cs typeface="Arial" panose="020B0604020202020204" pitchFamily="34" charset="0"/>
              </a:rPr>
              <a:t>Examine </a:t>
            </a:r>
            <a:r>
              <a:rPr lang="en-GB" sz="1400" dirty="0">
                <a:latin typeface="Arial" panose="020B0604020202020204" pitchFamily="34" charset="0"/>
                <a:cs typeface="Arial" panose="020B0604020202020204" pitchFamily="34" charset="0"/>
              </a:rPr>
              <a:t>the outside of the kidney, drawing a diagram of any details (pictures can also be taken</a:t>
            </a:r>
            <a:r>
              <a:rPr lang="en-GB" sz="1400" dirty="0" smtClean="0">
                <a:latin typeface="Arial" panose="020B0604020202020204" pitchFamily="34" charset="0"/>
                <a:cs typeface="Arial" panose="020B0604020202020204" pitchFamily="34" charset="0"/>
              </a:rPr>
              <a:t>)</a:t>
            </a:r>
          </a:p>
          <a:p>
            <a:pPr marL="228600" indent="-228600">
              <a:lnSpc>
                <a:spcPct val="150000"/>
              </a:lnSpc>
              <a:buAutoNum type="arabicPlain" startAt="2"/>
            </a:pPr>
            <a:r>
              <a:rPr lang="en-GB" sz="1400" dirty="0" smtClean="0">
                <a:latin typeface="Arial" panose="020B0604020202020204" pitchFamily="34" charset="0"/>
                <a:cs typeface="Arial" panose="020B0604020202020204" pitchFamily="34" charset="0"/>
              </a:rPr>
              <a:t>Identify </a:t>
            </a:r>
            <a:r>
              <a:rPr lang="en-GB" sz="1400" dirty="0">
                <a:latin typeface="Arial" panose="020B0604020202020204" pitchFamily="34" charset="0"/>
                <a:cs typeface="Arial" panose="020B0604020202020204" pitchFamily="34" charset="0"/>
              </a:rPr>
              <a:t>where the ureter, renal artery and renal vein enter into the </a:t>
            </a:r>
            <a:r>
              <a:rPr lang="en-GB" sz="1400" dirty="0" smtClean="0">
                <a:latin typeface="Arial" panose="020B0604020202020204" pitchFamily="34" charset="0"/>
                <a:cs typeface="Arial" panose="020B0604020202020204" pitchFamily="34" charset="0"/>
              </a:rPr>
              <a:t>kidney</a:t>
            </a:r>
          </a:p>
          <a:p>
            <a:pPr marL="228600" indent="-228600">
              <a:lnSpc>
                <a:spcPct val="150000"/>
              </a:lnSpc>
              <a:buAutoNum type="arabicPlain" startAt="3"/>
            </a:pPr>
            <a:r>
              <a:rPr lang="en-GB" sz="1400" dirty="0" smtClean="0">
                <a:latin typeface="Arial" panose="020B0604020202020204" pitchFamily="34" charset="0"/>
                <a:cs typeface="Arial" panose="020B0604020202020204" pitchFamily="34" charset="0"/>
              </a:rPr>
              <a:t>Let </a:t>
            </a:r>
            <a:r>
              <a:rPr lang="en-GB" sz="1400" dirty="0">
                <a:latin typeface="Arial" panose="020B0604020202020204" pitchFamily="34" charset="0"/>
                <a:cs typeface="Arial" panose="020B0604020202020204" pitchFamily="34" charset="0"/>
              </a:rPr>
              <a:t>the kidney lie flat and cut in half lengthwise from the </a:t>
            </a:r>
            <a:r>
              <a:rPr lang="en-GB" sz="1400" dirty="0" smtClean="0">
                <a:latin typeface="Arial" panose="020B0604020202020204" pitchFamily="34" charset="0"/>
                <a:cs typeface="Arial" panose="020B0604020202020204" pitchFamily="34" charset="0"/>
              </a:rPr>
              <a:t>side</a:t>
            </a:r>
          </a:p>
          <a:p>
            <a:pPr marL="228600" indent="-228600">
              <a:lnSpc>
                <a:spcPct val="150000"/>
              </a:lnSpc>
              <a:buAutoNum type="arabicPlain" startAt="4"/>
            </a:pPr>
            <a:r>
              <a:rPr lang="en-GB" sz="1400" dirty="0" smtClean="0">
                <a:latin typeface="Arial" panose="020B0604020202020204" pitchFamily="34" charset="0"/>
                <a:cs typeface="Arial" panose="020B0604020202020204" pitchFamily="34" charset="0"/>
              </a:rPr>
              <a:t>Cut </a:t>
            </a:r>
            <a:r>
              <a:rPr lang="en-GB" sz="1400" dirty="0">
                <a:latin typeface="Arial" panose="020B0604020202020204" pitchFamily="34" charset="0"/>
                <a:cs typeface="Arial" panose="020B0604020202020204" pitchFamily="34" charset="0"/>
              </a:rPr>
              <a:t>through the kidney until it is split almost entirely in </a:t>
            </a:r>
            <a:r>
              <a:rPr lang="en-GB" sz="1400" dirty="0" smtClean="0">
                <a:latin typeface="Arial" panose="020B0604020202020204" pitchFamily="34" charset="0"/>
                <a:cs typeface="Arial" panose="020B0604020202020204" pitchFamily="34" charset="0"/>
              </a:rPr>
              <a:t>half</a:t>
            </a:r>
          </a:p>
          <a:p>
            <a:pPr marL="228600" indent="-228600">
              <a:lnSpc>
                <a:spcPct val="150000"/>
              </a:lnSpc>
              <a:buAutoNum type="arabicPlain" startAt="5"/>
            </a:pPr>
            <a:r>
              <a:rPr lang="en-GB" sz="1400" dirty="0" smtClean="0">
                <a:latin typeface="Arial" panose="020B0604020202020204" pitchFamily="34" charset="0"/>
                <a:cs typeface="Arial" panose="020B0604020202020204" pitchFamily="34" charset="0"/>
              </a:rPr>
              <a:t>Open </a:t>
            </a:r>
            <a:r>
              <a:rPr lang="en-GB" sz="1400" dirty="0">
                <a:latin typeface="Arial" panose="020B0604020202020204" pitchFamily="34" charset="0"/>
                <a:cs typeface="Arial" panose="020B0604020202020204" pitchFamily="34" charset="0"/>
              </a:rPr>
              <a:t>the kidney up to reveal its internal </a:t>
            </a:r>
            <a:r>
              <a:rPr lang="en-GB" sz="1400" dirty="0" smtClean="0">
                <a:latin typeface="Arial" panose="020B0604020202020204" pitchFamily="34" charset="0"/>
                <a:cs typeface="Arial" panose="020B0604020202020204" pitchFamily="34" charset="0"/>
              </a:rPr>
              <a:t>structures</a:t>
            </a:r>
          </a:p>
          <a:p>
            <a:pPr marL="228600" indent="-228600">
              <a:lnSpc>
                <a:spcPct val="150000"/>
              </a:lnSpc>
              <a:buAutoNum type="arabicPlain" startAt="6"/>
            </a:pPr>
            <a:r>
              <a:rPr lang="en-GB" sz="1400" dirty="0" smtClean="0">
                <a:latin typeface="Arial" panose="020B0604020202020204" pitchFamily="34" charset="0"/>
                <a:cs typeface="Arial" panose="020B0604020202020204" pitchFamily="34" charset="0"/>
              </a:rPr>
              <a:t>Draw </a:t>
            </a:r>
            <a:r>
              <a:rPr lang="en-GB" sz="1400" dirty="0">
                <a:latin typeface="Arial" panose="020B0604020202020204" pitchFamily="34" charset="0"/>
                <a:cs typeface="Arial" panose="020B0604020202020204" pitchFamily="34" charset="0"/>
              </a:rPr>
              <a:t>a diagram of the kidney to show all of the main structures, label these. (Pictures can also be taken</a:t>
            </a:r>
            <a:r>
              <a:rPr lang="en-GB" sz="1400" dirty="0" smtClean="0">
                <a:latin typeface="Arial" panose="020B0604020202020204" pitchFamily="34" charset="0"/>
                <a:cs typeface="Arial" panose="020B0604020202020204" pitchFamily="34" charset="0"/>
              </a:rPr>
              <a:t>)</a:t>
            </a:r>
          </a:p>
          <a:p>
            <a:pPr marL="228600" indent="-228600">
              <a:lnSpc>
                <a:spcPct val="150000"/>
              </a:lnSpc>
              <a:buAutoNum type="arabicPlain" startAt="7"/>
            </a:pPr>
            <a:r>
              <a:rPr lang="en-GB" sz="1400" dirty="0" smtClean="0">
                <a:latin typeface="Arial" panose="020B0604020202020204" pitchFamily="34" charset="0"/>
                <a:cs typeface="Arial" panose="020B0604020202020204" pitchFamily="34" charset="0"/>
              </a:rPr>
              <a:t>Dispose </a:t>
            </a:r>
            <a:r>
              <a:rPr lang="en-GB" sz="1400" dirty="0">
                <a:latin typeface="Arial" panose="020B0604020202020204" pitchFamily="34" charset="0"/>
                <a:cs typeface="Arial" panose="020B0604020202020204" pitchFamily="34" charset="0"/>
              </a:rPr>
              <a:t>of kidney in appropriate </a:t>
            </a:r>
            <a:r>
              <a:rPr lang="en-GB" sz="1400" dirty="0" smtClean="0">
                <a:latin typeface="Arial" panose="020B0604020202020204" pitchFamily="34" charset="0"/>
                <a:cs typeface="Arial" panose="020B0604020202020204" pitchFamily="34" charset="0"/>
              </a:rPr>
              <a:t>manner</a:t>
            </a:r>
          </a:p>
          <a:p>
            <a:pPr marL="228600" indent="-228600">
              <a:lnSpc>
                <a:spcPct val="150000"/>
              </a:lnSpc>
              <a:buAutoNum type="arabicPlain" startAt="8"/>
            </a:pPr>
            <a:r>
              <a:rPr lang="en-GB" sz="1400" dirty="0" smtClean="0">
                <a:latin typeface="Arial" panose="020B0604020202020204" pitchFamily="34" charset="0"/>
                <a:cs typeface="Arial" panose="020B0604020202020204" pitchFamily="34" charset="0"/>
              </a:rPr>
              <a:t>Place </a:t>
            </a:r>
            <a:r>
              <a:rPr lang="en-GB" sz="1400" dirty="0">
                <a:latin typeface="Arial" panose="020B0604020202020204" pitchFamily="34" charset="0"/>
                <a:cs typeface="Arial" panose="020B0604020202020204" pitchFamily="34" charset="0"/>
              </a:rPr>
              <a:t>all equipment in washing </a:t>
            </a:r>
            <a:r>
              <a:rPr lang="en-GB" sz="1400" dirty="0" smtClean="0">
                <a:latin typeface="Arial" panose="020B0604020202020204" pitchFamily="34" charset="0"/>
                <a:cs typeface="Arial" panose="020B0604020202020204" pitchFamily="34" charset="0"/>
              </a:rPr>
              <a:t>trays</a:t>
            </a:r>
          </a:p>
          <a:p>
            <a:pPr marL="228600" indent="-228600">
              <a:lnSpc>
                <a:spcPct val="150000"/>
              </a:lnSpc>
              <a:buAutoNum type="arabicPlain" startAt="9"/>
            </a:pPr>
            <a:r>
              <a:rPr lang="en-GB" sz="1400" dirty="0" smtClean="0">
                <a:latin typeface="Arial" panose="020B0604020202020204" pitchFamily="34" charset="0"/>
                <a:cs typeface="Arial" panose="020B0604020202020204" pitchFamily="34" charset="0"/>
              </a:rPr>
              <a:t>Clean desks</a:t>
            </a:r>
          </a:p>
          <a:p>
            <a:pPr marL="228600" indent="-228600">
              <a:buAutoNum type="arabicPlain" startAt="9"/>
            </a:pP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4109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126695"/>
            <a:ext cx="899643" cy="776484"/>
          </a:xfrm>
          <a:prstGeom prst="rect">
            <a:avLst/>
          </a:prstGeom>
        </p:spPr>
      </p:pic>
      <p:pic>
        <p:nvPicPr>
          <p:cNvPr id="61" name="Picture 60"/>
          <p:cNvPicPr/>
          <p:nvPr/>
        </p:nvPicPr>
        <p:blipFill>
          <a:blip r:embed="rId4" cstate="print">
            <a:extLst>
              <a:ext uri="{28A0092B-C50C-407E-A947-70E740481C1C}">
                <a14:useLocalDpi xmlns:a14="http://schemas.microsoft.com/office/drawing/2010/main" val="0"/>
              </a:ext>
            </a:extLst>
          </a:blip>
          <a:stretch>
            <a:fillRect/>
          </a:stretch>
        </p:blipFill>
        <p:spPr>
          <a:xfrm>
            <a:off x="5157192" y="35496"/>
            <a:ext cx="1381760" cy="495300"/>
          </a:xfrm>
          <a:prstGeom prst="rect">
            <a:avLst/>
          </a:prstGeom>
        </p:spPr>
      </p:pic>
      <p:sp>
        <p:nvSpPr>
          <p:cNvPr id="21" name="Content Placeholder 2"/>
          <p:cNvSpPr txBox="1">
            <a:spLocks/>
          </p:cNvSpPr>
          <p:nvPr/>
        </p:nvSpPr>
        <p:spPr>
          <a:xfrm>
            <a:off x="526490" y="304021"/>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4500" b="1" dirty="0" smtClean="0">
                <a:ln w="11430"/>
                <a:solidFill>
                  <a:srgbClr val="422683"/>
                </a:solidFill>
                <a:latin typeface="Arial Black" panose="020B0A04020102020204" pitchFamily="34" charset="0"/>
              </a:rPr>
              <a:t>Kidney Instructions</a:t>
            </a:r>
          </a:p>
        </p:txBody>
      </p:sp>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3" y="8324056"/>
            <a:ext cx="1305272" cy="712439"/>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848" y="1835696"/>
            <a:ext cx="2932112"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4446" y="5508501"/>
            <a:ext cx="3498850"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520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126695"/>
            <a:ext cx="899643" cy="776484"/>
          </a:xfrm>
          <a:prstGeom prst="rect">
            <a:avLst/>
          </a:prstGeom>
        </p:spPr>
      </p:pic>
      <p:pic>
        <p:nvPicPr>
          <p:cNvPr id="61" name="Picture 60"/>
          <p:cNvPicPr/>
          <p:nvPr/>
        </p:nvPicPr>
        <p:blipFill>
          <a:blip r:embed="rId4" cstate="print">
            <a:extLst>
              <a:ext uri="{28A0092B-C50C-407E-A947-70E740481C1C}">
                <a14:useLocalDpi xmlns:a14="http://schemas.microsoft.com/office/drawing/2010/main" val="0"/>
              </a:ext>
            </a:extLst>
          </a:blip>
          <a:stretch>
            <a:fillRect/>
          </a:stretch>
        </p:blipFill>
        <p:spPr>
          <a:xfrm>
            <a:off x="5157192" y="35496"/>
            <a:ext cx="1381760" cy="495300"/>
          </a:xfrm>
          <a:prstGeom prst="rect">
            <a:avLst/>
          </a:prstGeom>
        </p:spPr>
      </p:pic>
      <p:sp>
        <p:nvSpPr>
          <p:cNvPr id="21" name="Content Placeholder 2"/>
          <p:cNvSpPr txBox="1">
            <a:spLocks/>
          </p:cNvSpPr>
          <p:nvPr/>
        </p:nvSpPr>
        <p:spPr>
          <a:xfrm>
            <a:off x="526490" y="304021"/>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4500" b="1" dirty="0" smtClean="0">
                <a:ln w="11430"/>
                <a:solidFill>
                  <a:srgbClr val="422683"/>
                </a:solidFill>
                <a:latin typeface="Arial Black" panose="020B0A04020102020204" pitchFamily="34" charset="0"/>
              </a:rPr>
              <a:t>Kidney Instructions</a:t>
            </a:r>
          </a:p>
        </p:txBody>
      </p:sp>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3" y="8324056"/>
            <a:ext cx="1305272" cy="712439"/>
          </a:xfrm>
          <a:prstGeom prst="rect">
            <a:avLst/>
          </a:prstGeom>
        </p:spPr>
      </p:pic>
      <p:sp>
        <p:nvSpPr>
          <p:cNvPr id="2" name="Rectangle 1"/>
          <p:cNvSpPr/>
          <p:nvPr/>
        </p:nvSpPr>
        <p:spPr>
          <a:xfrm>
            <a:off x="179513" y="1835696"/>
            <a:ext cx="5855589" cy="5909310"/>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Questions to consider</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a:p>
            <a:pPr marL="342900" indent="-342900">
              <a:buAutoNum type="arabicPeriod"/>
            </a:pPr>
            <a:r>
              <a:rPr lang="en-GB" dirty="0" smtClean="0">
                <a:latin typeface="Arial" panose="020B0604020202020204" pitchFamily="34" charset="0"/>
                <a:cs typeface="Arial" panose="020B0604020202020204" pitchFamily="34" charset="0"/>
              </a:rPr>
              <a:t>What </a:t>
            </a:r>
            <a:r>
              <a:rPr lang="en-GB" dirty="0">
                <a:latin typeface="Arial" panose="020B0604020202020204" pitchFamily="34" charset="0"/>
                <a:cs typeface="Arial" panose="020B0604020202020204" pitchFamily="34" charset="0"/>
              </a:rPr>
              <a:t>is the main function of the kidney? </a:t>
            </a:r>
            <a:endParaRPr lang="en-GB" dirty="0" smtClean="0">
              <a:latin typeface="Arial" panose="020B0604020202020204" pitchFamily="34" charset="0"/>
              <a:cs typeface="Arial" panose="020B0604020202020204" pitchFamily="34" charset="0"/>
            </a:endParaRPr>
          </a:p>
          <a:p>
            <a:pPr marL="342900" indent="-342900">
              <a:buAutoNum type="arabicPeriod"/>
            </a:pPr>
            <a:endParaRPr lang="en-GB" dirty="0">
              <a:latin typeface="Arial" panose="020B0604020202020204" pitchFamily="34" charset="0"/>
              <a:cs typeface="Arial" panose="020B0604020202020204" pitchFamily="34" charset="0"/>
            </a:endParaRPr>
          </a:p>
          <a:p>
            <a:pPr marL="342900" indent="-342900">
              <a:buAutoNum type="arabicPeriod" startAt="2"/>
            </a:pPr>
            <a:r>
              <a:rPr lang="en-GB" dirty="0" smtClean="0">
                <a:latin typeface="Arial" panose="020B0604020202020204" pitchFamily="34" charset="0"/>
                <a:cs typeface="Arial" panose="020B0604020202020204" pitchFamily="34" charset="0"/>
              </a:rPr>
              <a:t>Track </a:t>
            </a:r>
            <a:r>
              <a:rPr lang="en-GB" dirty="0">
                <a:latin typeface="Arial" panose="020B0604020202020204" pitchFamily="34" charset="0"/>
                <a:cs typeface="Arial" panose="020B0604020202020204" pitchFamily="34" charset="0"/>
              </a:rPr>
              <a:t>the pathway of blood</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through the kidney</a:t>
            </a:r>
            <a:r>
              <a:rPr lang="en-GB" dirty="0" smtClean="0">
                <a:latin typeface="Arial" panose="020B0604020202020204" pitchFamily="34" charset="0"/>
                <a:cs typeface="Arial" panose="020B0604020202020204" pitchFamily="34" charset="0"/>
              </a:rPr>
              <a:t>.</a:t>
            </a:r>
          </a:p>
          <a:p>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marL="342900" indent="-342900">
              <a:buAutoNum type="arabicPlain" startAt="3"/>
            </a:pPr>
            <a:r>
              <a:rPr lang="en-GB" dirty="0" smtClean="0">
                <a:latin typeface="Arial" panose="020B0604020202020204" pitchFamily="34" charset="0"/>
                <a:cs typeface="Arial" panose="020B0604020202020204" pitchFamily="34" charset="0"/>
              </a:rPr>
              <a:t>How </a:t>
            </a:r>
            <a:r>
              <a:rPr lang="en-GB" dirty="0">
                <a:latin typeface="Arial" panose="020B0604020202020204" pitchFamily="34" charset="0"/>
                <a:cs typeface="Arial" panose="020B0604020202020204" pitchFamily="34" charset="0"/>
              </a:rPr>
              <a:t>can you distinguish between the renal artery and the renal vein? </a:t>
            </a:r>
            <a:endParaRPr lang="en-GB" dirty="0" smtClean="0">
              <a:latin typeface="Arial" panose="020B0604020202020204" pitchFamily="34" charset="0"/>
              <a:cs typeface="Arial" panose="020B0604020202020204" pitchFamily="34" charset="0"/>
            </a:endParaRPr>
          </a:p>
          <a:p>
            <a:pPr marL="342900" indent="-342900">
              <a:buAutoNum type="arabicPlain" startAt="3"/>
            </a:pPr>
            <a:endParaRPr lang="en-GB" dirty="0">
              <a:latin typeface="Arial" panose="020B0604020202020204" pitchFamily="34" charset="0"/>
              <a:cs typeface="Arial" panose="020B0604020202020204" pitchFamily="34" charset="0"/>
            </a:endParaRPr>
          </a:p>
          <a:p>
            <a:pPr marL="342900" indent="-342900">
              <a:buAutoNum type="arabicPlain" startAt="4"/>
            </a:pPr>
            <a:r>
              <a:rPr lang="en-GB" dirty="0" smtClean="0">
                <a:latin typeface="Arial" panose="020B0604020202020204" pitchFamily="34" charset="0"/>
                <a:cs typeface="Arial" panose="020B0604020202020204" pitchFamily="34" charset="0"/>
              </a:rPr>
              <a:t>Which </a:t>
            </a:r>
            <a:r>
              <a:rPr lang="en-GB" dirty="0">
                <a:latin typeface="Arial" panose="020B0604020202020204" pitchFamily="34" charset="0"/>
                <a:cs typeface="Arial" panose="020B0604020202020204" pitchFamily="34" charset="0"/>
              </a:rPr>
              <a:t>area of the kidney contains the glomeruli and Bowman’s capsules? </a:t>
            </a:r>
            <a:endParaRPr lang="en-GB" dirty="0" smtClean="0">
              <a:latin typeface="Arial" panose="020B0604020202020204" pitchFamily="34" charset="0"/>
              <a:cs typeface="Arial" panose="020B0604020202020204" pitchFamily="34" charset="0"/>
            </a:endParaRPr>
          </a:p>
          <a:p>
            <a:pPr marL="342900" indent="-342900">
              <a:buAutoNum type="arabicPlain" startAt="4"/>
            </a:pPr>
            <a:endParaRPr lang="en-GB" dirty="0">
              <a:latin typeface="Arial" panose="020B0604020202020204" pitchFamily="34" charset="0"/>
              <a:cs typeface="Arial" panose="020B0604020202020204" pitchFamily="34" charset="0"/>
            </a:endParaRPr>
          </a:p>
          <a:p>
            <a:pPr marL="342900" indent="-342900">
              <a:buAutoNum type="arabicPeriod" startAt="5"/>
            </a:pPr>
            <a:r>
              <a:rPr lang="en-GB" dirty="0" smtClean="0">
                <a:latin typeface="Arial" panose="020B0604020202020204" pitchFamily="34" charset="0"/>
                <a:cs typeface="Arial" panose="020B0604020202020204" pitchFamily="34" charset="0"/>
              </a:rPr>
              <a:t>In </a:t>
            </a:r>
            <a:r>
              <a:rPr lang="en-GB" dirty="0">
                <a:latin typeface="Arial" panose="020B0604020202020204" pitchFamily="34" charset="0"/>
                <a:cs typeface="Arial" panose="020B0604020202020204" pitchFamily="34" charset="0"/>
              </a:rPr>
              <a:t>which part of the kidney does the majority of water reabsorption occur? </a:t>
            </a: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342900" indent="-342900">
              <a:buAutoNum type="arabicPeriod" startAt="6"/>
            </a:pPr>
            <a:r>
              <a:rPr lang="en-GB" dirty="0" smtClean="0">
                <a:latin typeface="Arial" panose="020B0604020202020204" pitchFamily="34" charset="0"/>
                <a:cs typeface="Arial" panose="020B0604020202020204" pitchFamily="34" charset="0"/>
              </a:rPr>
              <a:t>What </a:t>
            </a:r>
            <a:r>
              <a:rPr lang="en-GB" dirty="0">
                <a:latin typeface="Arial" panose="020B0604020202020204" pitchFamily="34" charset="0"/>
                <a:cs typeface="Arial" panose="020B0604020202020204" pitchFamily="34" charset="0"/>
              </a:rPr>
              <a:t>structure carries urine out of the kidney and where does it go? </a:t>
            </a:r>
            <a:endParaRPr lang="en-GB" dirty="0" smtClean="0">
              <a:latin typeface="Arial" panose="020B0604020202020204" pitchFamily="34" charset="0"/>
              <a:cs typeface="Arial" panose="020B0604020202020204" pitchFamily="34" charset="0"/>
            </a:endParaRPr>
          </a:p>
          <a:p>
            <a:pPr marL="342900" indent="-342900">
              <a:buAutoNum type="arabicPeriod" startAt="6"/>
            </a:pPr>
            <a:endParaRPr lang="en-GB" dirty="0">
              <a:latin typeface="Arial" panose="020B0604020202020204" pitchFamily="34" charset="0"/>
              <a:cs typeface="Arial" panose="020B0604020202020204" pitchFamily="34" charset="0"/>
            </a:endParaRPr>
          </a:p>
          <a:p>
            <a:pPr marL="342900" indent="-342900">
              <a:buAutoNum type="arabicPeriod" startAt="7"/>
            </a:pPr>
            <a:r>
              <a:rPr lang="en-GB" dirty="0" smtClean="0">
                <a:latin typeface="Arial" panose="020B0604020202020204" pitchFamily="34" charset="0"/>
                <a:cs typeface="Arial" panose="020B0604020202020204" pitchFamily="34" charset="0"/>
              </a:rPr>
              <a:t>Track </a:t>
            </a:r>
            <a:r>
              <a:rPr lang="en-GB" dirty="0">
                <a:latin typeface="Arial" panose="020B0604020202020204" pitchFamily="34" charset="0"/>
                <a:cs typeface="Arial" panose="020B0604020202020204" pitchFamily="34" charset="0"/>
              </a:rPr>
              <a:t>the pathway of other fluids (water and urine) through the kidney</a:t>
            </a:r>
            <a:r>
              <a:rPr lang="en-GB" dirty="0" smtClean="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1974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126695"/>
            <a:ext cx="899643" cy="776484"/>
          </a:xfrm>
          <a:prstGeom prst="rect">
            <a:avLst/>
          </a:prstGeom>
        </p:spPr>
      </p:pic>
      <p:pic>
        <p:nvPicPr>
          <p:cNvPr id="61" name="Picture 60"/>
          <p:cNvPicPr/>
          <p:nvPr/>
        </p:nvPicPr>
        <p:blipFill>
          <a:blip r:embed="rId4" cstate="print">
            <a:extLst>
              <a:ext uri="{28A0092B-C50C-407E-A947-70E740481C1C}">
                <a14:useLocalDpi xmlns:a14="http://schemas.microsoft.com/office/drawing/2010/main" val="0"/>
              </a:ext>
            </a:extLst>
          </a:blip>
          <a:stretch>
            <a:fillRect/>
          </a:stretch>
        </p:blipFill>
        <p:spPr>
          <a:xfrm>
            <a:off x="5157192" y="35496"/>
            <a:ext cx="1381760" cy="495300"/>
          </a:xfrm>
          <a:prstGeom prst="rect">
            <a:avLst/>
          </a:prstGeom>
        </p:spPr>
      </p:pic>
      <p:sp>
        <p:nvSpPr>
          <p:cNvPr id="21" name="Content Placeholder 2"/>
          <p:cNvSpPr txBox="1">
            <a:spLocks/>
          </p:cNvSpPr>
          <p:nvPr/>
        </p:nvSpPr>
        <p:spPr>
          <a:xfrm>
            <a:off x="526490" y="304021"/>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4500" b="1" dirty="0" smtClean="0">
                <a:ln w="11430"/>
                <a:solidFill>
                  <a:srgbClr val="422683"/>
                </a:solidFill>
                <a:latin typeface="Arial Black" panose="020B0A04020102020204" pitchFamily="34" charset="0"/>
              </a:rPr>
              <a:t>Kidney Instructions</a:t>
            </a:r>
          </a:p>
        </p:txBody>
      </p:sp>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3" y="8324056"/>
            <a:ext cx="1305272" cy="712439"/>
          </a:xfrm>
          <a:prstGeom prst="rect">
            <a:avLst/>
          </a:prstGeom>
        </p:spPr>
      </p:pic>
      <p:sp>
        <p:nvSpPr>
          <p:cNvPr id="3" name="Rectangle 2"/>
          <p:cNvSpPr/>
          <p:nvPr/>
        </p:nvSpPr>
        <p:spPr>
          <a:xfrm>
            <a:off x="332656" y="2042423"/>
            <a:ext cx="5702446" cy="4247317"/>
          </a:xfrm>
          <a:prstGeom prst="rect">
            <a:avLst/>
          </a:prstGeom>
        </p:spPr>
        <p:txBody>
          <a:bodyPr wrap="square">
            <a:spAutoFit/>
          </a:bodyPr>
          <a:lstStyle/>
          <a:p>
            <a:pPr algn="ctr"/>
            <a:r>
              <a:rPr lang="en-GB" sz="1400" b="1" i="1" dirty="0">
                <a:latin typeface="Arial" panose="020B0604020202020204" pitchFamily="34" charset="0"/>
                <a:cs typeface="Arial" panose="020B0604020202020204" pitchFamily="34" charset="0"/>
              </a:rPr>
              <a:t>P4 - Produce explanatory notes on the role of the kidney in the homeostatic control of water balance – including diagrams to explain how the kidney works’</a:t>
            </a:r>
            <a:endParaRPr lang="en-GB" sz="1400" b="1"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 </a:t>
            </a:r>
          </a:p>
          <a:p>
            <a:r>
              <a:rPr lang="en-GB" sz="1400" dirty="0">
                <a:latin typeface="Arial" panose="020B0604020202020204" pitchFamily="34" charset="0"/>
                <a:cs typeface="Arial" panose="020B0604020202020204" pitchFamily="34" charset="0"/>
              </a:rPr>
              <a:t>Use your diagrams and images from the kidney dissection to create explanatory notes on the kidney. </a:t>
            </a:r>
          </a:p>
          <a:p>
            <a:r>
              <a:rPr lang="en-GB" sz="1400" dirty="0">
                <a:latin typeface="Arial" panose="020B0604020202020204" pitchFamily="34" charset="0"/>
                <a:cs typeface="Arial" panose="020B0604020202020204" pitchFamily="34" charset="0"/>
              </a:rPr>
              <a:t> </a:t>
            </a:r>
          </a:p>
          <a:p>
            <a:r>
              <a:rPr lang="en-GB" sz="1400" dirty="0">
                <a:latin typeface="Arial" panose="020B0604020202020204" pitchFamily="34" charset="0"/>
                <a:cs typeface="Arial" panose="020B0604020202020204" pitchFamily="34" charset="0"/>
              </a:rPr>
              <a:t>This lesson can be used for this part of assignment 4 or for working on assignment 3 (due in 26</a:t>
            </a:r>
            <a:r>
              <a:rPr lang="en-GB" sz="1400" baseline="30000" dirty="0">
                <a:latin typeface="Arial" panose="020B0604020202020204" pitchFamily="34" charset="0"/>
                <a:cs typeface="Arial" panose="020B0604020202020204" pitchFamily="34" charset="0"/>
              </a:rPr>
              <a:t>th</a:t>
            </a:r>
            <a:r>
              <a:rPr lang="en-GB" sz="1400" dirty="0">
                <a:latin typeface="Arial" panose="020B0604020202020204" pitchFamily="34" charset="0"/>
                <a:cs typeface="Arial" panose="020B0604020202020204" pitchFamily="34" charset="0"/>
              </a:rPr>
              <a:t> November).</a:t>
            </a:r>
          </a:p>
          <a:p>
            <a:r>
              <a:rPr lang="en-GB" sz="1400" dirty="0">
                <a:latin typeface="Arial" panose="020B0604020202020204" pitchFamily="34" charset="0"/>
                <a:cs typeface="Arial" panose="020B0604020202020204" pitchFamily="34" charset="0"/>
              </a:rPr>
              <a:t> </a:t>
            </a:r>
          </a:p>
          <a:p>
            <a:r>
              <a:rPr lang="en-GB" sz="1400" dirty="0">
                <a:latin typeface="Arial" panose="020B0604020202020204" pitchFamily="34" charset="0"/>
                <a:cs typeface="Arial" panose="020B0604020202020204" pitchFamily="34" charset="0"/>
              </a:rPr>
              <a:t>For P4 – the explanatory notes should be completed as though you are a student nurse/student doctor and have been tasked with creating information for patients to explain the kidneys, and how they are important in water balance and homeostasis.</a:t>
            </a:r>
          </a:p>
          <a:p>
            <a:r>
              <a:rPr lang="en-GB" sz="1400" dirty="0">
                <a:latin typeface="Arial" panose="020B0604020202020204" pitchFamily="34" charset="0"/>
                <a:cs typeface="Arial" panose="020B0604020202020204" pitchFamily="34" charset="0"/>
              </a:rPr>
              <a:t> </a:t>
            </a:r>
          </a:p>
          <a:p>
            <a:r>
              <a:rPr lang="en-GB" sz="1400" dirty="0">
                <a:latin typeface="Arial" panose="020B0604020202020204" pitchFamily="34" charset="0"/>
                <a:cs typeface="Arial" panose="020B0604020202020204" pitchFamily="34" charset="0"/>
              </a:rPr>
              <a:t>You may wish to use lesson PowerPoints but can also use a variety of resources online to support your explanation of how the kidney works.</a:t>
            </a:r>
          </a:p>
          <a:p>
            <a:r>
              <a:rPr lang="en-GB" sz="1400" dirty="0">
                <a:latin typeface="Arial" panose="020B0604020202020204" pitchFamily="34" charset="0"/>
                <a:cs typeface="Arial" panose="020B0604020202020204" pitchFamily="34" charset="0"/>
              </a:rPr>
              <a:t> </a:t>
            </a:r>
          </a:p>
          <a:p>
            <a:r>
              <a:rPr lang="en-GB" sz="1400" b="1" dirty="0">
                <a:latin typeface="Arial" panose="020B0604020202020204" pitchFamily="34" charset="0"/>
                <a:cs typeface="Arial" panose="020B0604020202020204" pitchFamily="34" charset="0"/>
              </a:rPr>
              <a:t>REMEMBER!</a:t>
            </a:r>
            <a:r>
              <a:rPr lang="en-GB" sz="1400" dirty="0">
                <a:latin typeface="Arial" panose="020B0604020202020204" pitchFamily="34" charset="0"/>
                <a:cs typeface="Arial" panose="020B0604020202020204" pitchFamily="34" charset="0"/>
              </a:rPr>
              <a:t> – You have to </a:t>
            </a:r>
            <a:r>
              <a:rPr lang="en-GB" b="1" u="sng" dirty="0">
                <a:latin typeface="Arial" panose="020B0604020202020204" pitchFamily="34" charset="0"/>
                <a:cs typeface="Arial" panose="020B0604020202020204" pitchFamily="34" charset="0"/>
              </a:rPr>
              <a:t>explain</a:t>
            </a:r>
            <a:r>
              <a:rPr lang="en-GB" sz="1400" dirty="0">
                <a:latin typeface="Arial" panose="020B0604020202020204" pitchFamily="34" charset="0"/>
                <a:cs typeface="Arial" panose="020B0604020202020204" pitchFamily="34" charset="0"/>
              </a:rPr>
              <a:t>, not just describe.</a:t>
            </a:r>
          </a:p>
        </p:txBody>
      </p:sp>
    </p:spTree>
    <p:extLst>
      <p:ext uri="{BB962C8B-B14F-4D97-AF65-F5344CB8AC3E}">
        <p14:creationId xmlns:p14="http://schemas.microsoft.com/office/powerpoint/2010/main" val="196348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126695"/>
            <a:ext cx="899643" cy="776484"/>
          </a:xfrm>
          <a:prstGeom prst="rect">
            <a:avLst/>
          </a:prstGeom>
        </p:spPr>
      </p:pic>
      <p:pic>
        <p:nvPicPr>
          <p:cNvPr id="61" name="Picture 60"/>
          <p:cNvPicPr/>
          <p:nvPr/>
        </p:nvPicPr>
        <p:blipFill>
          <a:blip r:embed="rId4" cstate="print">
            <a:extLst>
              <a:ext uri="{28A0092B-C50C-407E-A947-70E740481C1C}">
                <a14:useLocalDpi xmlns:a14="http://schemas.microsoft.com/office/drawing/2010/main" val="0"/>
              </a:ext>
            </a:extLst>
          </a:blip>
          <a:stretch>
            <a:fillRect/>
          </a:stretch>
        </p:blipFill>
        <p:spPr>
          <a:xfrm>
            <a:off x="5157192" y="35496"/>
            <a:ext cx="1381760" cy="495300"/>
          </a:xfrm>
          <a:prstGeom prst="rect">
            <a:avLst/>
          </a:prstGeom>
        </p:spPr>
      </p:pic>
      <p:sp>
        <p:nvSpPr>
          <p:cNvPr id="21" name="Content Placeholder 2"/>
          <p:cNvSpPr txBox="1">
            <a:spLocks/>
          </p:cNvSpPr>
          <p:nvPr/>
        </p:nvSpPr>
        <p:spPr>
          <a:xfrm>
            <a:off x="526490" y="304021"/>
            <a:ext cx="5508612" cy="883603"/>
          </a:xfrm>
          <a:prstGeom prst="rect">
            <a:avLst/>
          </a:prstGeom>
        </p:spPr>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4500" b="1" dirty="0" smtClean="0">
                <a:ln w="11430"/>
                <a:solidFill>
                  <a:srgbClr val="422683"/>
                </a:solidFill>
                <a:latin typeface="Arial Black" panose="020B0A04020102020204" pitchFamily="34" charset="0"/>
              </a:rPr>
              <a:t>Kidney Instructions</a:t>
            </a:r>
          </a:p>
        </p:txBody>
      </p:sp>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3" y="8324056"/>
            <a:ext cx="1305272" cy="712439"/>
          </a:xfrm>
          <a:prstGeom prst="rect">
            <a:avLst/>
          </a:prstGeom>
        </p:spPr>
      </p:pic>
      <p:sp>
        <p:nvSpPr>
          <p:cNvPr id="2" name="Rectangle 1"/>
          <p:cNvSpPr/>
          <p:nvPr/>
        </p:nvSpPr>
        <p:spPr>
          <a:xfrm>
            <a:off x="179513" y="1907704"/>
            <a:ext cx="5855589" cy="618630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Useful Links for 13d (Assignment 4)</a:t>
            </a:r>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r>
              <a:rPr lang="en-GB" sz="1200" b="1" i="1" dirty="0">
                <a:latin typeface="Arial" panose="020B0604020202020204" pitchFamily="34" charset="0"/>
                <a:cs typeface="Arial" panose="020B0604020202020204" pitchFamily="34" charset="0"/>
              </a:rPr>
              <a:t>Reliable </a:t>
            </a:r>
            <a:r>
              <a:rPr lang="en-GB" sz="1200" b="1" i="1" dirty="0" smtClean="0">
                <a:latin typeface="Arial" panose="020B0604020202020204" pitchFamily="34" charset="0"/>
                <a:cs typeface="Arial" panose="020B0604020202020204" pitchFamily="34" charset="0"/>
              </a:rPr>
              <a:t>Websites</a:t>
            </a:r>
          </a:p>
          <a:p>
            <a:endParaRPr lang="en-GB" sz="1200" i="1" dirty="0">
              <a:latin typeface="Arial" panose="020B0604020202020204" pitchFamily="34" charset="0"/>
              <a:cs typeface="Arial" panose="020B0604020202020204" pitchFamily="34" charset="0"/>
            </a:endParaRPr>
          </a:p>
          <a:p>
            <a:pPr lvl="0"/>
            <a:r>
              <a:rPr lang="en-GB" sz="1200" u="sng" dirty="0" smtClean="0">
                <a:solidFill>
                  <a:srgbClr val="0000FF"/>
                </a:solidFill>
                <a:latin typeface="Arial" panose="020B0604020202020204" pitchFamily="34" charset="0"/>
                <a:cs typeface="Arial" panose="020B0604020202020204" pitchFamily="34" charset="0"/>
                <a:hlinkClick r:id="rId6"/>
              </a:rPr>
              <a:t>http</a:t>
            </a:r>
            <a:r>
              <a:rPr lang="en-GB" sz="1200" u="sng" dirty="0">
                <a:solidFill>
                  <a:srgbClr val="0000FF"/>
                </a:solidFill>
                <a:latin typeface="Arial" panose="020B0604020202020204" pitchFamily="34" charset="0"/>
                <a:cs typeface="Arial" panose="020B0604020202020204" pitchFamily="34" charset="0"/>
                <a:hlinkClick r:id="rId6"/>
              </a:rPr>
              <a:t>://www.kidney.org.au/KidneyDisease/Howourkidneyswork/tabid/590/Default.aspx</a:t>
            </a:r>
            <a:r>
              <a:rPr lang="en-GB" sz="1200" dirty="0">
                <a:solidFill>
                  <a:srgbClr val="0000FF"/>
                </a:solidFill>
                <a:latin typeface="Arial" panose="020B0604020202020204" pitchFamily="34" charset="0"/>
                <a:cs typeface="Arial" panose="020B0604020202020204" pitchFamily="34" charset="0"/>
              </a:rPr>
              <a:t> </a:t>
            </a:r>
          </a:p>
          <a:p>
            <a:pPr lvl="0"/>
            <a:r>
              <a:rPr lang="en-GB" sz="1200" u="sng" dirty="0">
                <a:solidFill>
                  <a:srgbClr val="0000FF"/>
                </a:solidFill>
                <a:latin typeface="Arial" panose="020B0604020202020204" pitchFamily="34" charset="0"/>
                <a:cs typeface="Arial" panose="020B0604020202020204" pitchFamily="34" charset="0"/>
                <a:hlinkClick r:id="rId7"/>
              </a:rPr>
              <a:t>http://kidney.niddk.nih.gov/kudiseases/pubs/yourkidneys/</a:t>
            </a:r>
            <a:r>
              <a:rPr lang="en-GB" sz="1200" dirty="0">
                <a:solidFill>
                  <a:srgbClr val="0000FF"/>
                </a:solidFill>
                <a:latin typeface="Arial" panose="020B0604020202020204" pitchFamily="34" charset="0"/>
                <a:cs typeface="Arial" panose="020B0604020202020204" pitchFamily="34" charset="0"/>
              </a:rPr>
              <a:t> </a:t>
            </a:r>
          </a:p>
          <a:p>
            <a:pPr lvl="0"/>
            <a:r>
              <a:rPr lang="en-GB" sz="1200" u="sng" dirty="0">
                <a:solidFill>
                  <a:srgbClr val="0000FF"/>
                </a:solidFill>
                <a:latin typeface="Arial" panose="020B0604020202020204" pitchFamily="34" charset="0"/>
                <a:cs typeface="Arial" panose="020B0604020202020204" pitchFamily="34" charset="0"/>
                <a:hlinkClick r:id="rId8"/>
              </a:rPr>
              <a:t>http://www.nhs.uk/video/pages/ckdwhatkidneysdo.aspx</a:t>
            </a:r>
            <a:r>
              <a:rPr lang="en-GB" sz="1200" dirty="0">
                <a:solidFill>
                  <a:srgbClr val="0000FF"/>
                </a:solidFill>
                <a:latin typeface="Arial" panose="020B0604020202020204" pitchFamily="34" charset="0"/>
                <a:cs typeface="Arial" panose="020B0604020202020204" pitchFamily="34" charset="0"/>
              </a:rPr>
              <a:t> </a:t>
            </a:r>
          </a:p>
          <a:p>
            <a:r>
              <a:rPr lang="en-GB" sz="1200" dirty="0">
                <a:latin typeface="Arial" panose="020B0604020202020204" pitchFamily="34" charset="0"/>
                <a:cs typeface="Arial" panose="020B0604020202020204" pitchFamily="34" charset="0"/>
              </a:rPr>
              <a:t> </a:t>
            </a:r>
          </a:p>
          <a:p>
            <a:r>
              <a:rPr lang="en-GB" sz="1200" b="1" i="1" dirty="0">
                <a:latin typeface="Arial" panose="020B0604020202020204" pitchFamily="34" charset="0"/>
                <a:cs typeface="Arial" panose="020B0604020202020204" pitchFamily="34" charset="0"/>
              </a:rPr>
              <a:t>Google </a:t>
            </a:r>
            <a:r>
              <a:rPr lang="en-GB" sz="1200" b="1" i="1" dirty="0" smtClean="0">
                <a:latin typeface="Arial" panose="020B0604020202020204" pitchFamily="34" charset="0"/>
                <a:cs typeface="Arial" panose="020B0604020202020204" pitchFamily="34" charset="0"/>
              </a:rPr>
              <a:t>Books</a:t>
            </a:r>
          </a:p>
          <a:p>
            <a:endParaRPr lang="en-GB" sz="1200" b="1" i="1" dirty="0">
              <a:latin typeface="Arial" panose="020B0604020202020204" pitchFamily="34" charset="0"/>
              <a:cs typeface="Arial" panose="020B0604020202020204" pitchFamily="34" charset="0"/>
            </a:endParaRPr>
          </a:p>
          <a:p>
            <a:pPr lvl="0"/>
            <a:r>
              <a:rPr lang="en-GB" sz="1200" dirty="0" smtClean="0">
                <a:latin typeface="Arial" panose="020B0604020202020204" pitchFamily="34" charset="0"/>
                <a:cs typeface="Arial" panose="020B0604020202020204" pitchFamily="34" charset="0"/>
              </a:rPr>
              <a:t>Hunt, </a:t>
            </a:r>
            <a:r>
              <a:rPr lang="en-GB" sz="1200" dirty="0">
                <a:latin typeface="Arial" panose="020B0604020202020204" pitchFamily="34" charset="0"/>
                <a:cs typeface="Arial" panose="020B0604020202020204" pitchFamily="34" charset="0"/>
              </a:rPr>
              <a:t>WA. (2011) </a:t>
            </a:r>
            <a:r>
              <a:rPr lang="en-GB" sz="1200" i="1" dirty="0">
                <a:latin typeface="Arial" panose="020B0604020202020204" pitchFamily="34" charset="0"/>
                <a:cs typeface="Arial" panose="020B0604020202020204" pitchFamily="34" charset="0"/>
              </a:rPr>
              <a:t>Kidney Disease: A guide for Living.</a:t>
            </a:r>
            <a:r>
              <a:rPr lang="en-GB" sz="1200" dirty="0">
                <a:latin typeface="Arial" panose="020B0604020202020204" pitchFamily="34" charset="0"/>
                <a:cs typeface="Arial" panose="020B0604020202020204" pitchFamily="34" charset="0"/>
              </a:rPr>
              <a:t> Maryland: John Hopkins University Press. Accessed online via  [</a:t>
            </a:r>
            <a:r>
              <a:rPr lang="en-GB" sz="1200" u="sng" dirty="0">
                <a:latin typeface="Arial" panose="020B0604020202020204" pitchFamily="34" charset="0"/>
                <a:cs typeface="Arial" panose="020B0604020202020204" pitchFamily="34" charset="0"/>
                <a:hlinkClick r:id="rId9"/>
              </a:rPr>
              <a:t>http://books.google.co.uk/books?id=HIUOrb7yJ-kC&amp;printsec=frontcover&amp;dq=kidneys&amp;hl=en&amp;sa=X&amp;ei=vKpgVLijM4vxaOHpgcgB&amp;safe=on&amp;redir_esc=y#v=onepage&amp;q=kidneys&amp;f=false</a:t>
            </a:r>
            <a:r>
              <a:rPr lang="en-GB" sz="1200" dirty="0">
                <a:latin typeface="Arial" panose="020B0604020202020204" pitchFamily="34" charset="0"/>
                <a:cs typeface="Arial" panose="020B0604020202020204" pitchFamily="34" charset="0"/>
              </a:rPr>
              <a:t>]</a:t>
            </a:r>
          </a:p>
          <a:p>
            <a:pPr lvl="0"/>
            <a:r>
              <a:rPr lang="en-GB" sz="1200" dirty="0">
                <a:latin typeface="Arial" panose="020B0604020202020204" pitchFamily="34" charset="0"/>
                <a:cs typeface="Arial" panose="020B0604020202020204" pitchFamily="34" charset="0"/>
              </a:rPr>
              <a:t>Smith, HW. (1951) </a:t>
            </a:r>
            <a:r>
              <a:rPr lang="en-GB" sz="1200" i="1" dirty="0">
                <a:latin typeface="Arial" panose="020B0604020202020204" pitchFamily="34" charset="0"/>
                <a:cs typeface="Arial" panose="020B0604020202020204" pitchFamily="34" charset="0"/>
              </a:rPr>
              <a:t>The Kidney: Structure and Function in Health and Disease.</a:t>
            </a:r>
            <a:r>
              <a:rPr lang="en-GB" sz="1200" dirty="0">
                <a:latin typeface="Arial" panose="020B0604020202020204" pitchFamily="34" charset="0"/>
                <a:cs typeface="Arial" panose="020B0604020202020204" pitchFamily="34" charset="0"/>
              </a:rPr>
              <a:t> Oxford: Oxford University Press. Accessed online via [</a:t>
            </a:r>
            <a:r>
              <a:rPr lang="en-GB" sz="1200" u="sng" dirty="0">
                <a:latin typeface="Arial" panose="020B0604020202020204" pitchFamily="34" charset="0"/>
                <a:cs typeface="Arial" panose="020B0604020202020204" pitchFamily="34" charset="0"/>
                <a:hlinkClick r:id="rId10"/>
              </a:rPr>
              <a:t>http://books.google.co.uk/books?id=ym3EAGvhwVsC&amp;printsec=frontcover&amp;dq=kidney&amp;hl=en&amp;sa=X&amp;ei=nqtgVPrFLcLpaN7igJgD&amp;safe=on&amp;redir_esc=y#v=onepage&amp;q=kidney&amp;f=false</a:t>
            </a:r>
            <a:r>
              <a:rPr lang="en-GB" sz="1200" dirty="0">
                <a:latin typeface="Arial" panose="020B0604020202020204" pitchFamily="34" charset="0"/>
                <a:cs typeface="Arial" panose="020B0604020202020204" pitchFamily="34" charset="0"/>
              </a:rPr>
              <a:t>] (Chapter 1 is particularly helpful)</a:t>
            </a:r>
          </a:p>
          <a:p>
            <a:r>
              <a:rPr lang="en-GB" sz="1200" dirty="0">
                <a:latin typeface="Arial" panose="020B0604020202020204" pitchFamily="34" charset="0"/>
                <a:cs typeface="Arial" panose="020B0604020202020204" pitchFamily="34" charset="0"/>
              </a:rPr>
              <a:t> </a:t>
            </a:r>
          </a:p>
          <a:p>
            <a:r>
              <a:rPr lang="en-GB" sz="1200" b="1" i="1" dirty="0">
                <a:latin typeface="Arial" panose="020B0604020202020204" pitchFamily="34" charset="0"/>
                <a:cs typeface="Arial" panose="020B0604020202020204" pitchFamily="34" charset="0"/>
              </a:rPr>
              <a:t>Journals/Links through WSC online resources</a:t>
            </a: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On </a:t>
            </a:r>
            <a:r>
              <a:rPr lang="en-GB" sz="1200" dirty="0">
                <a:latin typeface="Arial" panose="020B0604020202020204" pitchFamily="34" charset="0"/>
                <a:cs typeface="Arial" panose="020B0604020202020204" pitchFamily="34" charset="0"/>
              </a:rPr>
              <a:t>the West Suffolk College internal journal subscriptions search (available via </a:t>
            </a:r>
            <a:r>
              <a:rPr lang="en-GB" sz="1200" u="sng" dirty="0">
                <a:latin typeface="Arial" panose="020B0604020202020204" pitchFamily="34" charset="0"/>
                <a:cs typeface="Arial" panose="020B0604020202020204" pitchFamily="34" charset="0"/>
                <a:hlinkClick r:id="rId11"/>
              </a:rPr>
              <a:t>http://www.wsc.ac.uk/library/</a:t>
            </a:r>
            <a:r>
              <a:rPr lang="en-GB" sz="1200" dirty="0">
                <a:latin typeface="Arial" panose="020B0604020202020204" pitchFamily="34" charset="0"/>
                <a:cs typeface="Arial" panose="020B0604020202020204" pitchFamily="34" charset="0"/>
              </a:rPr>
              <a:t> on the WSC website and through your hub homepage), if you search for ‘Kidney Physiology’ there are 23,702 results for normal and abnormal kidney function.</a:t>
            </a:r>
          </a:p>
          <a:p>
            <a:pPr lvl="0"/>
            <a:r>
              <a:rPr lang="en-GB" sz="1200" dirty="0">
                <a:latin typeface="Arial" panose="020B0604020202020204" pitchFamily="34" charset="0"/>
                <a:cs typeface="Arial" panose="020B0604020202020204" pitchFamily="34" charset="0"/>
              </a:rPr>
              <a:t>‘The kidney – and organ of critical importance in physiology’ is quite useful without being too complex. Accessed via Wiley online resources (the college subscribes to this on your behalf). The author is L Robson</a:t>
            </a:r>
          </a:p>
          <a:p>
            <a:pPr lvl="0"/>
            <a:r>
              <a:rPr lang="en-GB" sz="1200" dirty="0">
                <a:latin typeface="Arial" panose="020B0604020202020204" pitchFamily="34" charset="0"/>
                <a:cs typeface="Arial" panose="020B0604020202020204" pitchFamily="34" charset="0"/>
              </a:rPr>
              <a:t>‘The kidneys and the renal system’ is listed on here and can also be accessed via google books. The author is Kara Rogers (please note that this may not work on college due to Janet blocking it)</a:t>
            </a:r>
          </a:p>
        </p:txBody>
      </p:sp>
    </p:spTree>
    <p:extLst>
      <p:ext uri="{BB962C8B-B14F-4D97-AF65-F5344CB8AC3E}">
        <p14:creationId xmlns:p14="http://schemas.microsoft.com/office/powerpoint/2010/main" val="1847740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8730" y="3323862"/>
            <a:ext cx="4914546" cy="4224469"/>
          </a:xfrm>
        </p:spPr>
        <p:txBody>
          <a:bodyPr>
            <a:normAutofit/>
          </a:bodyPr>
          <a:lstStyle/>
          <a:p>
            <a:pPr marL="0" indent="0" algn="ctr">
              <a:buNone/>
            </a:pPr>
            <a:endParaRPr lang="en-US" sz="6600" b="1" dirty="0" smtClean="0">
              <a:ln w="11430"/>
              <a:solidFill>
                <a:srgbClr val="422683"/>
              </a:solidFill>
              <a:effectLst>
                <a:outerShdw blurRad="50800" dist="39000" dir="5460000" algn="tl">
                  <a:srgbClr val="000000">
                    <a:alpha val="38000"/>
                  </a:srgbClr>
                </a:outerShdw>
              </a:effectLst>
              <a:latin typeface="Arial Black" panose="020B0A04020102020204" pitchFamily="34" charset="0"/>
            </a:endParaRPr>
          </a:p>
          <a:p>
            <a:pPr marL="0" indent="0" algn="ctr">
              <a:buNone/>
            </a:pPr>
            <a:endParaRPr lang="en-US" sz="6600" b="1" dirty="0">
              <a:ln w="11430"/>
              <a:solidFill>
                <a:srgbClr val="422683"/>
              </a:solidFill>
              <a:effectLst>
                <a:outerShdw blurRad="50800" dist="39000" dir="5460000" algn="tl">
                  <a:srgbClr val="000000">
                    <a:alpha val="38000"/>
                  </a:srgbClr>
                </a:outerShdw>
              </a:effectLst>
              <a:latin typeface="Arial Black" panose="020B0A04020102020204" pitchFamily="34" charset="0"/>
            </a:endParaRPr>
          </a:p>
          <a:p>
            <a:pPr marL="0" indent="0" algn="ctr">
              <a:buNone/>
            </a:pPr>
            <a:endParaRPr lang="en-US" sz="6600" b="1" dirty="0">
              <a:ln w="11430"/>
              <a:solidFill>
                <a:srgbClr val="422683"/>
              </a:solidFill>
              <a:effectLst>
                <a:outerShdw blurRad="50800" dist="39000" dir="5460000" algn="tl">
                  <a:srgbClr val="000000">
                    <a:alpha val="38000"/>
                  </a:srgbClr>
                </a:outerShdw>
              </a:effectLst>
              <a:latin typeface="Arial Black" panose="020B0A04020102020204" pitchFamily="34" charset="0"/>
            </a:endParaRPr>
          </a:p>
          <a:p>
            <a:pPr marL="0" indent="0">
              <a:buNone/>
            </a:pPr>
            <a:endParaRPr lang="en-GB" dirty="0"/>
          </a:p>
        </p:txBody>
      </p:sp>
      <p:grpSp>
        <p:nvGrpSpPr>
          <p:cNvPr id="2" name="Group 1"/>
          <p:cNvGrpSpPr/>
          <p:nvPr/>
        </p:nvGrpSpPr>
        <p:grpSpPr>
          <a:xfrm>
            <a:off x="-27384" y="1834600"/>
            <a:ext cx="6552728" cy="4825632"/>
            <a:chOff x="-27384" y="1834600"/>
            <a:chExt cx="6552728" cy="4825632"/>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736" y="1834600"/>
              <a:ext cx="4392488" cy="3791164"/>
            </a:xfrm>
            <a:prstGeom prst="rect">
              <a:avLst/>
            </a:prstGeom>
          </p:spPr>
        </p:pic>
        <p:sp>
          <p:nvSpPr>
            <p:cNvPr id="8" name="Content Placeholder 2"/>
            <p:cNvSpPr txBox="1">
              <a:spLocks/>
            </p:cNvSpPr>
            <p:nvPr/>
          </p:nvSpPr>
          <p:spPr>
            <a:xfrm>
              <a:off x="-27384" y="3491880"/>
              <a:ext cx="6552728" cy="3168352"/>
            </a:xfrm>
            <a:prstGeom prst="rect">
              <a:avLst/>
            </a:prstGeom>
          </p:spPr>
          <p:txBody>
            <a:bodyPr vert="horz">
              <a:normAutofit lnSpcReduction="1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endParaRPr lang="en-US" sz="2000" dirty="0" smtClean="0">
                <a:ln w="11430"/>
                <a:latin typeface="Arial" panose="020B0604020202020204" pitchFamily="34" charset="0"/>
                <a:cs typeface="Arial" panose="020B0604020202020204" pitchFamily="34" charset="0"/>
              </a:endParaRPr>
            </a:p>
            <a:p>
              <a:pPr marL="0" indent="0" algn="ctr">
                <a:buFont typeface="Wingdings 2"/>
                <a:buNone/>
              </a:pPr>
              <a:endParaRPr lang="en-US" sz="2000" dirty="0">
                <a:ln w="11430"/>
                <a:latin typeface="Arial" panose="020B0604020202020204" pitchFamily="34" charset="0"/>
                <a:cs typeface="Arial" panose="020B0604020202020204" pitchFamily="34" charset="0"/>
              </a:endParaRPr>
            </a:p>
            <a:p>
              <a:pPr marL="0" indent="0" algn="ctr">
                <a:buFont typeface="Wingdings 2"/>
                <a:buNone/>
              </a:pPr>
              <a:endParaRPr lang="en-US" sz="2000" dirty="0" smtClean="0">
                <a:ln w="11430"/>
                <a:latin typeface="Arial" panose="020B0604020202020204" pitchFamily="34" charset="0"/>
                <a:cs typeface="Arial" panose="020B0604020202020204" pitchFamily="34" charset="0"/>
              </a:endParaRPr>
            </a:p>
            <a:p>
              <a:pPr marL="0" indent="0" algn="ctr">
                <a:buFont typeface="Wingdings 2"/>
                <a:buNone/>
              </a:pPr>
              <a:endParaRPr lang="en-US" sz="2000" dirty="0">
                <a:ln w="11430"/>
                <a:latin typeface="Arial" panose="020B0604020202020204" pitchFamily="34" charset="0"/>
                <a:cs typeface="Arial" panose="020B0604020202020204" pitchFamily="34" charset="0"/>
              </a:endParaRPr>
            </a:p>
            <a:p>
              <a:pPr marL="0" indent="0" algn="ctr">
                <a:buFont typeface="Wingdings 2"/>
                <a:buNone/>
              </a:pPr>
              <a:r>
                <a:rPr lang="en-US" sz="2000" dirty="0" smtClean="0">
                  <a:ln w="11430"/>
                  <a:latin typeface="Arial" panose="020B0604020202020204" pitchFamily="34" charset="0"/>
                  <a:cs typeface="Arial" panose="020B0604020202020204" pitchFamily="34" charset="0"/>
                </a:rPr>
                <a:t/>
              </a:r>
              <a:br>
                <a:rPr lang="en-US" sz="2000" dirty="0" smtClean="0">
                  <a:ln w="11430"/>
                  <a:latin typeface="Arial" panose="020B0604020202020204" pitchFamily="34" charset="0"/>
                  <a:cs typeface="Arial" panose="020B0604020202020204" pitchFamily="34" charset="0"/>
                </a:rPr>
              </a:br>
              <a:r>
                <a:rPr lang="en-US" sz="2000" dirty="0" smtClean="0">
                  <a:ln w="11430"/>
                  <a:latin typeface="Arial" panose="020B0604020202020204" pitchFamily="34" charset="0"/>
                  <a:cs typeface="Arial" panose="020B0604020202020204" pitchFamily="34" charset="0"/>
                </a:rPr>
                <a:t/>
              </a:r>
              <a:br>
                <a:rPr lang="en-US" sz="2000" dirty="0" smtClean="0">
                  <a:ln w="11430"/>
                  <a:latin typeface="Arial" panose="020B0604020202020204" pitchFamily="34" charset="0"/>
                  <a:cs typeface="Arial" panose="020B0604020202020204" pitchFamily="34" charset="0"/>
                </a:rPr>
              </a:br>
              <a:endParaRPr lang="en-US" sz="2000" dirty="0" smtClean="0">
                <a:ln w="11430"/>
                <a:latin typeface="Arial" panose="020B0604020202020204" pitchFamily="34" charset="0"/>
                <a:cs typeface="Arial" panose="020B0604020202020204" pitchFamily="34" charset="0"/>
              </a:endParaRPr>
            </a:p>
            <a:p>
              <a:pPr marL="0" indent="0" algn="ctr">
                <a:buFont typeface="Wingdings 2"/>
                <a:buNone/>
              </a:pPr>
              <a:endParaRPr lang="en-US" sz="2000" dirty="0">
                <a:ln w="11430"/>
                <a:latin typeface="Arial" panose="020B0604020202020204" pitchFamily="34" charset="0"/>
                <a:cs typeface="Arial" panose="020B0604020202020204" pitchFamily="34" charset="0"/>
              </a:endParaRPr>
            </a:p>
            <a:p>
              <a:pPr marL="0" indent="0" algn="ctr">
                <a:buFont typeface="Wingdings 2"/>
                <a:buNone/>
              </a:pPr>
              <a:r>
                <a:rPr lang="en-US" sz="1400" dirty="0" smtClean="0">
                  <a:ln w="11430"/>
                  <a:latin typeface="Arial" panose="020B0604020202020204" pitchFamily="34" charset="0"/>
                  <a:cs typeface="Arial" panose="020B0604020202020204" pitchFamily="34" charset="0"/>
                </a:rPr>
                <a:t>For further information please contact The STEM Alliance </a:t>
              </a:r>
              <a:r>
                <a:rPr lang="en-US" sz="1400" dirty="0" smtClean="0">
                  <a:ln w="11430"/>
                  <a:solidFill>
                    <a:srgbClr val="0000FF"/>
                  </a:solidFill>
                  <a:latin typeface="Arial" panose="020B0604020202020204" pitchFamily="34" charset="0"/>
                  <a:cs typeface="Arial" panose="020B0604020202020204" pitchFamily="34" charset="0"/>
                </a:rPr>
                <a:t>enquiries@STEMalliance.uk </a:t>
              </a:r>
              <a:r>
                <a:rPr lang="en-US" sz="1400" dirty="0" smtClean="0">
                  <a:ln w="11430"/>
                  <a:latin typeface="Arial" panose="020B0604020202020204" pitchFamily="34" charset="0"/>
                  <a:cs typeface="Arial" panose="020B0604020202020204" pitchFamily="34" charset="0"/>
                </a:rPr>
                <a:t>or visit </a:t>
              </a:r>
              <a:r>
                <a:rPr lang="en-US" sz="1400" dirty="0" smtClean="0">
                  <a:ln w="11430"/>
                  <a:solidFill>
                    <a:srgbClr val="0000FF"/>
                  </a:solidFill>
                  <a:latin typeface="Arial" panose="020B0604020202020204" pitchFamily="34" charset="0"/>
                  <a:cs typeface="Arial" panose="020B0604020202020204" pitchFamily="34" charset="0"/>
                </a:rPr>
                <a:t>www.STEMalliance.uk</a:t>
              </a:r>
              <a:r>
                <a:rPr lang="en-US" sz="1400" dirty="0" smtClean="0">
                  <a:ln w="11430"/>
                  <a:latin typeface="Arial" panose="020B0604020202020204" pitchFamily="34" charset="0"/>
                  <a:cs typeface="Arial" panose="020B0604020202020204" pitchFamily="34" charset="0"/>
                </a:rPr>
                <a:t> </a:t>
              </a:r>
              <a:endParaRPr lang="en-US" sz="2000" dirty="0" smtClean="0">
                <a:ln w="11430"/>
                <a:latin typeface="Arial" panose="020B0604020202020204" pitchFamily="34" charset="0"/>
                <a:cs typeface="Arial" panose="020B0604020202020204" pitchFamily="34" charset="0"/>
              </a:endParaRPr>
            </a:p>
            <a:p>
              <a:pPr marL="0" indent="0">
                <a:buFont typeface="Wingdings 2"/>
                <a:buNone/>
              </a:pPr>
              <a:endParaRPr lang="en-GB" dirty="0"/>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3" y="8323236"/>
            <a:ext cx="1091803" cy="595924"/>
          </a:xfrm>
          <a:prstGeom prst="rect">
            <a:avLst/>
          </a:prstGeom>
        </p:spPr>
      </p:pic>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5157192" y="35496"/>
            <a:ext cx="1381760" cy="495300"/>
          </a:xfrm>
          <a:prstGeom prst="rect">
            <a:avLst/>
          </a:prstGeom>
        </p:spPr>
      </p:pic>
      <p:pic>
        <p:nvPicPr>
          <p:cNvPr id="12" name="Picture 2" descr="http://ts4.mm.bing.net/th?id=JN.3tunBnXH8%2f7q0zEUo%2bUnlg&amp;pid=15.1&amp;P=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3176" y="8798375"/>
            <a:ext cx="1081844" cy="310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14136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1">
      <a:dk1>
        <a:sysClr val="windowText" lastClr="000000"/>
      </a:dk1>
      <a:lt1>
        <a:sysClr val="window" lastClr="FFFFFF"/>
      </a:lt1>
      <a:dk2>
        <a:srgbClr val="42268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843</TotalTime>
  <Words>156</Words>
  <Application>Microsoft Office PowerPoint</Application>
  <PresentationFormat>On-screen Show (4:3)</PresentationFormat>
  <Paragraphs>97</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Opulent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Objectives of Session</dc:title>
  <dc:creator>Jayne Olsen</dc:creator>
  <cp:lastModifiedBy>QA Resources</cp:lastModifiedBy>
  <cp:revision>101</cp:revision>
  <dcterms:created xsi:type="dcterms:W3CDTF">2015-01-26T16:10:38Z</dcterms:created>
  <dcterms:modified xsi:type="dcterms:W3CDTF">2015-06-22T10:15:04Z</dcterms:modified>
</cp:coreProperties>
</file>