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33"/>
  </p:notesMasterIdLst>
  <p:handoutMasterIdLst>
    <p:handoutMasterId r:id="rId34"/>
  </p:handout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0082"/>
    <a:srgbClr val="4C00B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1616" autoAdjust="0"/>
  </p:normalViewPr>
  <p:slideViewPr>
    <p:cSldViewPr>
      <p:cViewPr varScale="1">
        <p:scale>
          <a:sx n="47" d="100"/>
          <a:sy n="47" d="100"/>
        </p:scale>
        <p:origin x="-18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F37368F-8213-46AB-BCC9-65CC1DB3DDCD}" type="datetimeFigureOut">
              <a:rPr lang="en-US" smtClean="0"/>
              <a:pPr/>
              <a:t>3/2/2010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4EE476-9E33-447D-98D2-39CB7A6644F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FBC785-A117-4B7B-8596-B2E3C320C274}" type="datetimeFigureOut">
              <a:rPr lang="en-US" smtClean="0"/>
              <a:pPr/>
              <a:t>3/2/2010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124B79-7445-4794-B261-0E00E199729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082E473C-E4EA-4574-A37F-A22454146B03}" type="slidenum">
              <a:rPr lang="en-US" smtClean="0"/>
              <a:pPr/>
              <a:t>2</a:t>
            </a:fld>
            <a:endParaRPr lang="en-US" smtClean="0"/>
          </a:p>
        </p:txBody>
      </p:sp>
      <p:sp>
        <p:nvSpPr>
          <p:cNvPr id="30723" name="Rectangle 2"/>
          <p:cNvSpPr>
            <a:spLocks noGrp="1" noRot="1" noChangeAspect="1" noChangeArrowheads="1" noTextEdit="1"/>
          </p:cNvSpPr>
          <p:nvPr>
            <p:ph type="sldImg"/>
          </p:nvPr>
        </p:nvSpPr>
        <p:spPr>
          <a:xfrm>
            <a:off x="1143000" y="685800"/>
            <a:ext cx="4572000" cy="3429000"/>
          </a:xfrm>
          <a:ln/>
        </p:spPr>
      </p:sp>
      <p:sp>
        <p:nvSpPr>
          <p:cNvPr id="30724" name="Rectangle 3"/>
          <p:cNvSpPr>
            <a:spLocks noGrp="1" noChangeArrowheads="1"/>
          </p:cNvSpPr>
          <p:nvPr>
            <p:ph type="body" idx="1"/>
          </p:nvPr>
        </p:nvSpPr>
        <p:spPr>
          <a:noFill/>
          <a:ln/>
        </p:spPr>
        <p:txBody>
          <a:bodyPr/>
          <a:lstStyle/>
          <a:p>
            <a:r>
              <a:rPr lang="en-GB" smtClean="0"/>
              <a:t>Democratisation, participation, giving young people a voice, </a:t>
            </a:r>
          </a:p>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1218D086-6C54-4F55-B9DC-9B693C6F28DE}" type="slidenum">
              <a:rPr lang="en-US" smtClean="0"/>
              <a:pPr/>
              <a:t>11</a:t>
            </a:fld>
            <a:endParaRPr lang="en-US" smtClean="0"/>
          </a:p>
        </p:txBody>
      </p:sp>
      <p:sp>
        <p:nvSpPr>
          <p:cNvPr id="39939" name="Rectangle 2"/>
          <p:cNvSpPr>
            <a:spLocks noGrp="1" noRot="1" noChangeAspect="1" noChangeArrowheads="1" noTextEdit="1"/>
          </p:cNvSpPr>
          <p:nvPr>
            <p:ph type="sldImg"/>
          </p:nvPr>
        </p:nvSpPr>
        <p:spPr>
          <a:xfrm>
            <a:off x="1143000" y="685800"/>
            <a:ext cx="4572000" cy="3429000"/>
          </a:xfrm>
          <a:ln/>
        </p:spPr>
      </p:sp>
      <p:sp>
        <p:nvSpPr>
          <p:cNvPr id="3994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51CC6D3-FA6C-49D0-9D78-2D18EFEEF54D}" type="slidenum">
              <a:rPr lang="en-US" smtClean="0"/>
              <a:pPr/>
              <a:t>12</a:t>
            </a:fld>
            <a:endParaRPr lang="en-US" smtClean="0"/>
          </a:p>
        </p:txBody>
      </p:sp>
      <p:sp>
        <p:nvSpPr>
          <p:cNvPr id="40963" name="Rectangle 2"/>
          <p:cNvSpPr>
            <a:spLocks noGrp="1" noRot="1" noChangeAspect="1" noChangeArrowheads="1" noTextEdit="1"/>
          </p:cNvSpPr>
          <p:nvPr>
            <p:ph type="sldImg"/>
          </p:nvPr>
        </p:nvSpPr>
        <p:spPr>
          <a:xfrm>
            <a:off x="1143000" y="685800"/>
            <a:ext cx="4572000" cy="3429000"/>
          </a:xfrm>
          <a:ln/>
        </p:spPr>
      </p:sp>
      <p:sp>
        <p:nvSpPr>
          <p:cNvPr id="4096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C09FD198-E816-41C9-A9A2-1BEBD965BFC7}" type="slidenum">
              <a:rPr lang="en-US" smtClean="0"/>
              <a:pPr/>
              <a:t>13</a:t>
            </a:fld>
            <a:endParaRPr lang="en-US" smtClean="0"/>
          </a:p>
        </p:txBody>
      </p:sp>
      <p:sp>
        <p:nvSpPr>
          <p:cNvPr id="41987" name="Rectangle 2"/>
          <p:cNvSpPr>
            <a:spLocks noGrp="1" noRot="1" noChangeAspect="1" noChangeArrowheads="1" noTextEdit="1"/>
          </p:cNvSpPr>
          <p:nvPr>
            <p:ph type="sldImg"/>
          </p:nvPr>
        </p:nvSpPr>
        <p:spPr>
          <a:xfrm>
            <a:off x="1143000" y="685800"/>
            <a:ext cx="4572000" cy="3429000"/>
          </a:xfrm>
          <a:ln/>
        </p:spPr>
      </p:sp>
      <p:sp>
        <p:nvSpPr>
          <p:cNvPr id="4198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CA6FE9E9-1133-4FB0-8C2A-5BD8E2159E0A}" type="slidenum">
              <a:rPr lang="en-US" smtClean="0"/>
              <a:pPr/>
              <a:t>14</a:t>
            </a:fld>
            <a:endParaRPr lang="en-US" smtClean="0"/>
          </a:p>
        </p:txBody>
      </p:sp>
      <p:sp>
        <p:nvSpPr>
          <p:cNvPr id="43011" name="Rectangle 2"/>
          <p:cNvSpPr>
            <a:spLocks noGrp="1" noRot="1" noChangeAspect="1" noChangeArrowheads="1" noTextEdit="1"/>
          </p:cNvSpPr>
          <p:nvPr>
            <p:ph type="sldImg"/>
          </p:nvPr>
        </p:nvSpPr>
        <p:spPr>
          <a:xfrm>
            <a:off x="1144588" y="685800"/>
            <a:ext cx="4572000" cy="3429000"/>
          </a:xfrm>
          <a:ln/>
        </p:spPr>
      </p:sp>
      <p:sp>
        <p:nvSpPr>
          <p:cNvPr id="4301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290CBA5-0DBC-4530-93C6-AFAE031223D4}" type="slidenum">
              <a:rPr lang="en-US" smtClean="0"/>
              <a:pPr/>
              <a:t>16</a:t>
            </a:fld>
            <a:endParaRPr lang="en-US" smtClean="0"/>
          </a:p>
        </p:txBody>
      </p:sp>
      <p:sp>
        <p:nvSpPr>
          <p:cNvPr id="44035" name="Rectangle 2"/>
          <p:cNvSpPr>
            <a:spLocks noGrp="1" noRot="1" noChangeAspect="1" noChangeArrowheads="1" noTextEdit="1"/>
          </p:cNvSpPr>
          <p:nvPr>
            <p:ph type="sldImg"/>
          </p:nvPr>
        </p:nvSpPr>
        <p:spPr>
          <a:xfrm>
            <a:off x="1143000" y="685800"/>
            <a:ext cx="4572000" cy="3429000"/>
          </a:xfrm>
          <a:ln/>
        </p:spPr>
      </p:sp>
      <p:sp>
        <p:nvSpPr>
          <p:cNvPr id="4403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2B5E8ED-9C45-465C-9824-50CE3558E28C}" type="slidenum">
              <a:rPr lang="en-US" smtClean="0"/>
              <a:pPr/>
              <a:t>18</a:t>
            </a:fld>
            <a:endParaRPr lang="en-US" smtClean="0"/>
          </a:p>
        </p:txBody>
      </p:sp>
      <p:sp>
        <p:nvSpPr>
          <p:cNvPr id="45059" name="Rectangle 2"/>
          <p:cNvSpPr>
            <a:spLocks noGrp="1" noRot="1" noChangeAspect="1" noChangeArrowheads="1" noTextEdit="1"/>
          </p:cNvSpPr>
          <p:nvPr>
            <p:ph type="sldImg"/>
          </p:nvPr>
        </p:nvSpPr>
        <p:spPr>
          <a:xfrm>
            <a:off x="1143000" y="685800"/>
            <a:ext cx="4572000" cy="3429000"/>
          </a:xfrm>
          <a:ln/>
        </p:spPr>
      </p:sp>
      <p:sp>
        <p:nvSpPr>
          <p:cNvPr id="450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6AE75AA3-E547-4797-A712-2C8ED3CC733B}" type="slidenum">
              <a:rPr lang="en-US" smtClean="0"/>
              <a:pPr/>
              <a:t>20</a:t>
            </a:fld>
            <a:endParaRPr lang="en-US" smtClean="0"/>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r>
              <a:rPr lang="en-GB" dirty="0" smtClean="0"/>
              <a:t>Ice-breaker: In pairs or small groups, participants carry out a mini-interview, taking it in turns to ask each other about their best experiences of etc.  Interview Sheet 1 on page 24 can be used for this.  Each person should spend up to five minutes as the interviewer and then swap with the interviewee.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2490D09C-0780-44CF-B35B-2AF86C2E3BBB}" type="slidenum">
              <a:rPr lang="en-US" smtClean="0"/>
              <a:pPr/>
              <a:t>22</a:t>
            </a:fld>
            <a:endParaRPr lang="en-US" smtClean="0"/>
          </a:p>
        </p:txBody>
      </p:sp>
      <p:sp>
        <p:nvSpPr>
          <p:cNvPr id="47107" name="Rectangle 2"/>
          <p:cNvSpPr>
            <a:spLocks noGrp="1" noRot="1" noChangeAspect="1" noChangeArrowheads="1" noTextEdit="1"/>
          </p:cNvSpPr>
          <p:nvPr>
            <p:ph type="sldImg"/>
          </p:nvPr>
        </p:nvSpPr>
        <p:spPr>
          <a:xfrm>
            <a:off x="1143000" y="685800"/>
            <a:ext cx="4572000" cy="3429000"/>
          </a:xfrm>
          <a:ln/>
        </p:spPr>
      </p:sp>
      <p:sp>
        <p:nvSpPr>
          <p:cNvPr id="47108" name="Rectangle 3"/>
          <p:cNvSpPr>
            <a:spLocks noGrp="1" noChangeArrowheads="1"/>
          </p:cNvSpPr>
          <p:nvPr>
            <p:ph type="body" idx="1"/>
          </p:nvPr>
        </p:nvSpPr>
        <p:spPr>
          <a:noFill/>
          <a:ln/>
        </p:spPr>
        <p:txBody>
          <a:bodyPr/>
          <a:lstStyle/>
          <a:p>
            <a:r>
              <a:rPr lang="en-GB" smtClean="0"/>
              <a:t>The facilitator's role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4034955D-F43D-4F3E-BC5F-3ECD9446A9C1}" type="slidenum">
              <a:rPr lang="en-US" smtClean="0"/>
              <a:pPr/>
              <a:t>23</a:t>
            </a:fld>
            <a:endParaRPr lang="en-US" smtClean="0"/>
          </a:p>
        </p:txBody>
      </p:sp>
      <p:sp>
        <p:nvSpPr>
          <p:cNvPr id="48131" name="Rectangle 2"/>
          <p:cNvSpPr>
            <a:spLocks noGrp="1" noRot="1" noChangeAspect="1" noChangeArrowheads="1" noTextEdit="1"/>
          </p:cNvSpPr>
          <p:nvPr>
            <p:ph type="sldImg"/>
          </p:nvPr>
        </p:nvSpPr>
        <p:spPr>
          <a:xfrm>
            <a:off x="1143000" y="685800"/>
            <a:ext cx="4572000" cy="3429000"/>
          </a:xfrm>
          <a:ln/>
        </p:spPr>
      </p:sp>
      <p:sp>
        <p:nvSpPr>
          <p:cNvPr id="4813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E9721AF-DF01-4ADC-A7EC-33B56DE899D3}" type="slidenum">
              <a:rPr lang="en-US" smtClean="0"/>
              <a:pPr/>
              <a:t>26</a:t>
            </a:fld>
            <a:endParaRPr lang="en-US" smtClean="0"/>
          </a:p>
        </p:txBody>
      </p:sp>
      <p:sp>
        <p:nvSpPr>
          <p:cNvPr id="49155" name="Rectangle 2"/>
          <p:cNvSpPr>
            <a:spLocks noGrp="1" noRot="1" noChangeAspect="1" noChangeArrowheads="1" noTextEdit="1"/>
          </p:cNvSpPr>
          <p:nvPr>
            <p:ph type="sldImg"/>
          </p:nvPr>
        </p:nvSpPr>
        <p:spPr>
          <a:xfrm>
            <a:off x="1143000" y="685800"/>
            <a:ext cx="4572000" cy="3429000"/>
          </a:xfrm>
          <a:ln/>
        </p:spPr>
      </p:sp>
      <p:sp>
        <p:nvSpPr>
          <p:cNvPr id="4915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D8EAD02F-C936-49D5-BCD2-096893DED25B}" type="slidenum">
              <a:rPr lang="en-US" smtClean="0"/>
              <a:pPr/>
              <a:t>3</a:t>
            </a:fld>
            <a:endParaRPr lang="en-US" smtClean="0"/>
          </a:p>
        </p:txBody>
      </p:sp>
      <p:sp>
        <p:nvSpPr>
          <p:cNvPr id="31747" name="Rectangle 2"/>
          <p:cNvSpPr>
            <a:spLocks noGrp="1" noRot="1" noChangeAspect="1" noChangeArrowheads="1" noTextEdit="1"/>
          </p:cNvSpPr>
          <p:nvPr>
            <p:ph type="sldImg"/>
          </p:nvPr>
        </p:nvSpPr>
        <p:spPr>
          <a:xfrm>
            <a:off x="1143000" y="685800"/>
            <a:ext cx="4572000" cy="3429000"/>
          </a:xfrm>
          <a:ln/>
        </p:spPr>
      </p:sp>
      <p:sp>
        <p:nvSpPr>
          <p:cNvPr id="31748" name="Rectangle 3"/>
          <p:cNvSpPr>
            <a:spLocks noGrp="1" noChangeArrowheads="1"/>
          </p:cNvSpPr>
          <p:nvPr>
            <p:ph type="body" idx="1"/>
          </p:nvPr>
        </p:nvSpPr>
        <p:spPr>
          <a:noFill/>
          <a:ln/>
        </p:spPr>
        <p:txBody>
          <a:bodyPr/>
          <a:lstStyle/>
          <a:p>
            <a:r>
              <a:rPr lang="en-GB" smtClean="0"/>
              <a:t>AI is a participative approach. An alternative to the problem solving approach underpinning action research.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1CD27D65-5B77-4336-B52D-DC3E16C2E4EE}" type="slidenum">
              <a:rPr lang="en-US" smtClean="0"/>
              <a:pPr/>
              <a:t>4</a:t>
            </a:fld>
            <a:endParaRPr lang="en-US" smtClean="0"/>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5D8D9BA2-5A9E-4D2F-9182-9AEF7C353B40}" type="slidenum">
              <a:rPr lang="en-US" smtClean="0"/>
              <a:pPr/>
              <a:t>5</a:t>
            </a:fld>
            <a:endParaRPr lang="en-US" smtClean="0"/>
          </a:p>
        </p:txBody>
      </p:sp>
      <p:sp>
        <p:nvSpPr>
          <p:cNvPr id="33795" name="Rectangle 2"/>
          <p:cNvSpPr>
            <a:spLocks noGrp="1" noRot="1" noChangeAspect="1" noChangeArrowheads="1" noTextEdit="1"/>
          </p:cNvSpPr>
          <p:nvPr>
            <p:ph type="sldImg"/>
          </p:nvPr>
        </p:nvSpPr>
        <p:spPr>
          <a:xfrm>
            <a:off x="1143000" y="685800"/>
            <a:ext cx="4572000" cy="3429000"/>
          </a:xfrm>
          <a:ln/>
        </p:spPr>
      </p:sp>
      <p:sp>
        <p:nvSpPr>
          <p:cNvPr id="3379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DBF5DC4-290C-4533-92AF-E1B5586F1019}" type="slidenum">
              <a:rPr lang="en-US" smtClean="0"/>
              <a:pPr/>
              <a:t>6</a:t>
            </a:fld>
            <a:endParaRPr lang="en-US" smtClean="0"/>
          </a:p>
        </p:txBody>
      </p:sp>
      <p:sp>
        <p:nvSpPr>
          <p:cNvPr id="34819" name="Rectangle 2"/>
          <p:cNvSpPr>
            <a:spLocks noGrp="1" noRot="1" noChangeAspect="1" noChangeArrowheads="1" noTextEdit="1"/>
          </p:cNvSpPr>
          <p:nvPr>
            <p:ph type="sldImg"/>
          </p:nvPr>
        </p:nvSpPr>
        <p:spPr>
          <a:xfrm>
            <a:off x="1144588" y="685800"/>
            <a:ext cx="4572000" cy="3429000"/>
          </a:xfrm>
          <a:ln/>
        </p:spPr>
      </p:sp>
      <p:sp>
        <p:nvSpPr>
          <p:cNvPr id="348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9BB947A-C1BB-4138-ADBA-9B726413E289}" type="slidenum">
              <a:rPr lang="en-US" smtClean="0"/>
              <a:pPr/>
              <a:t>7</a:t>
            </a:fld>
            <a:endParaRPr lang="en-US" smtClean="0"/>
          </a:p>
        </p:txBody>
      </p:sp>
      <p:sp>
        <p:nvSpPr>
          <p:cNvPr id="35843" name="Rectangle 2"/>
          <p:cNvSpPr>
            <a:spLocks noGrp="1" noRot="1" noChangeAspect="1" noChangeArrowheads="1" noTextEdit="1"/>
          </p:cNvSpPr>
          <p:nvPr>
            <p:ph type="sldImg"/>
          </p:nvPr>
        </p:nvSpPr>
        <p:spPr>
          <a:xfrm>
            <a:off x="1143000" y="685800"/>
            <a:ext cx="4572000" cy="3429000"/>
          </a:xfrm>
          <a:ln/>
        </p:spPr>
      </p:sp>
      <p:sp>
        <p:nvSpPr>
          <p:cNvPr id="35844" name="Rectangle 3"/>
          <p:cNvSpPr>
            <a:spLocks noGrp="1" noChangeArrowheads="1"/>
          </p:cNvSpPr>
          <p:nvPr>
            <p:ph type="body" idx="1"/>
          </p:nvPr>
        </p:nvSpPr>
        <p:spPr>
          <a:noFill/>
          <a:ln/>
        </p:spPr>
        <p:txBody>
          <a:bodyPr/>
          <a:lstStyle/>
          <a:p>
            <a:endParaRPr lang="en-GB" sz="1400" smtClean="0"/>
          </a:p>
          <a:p>
            <a:endParaRPr lang="en-GB" sz="1400" smtClean="0"/>
          </a:p>
          <a:p>
            <a:r>
              <a:rPr lang="en-GB" sz="1400" smtClean="0"/>
              <a:t>T</a:t>
            </a:r>
            <a:r>
              <a:rPr lang="en-GB" sz="1400" b="1" smtClean="0"/>
              <a:t>his kind</a:t>
            </a:r>
            <a:r>
              <a:rPr lang="en-GB" sz="1400" smtClean="0"/>
              <a:t> of change is where people know their strengths, their abilities, the successes. </a:t>
            </a:r>
          </a:p>
          <a:p>
            <a:r>
              <a:rPr lang="en-GB" sz="1400" smtClean="0"/>
              <a:t>And they work with others to say </a:t>
            </a:r>
          </a:p>
          <a:p>
            <a:r>
              <a:rPr lang="en-GB" sz="1400" smtClean="0"/>
              <a:t>         “What if we did </a:t>
            </a:r>
            <a:r>
              <a:rPr lang="en-GB" sz="1400" b="1" smtClean="0"/>
              <a:t>even more of that</a:t>
            </a:r>
            <a:r>
              <a:rPr lang="en-GB" sz="1400" smtClean="0"/>
              <a:t>? </a:t>
            </a:r>
          </a:p>
          <a:p>
            <a:r>
              <a:rPr lang="en-GB" sz="1400" smtClean="0"/>
              <a:t>         “If we allowed ourselves to </a:t>
            </a:r>
            <a:r>
              <a:rPr lang="en-GB" sz="1400" b="1" smtClean="0"/>
              <a:t>envision even better results</a:t>
            </a:r>
            <a:r>
              <a:rPr lang="en-GB" sz="1400" smtClean="0"/>
              <a:t>?”</a:t>
            </a:r>
          </a:p>
          <a:p>
            <a:r>
              <a:rPr lang="en-GB" sz="1400" smtClean="0"/>
              <a:t>         “What </a:t>
            </a:r>
            <a:r>
              <a:rPr lang="en-GB" sz="1400" b="1" smtClean="0"/>
              <a:t>relationships </a:t>
            </a:r>
            <a:r>
              <a:rPr lang="en-GB" sz="1400" smtClean="0"/>
              <a:t>would deliver those, what systems could stay the same and which ones would need to change?</a:t>
            </a:r>
          </a:p>
          <a:p>
            <a:endParaRPr lang="en-GB" sz="1400" smtClean="0"/>
          </a:p>
          <a:p>
            <a:r>
              <a:rPr lang="en-GB" sz="1400" smtClean="0"/>
              <a:t>The questions are all about </a:t>
            </a:r>
            <a:r>
              <a:rPr lang="en-GB" sz="1400" b="1" smtClean="0"/>
              <a:t>looking forward</a:t>
            </a:r>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DFA5E572-24EE-465D-82E6-760526E52DF2}" type="slidenum">
              <a:rPr lang="en-US" smtClean="0"/>
              <a:pPr/>
              <a:t>8</a:t>
            </a:fld>
            <a:endParaRPr lang="en-US" smtClean="0"/>
          </a:p>
        </p:txBody>
      </p:sp>
      <p:sp>
        <p:nvSpPr>
          <p:cNvPr id="36867" name="Rectangle 2"/>
          <p:cNvSpPr>
            <a:spLocks noGrp="1" noRot="1" noChangeAspect="1" noChangeArrowheads="1" noTextEdit="1"/>
          </p:cNvSpPr>
          <p:nvPr>
            <p:ph type="sldImg"/>
          </p:nvPr>
        </p:nvSpPr>
        <p:spPr>
          <a:xfrm>
            <a:off x="1143000" y="685800"/>
            <a:ext cx="4572000" cy="3429000"/>
          </a:xfrm>
          <a:ln/>
        </p:spPr>
      </p:sp>
      <p:sp>
        <p:nvSpPr>
          <p:cNvPr id="3686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A26F2803-FE30-4C68-A534-0F78331597B3}" type="slidenum">
              <a:rPr lang="en-US" smtClean="0"/>
              <a:pPr/>
              <a:t>9</a:t>
            </a:fld>
            <a:endParaRPr lang="en-US" smtClean="0"/>
          </a:p>
        </p:txBody>
      </p:sp>
      <p:sp>
        <p:nvSpPr>
          <p:cNvPr id="37891" name="Rectangle 2"/>
          <p:cNvSpPr>
            <a:spLocks noGrp="1" noRot="1" noChangeAspect="1" noChangeArrowheads="1" noTextEdit="1"/>
          </p:cNvSpPr>
          <p:nvPr>
            <p:ph type="sldImg"/>
          </p:nvPr>
        </p:nvSpPr>
        <p:spPr>
          <a:xfrm>
            <a:off x="1143000" y="685800"/>
            <a:ext cx="4572000" cy="3429000"/>
          </a:xfrm>
          <a:ln/>
        </p:spPr>
      </p:sp>
      <p:sp>
        <p:nvSpPr>
          <p:cNvPr id="3789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613DD33-AD40-461E-8D4C-49B21CF5800F}" type="slidenum">
              <a:rPr lang="en-US" smtClean="0"/>
              <a:pPr/>
              <a:t>10</a:t>
            </a:fld>
            <a:endParaRPr lang="en-US" smtClean="0"/>
          </a:p>
        </p:txBody>
      </p:sp>
      <p:sp>
        <p:nvSpPr>
          <p:cNvPr id="38915" name="Rectangle 2"/>
          <p:cNvSpPr>
            <a:spLocks noGrp="1" noRot="1" noChangeAspect="1" noChangeArrowheads="1" noTextEdit="1"/>
          </p:cNvSpPr>
          <p:nvPr>
            <p:ph type="sldImg"/>
          </p:nvPr>
        </p:nvSpPr>
        <p:spPr>
          <a:xfrm>
            <a:off x="1143000" y="685800"/>
            <a:ext cx="4572000" cy="3429000"/>
          </a:xfrm>
          <a:ln/>
        </p:spPr>
      </p:sp>
      <p:sp>
        <p:nvSpPr>
          <p:cNvPr id="3891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68D32AA-CAFB-49F9-88BC-058663696FC2}" type="datetimeFigureOut">
              <a:rPr lang="en-US" smtClean="0"/>
              <a:pPr/>
              <a:t>3/2/2010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800D2B6F-EF60-46DB-AE63-48469CEC137A}"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8D32AA-CAFB-49F9-88BC-058663696FC2}" type="datetimeFigureOut">
              <a:rPr lang="en-US" smtClean="0"/>
              <a:pPr/>
              <a:t>3/2/2010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0D2B6F-EF60-46DB-AE63-48469CEC137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8D32AA-CAFB-49F9-88BC-058663696FC2}" type="datetimeFigureOut">
              <a:rPr lang="en-US" smtClean="0"/>
              <a:pPr/>
              <a:t>3/2/2010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0D2B6F-EF60-46DB-AE63-48469CEC137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8D32AA-CAFB-49F9-88BC-058663696FC2}" type="datetimeFigureOut">
              <a:rPr lang="en-US" smtClean="0"/>
              <a:pPr/>
              <a:t>3/2/2010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0D2B6F-EF60-46DB-AE63-48469CEC137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68D32AA-CAFB-49F9-88BC-058663696FC2}" type="datetimeFigureOut">
              <a:rPr lang="en-US" smtClean="0"/>
              <a:pPr/>
              <a:t>3/2/2010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0D2B6F-EF60-46DB-AE63-48469CEC137A}"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8D32AA-CAFB-49F9-88BC-058663696FC2}" type="datetimeFigureOut">
              <a:rPr lang="en-US" smtClean="0"/>
              <a:pPr/>
              <a:t>3/2/2010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0D2B6F-EF60-46DB-AE63-48469CEC137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68D32AA-CAFB-49F9-88BC-058663696FC2}" type="datetimeFigureOut">
              <a:rPr lang="en-US" smtClean="0"/>
              <a:pPr/>
              <a:t>3/2/2010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00D2B6F-EF60-46DB-AE63-48469CEC137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68D32AA-CAFB-49F9-88BC-058663696FC2}" type="datetimeFigureOut">
              <a:rPr lang="en-US" smtClean="0"/>
              <a:pPr/>
              <a:t>3/2/2010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00D2B6F-EF60-46DB-AE63-48469CEC137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8D32AA-CAFB-49F9-88BC-058663696FC2}" type="datetimeFigureOut">
              <a:rPr lang="en-US" smtClean="0"/>
              <a:pPr/>
              <a:t>3/2/2010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00D2B6F-EF60-46DB-AE63-48469CEC137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8D32AA-CAFB-49F9-88BC-058663696FC2}" type="datetimeFigureOut">
              <a:rPr lang="en-US" smtClean="0"/>
              <a:pPr/>
              <a:t>3/2/2010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0D2B6F-EF60-46DB-AE63-48469CEC137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8D32AA-CAFB-49F9-88BC-058663696FC2}" type="datetimeFigureOut">
              <a:rPr lang="en-US" smtClean="0"/>
              <a:pPr/>
              <a:t>3/2/2010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800D2B6F-EF60-46DB-AE63-48469CEC137A}"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68D32AA-CAFB-49F9-88BC-058663696FC2}" type="datetimeFigureOut">
              <a:rPr lang="en-US" smtClean="0"/>
              <a:pPr/>
              <a:t>3/2/2010</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00D2B6F-EF60-46DB-AE63-48469CEC137A}"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72402" y="1142984"/>
            <a:ext cx="7772400" cy="4865930"/>
          </a:xfrm>
        </p:spPr>
        <p:txBody>
          <a:bodyPr/>
          <a:lstStyle/>
          <a:p>
            <a:pPr algn="ctr" eaLnBrk="1" hangingPunct="1">
              <a:buFontTx/>
              <a:buNone/>
            </a:pPr>
            <a:endParaRPr lang="en-GB" dirty="0" smtClean="0"/>
          </a:p>
          <a:p>
            <a:pPr algn="ctr" eaLnBrk="1" hangingPunct="1">
              <a:buFontTx/>
              <a:buNone/>
            </a:pPr>
            <a:r>
              <a:rPr lang="en-GB" sz="4000" b="1" dirty="0" smtClean="0"/>
              <a:t>Using Appreciative Inquiry in Educational Research</a:t>
            </a:r>
          </a:p>
          <a:p>
            <a:pPr algn="ctr" eaLnBrk="1" hangingPunct="1">
              <a:buFontTx/>
              <a:buNone/>
            </a:pPr>
            <a:endParaRPr lang="en-GB" sz="4000" b="1" dirty="0" smtClean="0"/>
          </a:p>
          <a:p>
            <a:pPr algn="ctr" eaLnBrk="1" hangingPunct="1">
              <a:buFontTx/>
              <a:buNone/>
            </a:pPr>
            <a:endParaRPr lang="en-GB" b="1" dirty="0" smtClean="0"/>
          </a:p>
          <a:p>
            <a:pPr algn="ctr" eaLnBrk="1" hangingPunct="1">
              <a:buFontTx/>
              <a:buNone/>
            </a:pPr>
            <a:r>
              <a:rPr lang="en-GB" b="1" dirty="0" smtClean="0"/>
              <a:t>Dr Maha Shuayb</a:t>
            </a:r>
          </a:p>
          <a:p>
            <a:pPr algn="ctr" eaLnBrk="1" hangingPunct="1">
              <a:buFontTx/>
              <a:buNone/>
            </a:pPr>
            <a:r>
              <a:rPr lang="en-GB" b="1" dirty="0" smtClean="0"/>
              <a:t>University of Oxford </a:t>
            </a:r>
            <a:r>
              <a:rPr lang="en-GB" b="1" dirty="0" smtClean="0"/>
              <a:t> and National Foundation for Educational Research</a:t>
            </a:r>
            <a:endParaRPr lang="en-GB" b="1" dirty="0" smtClean="0"/>
          </a:p>
          <a:p>
            <a:pPr algn="ctr" eaLnBrk="1" hangingPunct="1">
              <a:buFontTx/>
              <a:buNone/>
            </a:pPr>
            <a:endParaRPr lang="en-GB" sz="1200" dirty="0" smtClean="0"/>
          </a:p>
          <a:p>
            <a:pPr algn="ctr" eaLnBrk="1" hangingPunct="1">
              <a:buFontTx/>
              <a:buNone/>
            </a:pPr>
            <a:endParaRPr lang="en-GB" sz="1200" dirty="0" smtClean="0"/>
          </a:p>
          <a:p>
            <a:pPr eaLnBrk="1" hangingPunct="1">
              <a:buFontTx/>
              <a:buNone/>
            </a:pPr>
            <a:endParaRPr lang="en-GB"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428596" y="304800"/>
            <a:ext cx="8458200" cy="762000"/>
          </a:xfrm>
          <a:prstGeom prst="rect">
            <a:avLst/>
          </a:prstGeom>
          <a:noFill/>
          <a:ln w="9525">
            <a:noFill/>
            <a:miter lim="800000"/>
            <a:headEnd/>
            <a:tailEnd/>
          </a:ln>
        </p:spPr>
        <p:txBody>
          <a:bodyPr/>
          <a:lstStyle/>
          <a:p>
            <a:pPr eaLnBrk="1" hangingPunct="1"/>
            <a:r>
              <a:rPr lang="en-US" sz="4000" b="1" dirty="0">
                <a:latin typeface="Arial" charset="0"/>
              </a:rPr>
              <a:t>Appreciative Inquiry 4-D Cycle</a:t>
            </a:r>
            <a:endParaRPr lang="en-US" sz="4000" b="1" baseline="-3000" dirty="0">
              <a:latin typeface="Arial" charset="0"/>
            </a:endParaRPr>
          </a:p>
        </p:txBody>
      </p:sp>
      <p:sp>
        <p:nvSpPr>
          <p:cNvPr id="684035" name="Text Box 3"/>
          <p:cNvSpPr txBox="1">
            <a:spLocks noChangeArrowheads="1"/>
          </p:cNvSpPr>
          <p:nvPr/>
        </p:nvSpPr>
        <p:spPr bwMode="auto">
          <a:xfrm>
            <a:off x="555381" y="2859089"/>
            <a:ext cx="7444154" cy="2616101"/>
          </a:xfrm>
          <a:prstGeom prst="rect">
            <a:avLst/>
          </a:prstGeom>
          <a:noFill/>
          <a:ln w="9525">
            <a:noFill/>
            <a:miter lim="800000"/>
            <a:headEnd/>
            <a:tailEnd/>
          </a:ln>
        </p:spPr>
        <p:txBody>
          <a:bodyPr>
            <a:spAutoFit/>
          </a:bodyPr>
          <a:lstStyle/>
          <a:p>
            <a:pPr marL="358775" indent="-358775">
              <a:spcBef>
                <a:spcPct val="50000"/>
              </a:spcBef>
              <a:spcAft>
                <a:spcPts val="1200"/>
              </a:spcAft>
              <a:buBlip>
                <a:blip r:embed="rId3"/>
              </a:buBlip>
            </a:pPr>
            <a:r>
              <a:rPr lang="en-GB" sz="2400" b="1" dirty="0"/>
              <a:t>Images of the future</a:t>
            </a:r>
            <a:r>
              <a:rPr lang="en-GB" sz="2400" dirty="0"/>
              <a:t> emerge out of grounded </a:t>
            </a:r>
            <a:br>
              <a:rPr lang="en-GB" sz="2400" dirty="0"/>
            </a:br>
            <a:r>
              <a:rPr lang="en-GB" sz="2400" dirty="0"/>
              <a:t>examples from the positive past</a:t>
            </a:r>
          </a:p>
          <a:p>
            <a:pPr marL="358775" indent="-358775">
              <a:spcBef>
                <a:spcPct val="50000"/>
              </a:spcBef>
              <a:spcAft>
                <a:spcPts val="1200"/>
              </a:spcAft>
              <a:buBlip>
                <a:blip r:embed="rId3"/>
              </a:buBlip>
            </a:pPr>
            <a:endParaRPr lang="en-GB" sz="2400" dirty="0"/>
          </a:p>
          <a:p>
            <a:pPr marL="358775" indent="-358775">
              <a:spcBef>
                <a:spcPct val="50000"/>
              </a:spcBef>
              <a:spcAft>
                <a:spcPts val="1200"/>
              </a:spcAft>
              <a:buBlip>
                <a:blip r:embed="rId3"/>
              </a:buBlip>
            </a:pPr>
            <a:r>
              <a:rPr lang="en-GB" sz="2400" b="1" i="1" dirty="0"/>
              <a:t>What are the most enlivening and exciting possibilities for our organisation?</a:t>
            </a:r>
            <a:endParaRPr lang="en-GB" sz="2400" i="1" dirty="0"/>
          </a:p>
        </p:txBody>
      </p:sp>
      <p:sp>
        <p:nvSpPr>
          <p:cNvPr id="11268" name="Rectangle 4"/>
          <p:cNvSpPr>
            <a:spLocks noChangeArrowheads="1"/>
          </p:cNvSpPr>
          <p:nvPr/>
        </p:nvSpPr>
        <p:spPr bwMode="auto">
          <a:xfrm>
            <a:off x="500034" y="2097091"/>
            <a:ext cx="7881966" cy="3157537"/>
          </a:xfrm>
          <a:prstGeom prst="rect">
            <a:avLst/>
          </a:prstGeom>
          <a:noFill/>
          <a:ln w="9525">
            <a:noFill/>
            <a:miter lim="800000"/>
            <a:headEnd/>
            <a:tailEnd/>
          </a:ln>
        </p:spPr>
        <p:txBody>
          <a:bodyPr/>
          <a:lstStyle/>
          <a:p>
            <a:pPr eaLnBrk="1" hangingPunct="1"/>
            <a:r>
              <a:rPr lang="en-US" sz="2800" b="1" dirty="0"/>
              <a:t>Envisioning “What Might Be ?”</a:t>
            </a:r>
            <a:endParaRPr lang="en-US" sz="2800" dirty="0"/>
          </a:p>
        </p:txBody>
      </p:sp>
      <p:sp>
        <p:nvSpPr>
          <p:cNvPr id="9" name="Text Box 3"/>
          <p:cNvSpPr txBox="1">
            <a:spLocks noChangeArrowheads="1"/>
          </p:cNvSpPr>
          <p:nvPr/>
        </p:nvSpPr>
        <p:spPr bwMode="auto">
          <a:xfrm>
            <a:off x="560815" y="1375934"/>
            <a:ext cx="1658815" cy="338554"/>
          </a:xfrm>
          <a:prstGeom prst="rect">
            <a:avLst/>
          </a:prstGeom>
          <a:solidFill>
            <a:srgbClr val="330099"/>
          </a:solidFill>
          <a:ln w="9525">
            <a:noFill/>
            <a:miter lim="800000"/>
            <a:headEnd/>
            <a:tailEnd/>
          </a:ln>
        </p:spPr>
        <p:txBody>
          <a:bodyPr>
            <a:spAutoFit/>
          </a:bodyPr>
          <a:lstStyle/>
          <a:p>
            <a:pPr algn="ctr"/>
            <a:r>
              <a:rPr lang="en-GB" sz="2400" b="1" baseline="2000" dirty="0">
                <a:solidFill>
                  <a:srgbClr val="FFFF00"/>
                </a:solidFill>
                <a:latin typeface="Arial" charset="0"/>
              </a:rPr>
              <a:t>Discovery</a:t>
            </a:r>
          </a:p>
        </p:txBody>
      </p:sp>
      <p:sp>
        <p:nvSpPr>
          <p:cNvPr id="10" name="Text Box 4"/>
          <p:cNvSpPr txBox="1">
            <a:spLocks noChangeArrowheads="1"/>
          </p:cNvSpPr>
          <p:nvPr/>
        </p:nvSpPr>
        <p:spPr bwMode="auto">
          <a:xfrm>
            <a:off x="2433575" y="1364821"/>
            <a:ext cx="1905000" cy="336550"/>
          </a:xfrm>
          <a:prstGeom prst="rect">
            <a:avLst/>
          </a:prstGeom>
          <a:solidFill>
            <a:srgbClr val="330099"/>
          </a:solidFill>
          <a:ln w="9525">
            <a:noFill/>
            <a:miter lim="800000"/>
            <a:headEnd/>
            <a:tailEnd/>
          </a:ln>
        </p:spPr>
        <p:txBody>
          <a:bodyPr>
            <a:spAutoFit/>
          </a:bodyPr>
          <a:lstStyle/>
          <a:p>
            <a:pPr algn="ctr"/>
            <a:r>
              <a:rPr lang="en-GB" sz="2400" b="1" baseline="2000" dirty="0">
                <a:solidFill>
                  <a:srgbClr val="FFFF00"/>
                </a:solidFill>
                <a:latin typeface="Arial" charset="0"/>
              </a:rPr>
              <a:t>Dream</a:t>
            </a:r>
          </a:p>
        </p:txBody>
      </p:sp>
      <p:sp>
        <p:nvSpPr>
          <p:cNvPr id="11" name="Text Box 5"/>
          <p:cNvSpPr txBox="1">
            <a:spLocks noChangeArrowheads="1"/>
          </p:cNvSpPr>
          <p:nvPr/>
        </p:nvSpPr>
        <p:spPr bwMode="auto">
          <a:xfrm>
            <a:off x="4584761" y="1375671"/>
            <a:ext cx="1658815" cy="336550"/>
          </a:xfrm>
          <a:prstGeom prst="rect">
            <a:avLst/>
          </a:prstGeom>
          <a:solidFill>
            <a:srgbClr val="330099"/>
          </a:solidFill>
          <a:ln w="9525">
            <a:noFill/>
            <a:miter lim="800000"/>
            <a:headEnd/>
            <a:tailEnd/>
          </a:ln>
        </p:spPr>
        <p:txBody>
          <a:bodyPr>
            <a:spAutoFit/>
          </a:bodyPr>
          <a:lstStyle/>
          <a:p>
            <a:pPr algn="ctr"/>
            <a:r>
              <a:rPr lang="en-GB" sz="2400" b="1" baseline="2000" dirty="0">
                <a:solidFill>
                  <a:srgbClr val="FFFF00"/>
                </a:solidFill>
                <a:latin typeface="Arial" charset="0"/>
              </a:rPr>
              <a:t>Design</a:t>
            </a:r>
          </a:p>
        </p:txBody>
      </p:sp>
      <p:sp>
        <p:nvSpPr>
          <p:cNvPr id="12" name="Text Box 6"/>
          <p:cNvSpPr txBox="1">
            <a:spLocks noChangeArrowheads="1"/>
          </p:cNvSpPr>
          <p:nvPr/>
        </p:nvSpPr>
        <p:spPr bwMode="auto">
          <a:xfrm>
            <a:off x="6472175" y="1375671"/>
            <a:ext cx="1905000" cy="336550"/>
          </a:xfrm>
          <a:prstGeom prst="rect">
            <a:avLst/>
          </a:prstGeom>
          <a:solidFill>
            <a:srgbClr val="350082"/>
          </a:solidFill>
          <a:ln w="9525">
            <a:noFill/>
            <a:miter lim="800000"/>
            <a:headEnd/>
            <a:tailEnd/>
          </a:ln>
        </p:spPr>
        <p:txBody>
          <a:bodyPr>
            <a:spAutoFit/>
          </a:bodyPr>
          <a:lstStyle/>
          <a:p>
            <a:pPr algn="ctr"/>
            <a:r>
              <a:rPr lang="en-GB" sz="2400" b="1" baseline="2000" dirty="0">
                <a:solidFill>
                  <a:srgbClr val="FFFF00"/>
                </a:solidFill>
                <a:latin typeface="Arial" charset="0"/>
              </a:rPr>
              <a:t>Destiny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grpId="0" nodeType="clickEffect">
                                  <p:stCondLst>
                                    <p:cond delay="0"/>
                                  </p:stCondLst>
                                  <p:childTnLst>
                                    <p:animRot by="21600000">
                                      <p:cBhvr>
                                        <p:cTn id="6" dur="2000" fill="hold"/>
                                        <p:tgtEl>
                                          <p:spTgt spid="10"/>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4" presetClass="entr" presetSubtype="0" accel="100000" fill="hold" nodeType="clickEffect">
                                  <p:stCondLst>
                                    <p:cond delay="0"/>
                                  </p:stCondLst>
                                  <p:childTnLst>
                                    <p:set>
                                      <p:cBhvr>
                                        <p:cTn id="10" dur="1" fill="hold">
                                          <p:stCondLst>
                                            <p:cond delay="0"/>
                                          </p:stCondLst>
                                        </p:cTn>
                                        <p:tgtEl>
                                          <p:spTgt spid="684035">
                                            <p:txEl>
                                              <p:pRg st="0" end="0"/>
                                            </p:txEl>
                                          </p:spTgt>
                                        </p:tgtEl>
                                        <p:attrNameLst>
                                          <p:attrName>style.visibility</p:attrName>
                                        </p:attrNameLst>
                                      </p:cBhvr>
                                      <p:to>
                                        <p:strVal val="visible"/>
                                      </p:to>
                                    </p:set>
                                    <p:anim calcmode="lin" valueType="num">
                                      <p:cBhvr>
                                        <p:cTn id="11" dur="500" fill="hold"/>
                                        <p:tgtEl>
                                          <p:spTgt spid="684035">
                                            <p:txEl>
                                              <p:pRg st="0" end="0"/>
                                            </p:txEl>
                                          </p:spTgt>
                                        </p:tgtEl>
                                        <p:attrNameLst>
                                          <p:attrName>ppt_w</p:attrName>
                                        </p:attrNameLst>
                                      </p:cBhvr>
                                      <p:tavLst>
                                        <p:tav tm="0">
                                          <p:val>
                                            <p:strVal val="#ppt_w*0.05"/>
                                          </p:val>
                                        </p:tav>
                                        <p:tav tm="100000">
                                          <p:val>
                                            <p:strVal val="#ppt_w"/>
                                          </p:val>
                                        </p:tav>
                                      </p:tavLst>
                                    </p:anim>
                                    <p:anim calcmode="lin" valueType="num">
                                      <p:cBhvr>
                                        <p:cTn id="12" dur="500" fill="hold"/>
                                        <p:tgtEl>
                                          <p:spTgt spid="684035">
                                            <p:txEl>
                                              <p:pRg st="0" end="0"/>
                                            </p:txEl>
                                          </p:spTgt>
                                        </p:tgtEl>
                                        <p:attrNameLst>
                                          <p:attrName>ppt_h</p:attrName>
                                        </p:attrNameLst>
                                      </p:cBhvr>
                                      <p:tavLst>
                                        <p:tav tm="0">
                                          <p:val>
                                            <p:strVal val="#ppt_h"/>
                                          </p:val>
                                        </p:tav>
                                        <p:tav tm="100000">
                                          <p:val>
                                            <p:strVal val="#ppt_h"/>
                                          </p:val>
                                        </p:tav>
                                      </p:tavLst>
                                    </p:anim>
                                    <p:anim calcmode="lin" valueType="num">
                                      <p:cBhvr>
                                        <p:cTn id="13" dur="500" fill="hold"/>
                                        <p:tgtEl>
                                          <p:spTgt spid="684035">
                                            <p:txEl>
                                              <p:pRg st="0" end="0"/>
                                            </p:txEl>
                                          </p:spTgt>
                                        </p:tgtEl>
                                        <p:attrNameLst>
                                          <p:attrName>ppt_x</p:attrName>
                                        </p:attrNameLst>
                                      </p:cBhvr>
                                      <p:tavLst>
                                        <p:tav tm="0">
                                          <p:val>
                                            <p:strVal val="#ppt_x-.2"/>
                                          </p:val>
                                        </p:tav>
                                        <p:tav tm="100000">
                                          <p:val>
                                            <p:strVal val="#ppt_x"/>
                                          </p:val>
                                        </p:tav>
                                      </p:tavLst>
                                    </p:anim>
                                    <p:anim calcmode="lin" valueType="num">
                                      <p:cBhvr>
                                        <p:cTn id="14" dur="500" fill="hold"/>
                                        <p:tgtEl>
                                          <p:spTgt spid="684035">
                                            <p:txEl>
                                              <p:pRg st="0" end="0"/>
                                            </p:txEl>
                                          </p:spTgt>
                                        </p:tgtEl>
                                        <p:attrNameLst>
                                          <p:attrName>ppt_y</p:attrName>
                                        </p:attrNameLst>
                                      </p:cBhvr>
                                      <p:tavLst>
                                        <p:tav tm="0">
                                          <p:val>
                                            <p:strVal val="#ppt_y"/>
                                          </p:val>
                                        </p:tav>
                                        <p:tav tm="100000">
                                          <p:val>
                                            <p:strVal val="#ppt_y"/>
                                          </p:val>
                                        </p:tav>
                                      </p:tavLst>
                                    </p:anim>
                                    <p:animEffect transition="in" filter="fade">
                                      <p:cBhvr>
                                        <p:cTn id="15" dur="500"/>
                                        <p:tgtEl>
                                          <p:spTgt spid="68403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4" presetClass="entr" presetSubtype="0" accel="100000" fill="hold" nodeType="clickEffect">
                                  <p:stCondLst>
                                    <p:cond delay="0"/>
                                  </p:stCondLst>
                                  <p:childTnLst>
                                    <p:set>
                                      <p:cBhvr>
                                        <p:cTn id="19" dur="1" fill="hold">
                                          <p:stCondLst>
                                            <p:cond delay="0"/>
                                          </p:stCondLst>
                                        </p:cTn>
                                        <p:tgtEl>
                                          <p:spTgt spid="684035">
                                            <p:txEl>
                                              <p:pRg st="2" end="2"/>
                                            </p:txEl>
                                          </p:spTgt>
                                        </p:tgtEl>
                                        <p:attrNameLst>
                                          <p:attrName>style.visibility</p:attrName>
                                        </p:attrNameLst>
                                      </p:cBhvr>
                                      <p:to>
                                        <p:strVal val="visible"/>
                                      </p:to>
                                    </p:set>
                                    <p:anim calcmode="lin" valueType="num">
                                      <p:cBhvr>
                                        <p:cTn id="20" dur="500" fill="hold"/>
                                        <p:tgtEl>
                                          <p:spTgt spid="684035">
                                            <p:txEl>
                                              <p:pRg st="2" end="2"/>
                                            </p:txEl>
                                          </p:spTgt>
                                        </p:tgtEl>
                                        <p:attrNameLst>
                                          <p:attrName>ppt_w</p:attrName>
                                        </p:attrNameLst>
                                      </p:cBhvr>
                                      <p:tavLst>
                                        <p:tav tm="0">
                                          <p:val>
                                            <p:strVal val="#ppt_w*0.05"/>
                                          </p:val>
                                        </p:tav>
                                        <p:tav tm="100000">
                                          <p:val>
                                            <p:strVal val="#ppt_w"/>
                                          </p:val>
                                        </p:tav>
                                      </p:tavLst>
                                    </p:anim>
                                    <p:anim calcmode="lin" valueType="num">
                                      <p:cBhvr>
                                        <p:cTn id="21" dur="500" fill="hold"/>
                                        <p:tgtEl>
                                          <p:spTgt spid="684035">
                                            <p:txEl>
                                              <p:pRg st="2" end="2"/>
                                            </p:txEl>
                                          </p:spTgt>
                                        </p:tgtEl>
                                        <p:attrNameLst>
                                          <p:attrName>ppt_h</p:attrName>
                                        </p:attrNameLst>
                                      </p:cBhvr>
                                      <p:tavLst>
                                        <p:tav tm="0">
                                          <p:val>
                                            <p:strVal val="#ppt_h"/>
                                          </p:val>
                                        </p:tav>
                                        <p:tav tm="100000">
                                          <p:val>
                                            <p:strVal val="#ppt_h"/>
                                          </p:val>
                                        </p:tav>
                                      </p:tavLst>
                                    </p:anim>
                                    <p:anim calcmode="lin" valueType="num">
                                      <p:cBhvr>
                                        <p:cTn id="22" dur="500" fill="hold"/>
                                        <p:tgtEl>
                                          <p:spTgt spid="684035">
                                            <p:txEl>
                                              <p:pRg st="2" end="2"/>
                                            </p:txEl>
                                          </p:spTgt>
                                        </p:tgtEl>
                                        <p:attrNameLst>
                                          <p:attrName>ppt_x</p:attrName>
                                        </p:attrNameLst>
                                      </p:cBhvr>
                                      <p:tavLst>
                                        <p:tav tm="0">
                                          <p:val>
                                            <p:strVal val="#ppt_x-.2"/>
                                          </p:val>
                                        </p:tav>
                                        <p:tav tm="100000">
                                          <p:val>
                                            <p:strVal val="#ppt_x"/>
                                          </p:val>
                                        </p:tav>
                                      </p:tavLst>
                                    </p:anim>
                                    <p:anim calcmode="lin" valueType="num">
                                      <p:cBhvr>
                                        <p:cTn id="23" dur="500" fill="hold"/>
                                        <p:tgtEl>
                                          <p:spTgt spid="684035">
                                            <p:txEl>
                                              <p:pRg st="2" end="2"/>
                                            </p:txEl>
                                          </p:spTgt>
                                        </p:tgtEl>
                                        <p:attrNameLst>
                                          <p:attrName>ppt_y</p:attrName>
                                        </p:attrNameLst>
                                      </p:cBhvr>
                                      <p:tavLst>
                                        <p:tav tm="0">
                                          <p:val>
                                            <p:strVal val="#ppt_y"/>
                                          </p:val>
                                        </p:tav>
                                        <p:tav tm="100000">
                                          <p:val>
                                            <p:strVal val="#ppt_y"/>
                                          </p:val>
                                        </p:tav>
                                      </p:tavLst>
                                    </p:anim>
                                    <p:animEffect transition="in" filter="fade">
                                      <p:cBhvr>
                                        <p:cTn id="24" dur="500"/>
                                        <p:tgtEl>
                                          <p:spTgt spid="68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304800"/>
            <a:ext cx="8458200" cy="762000"/>
          </a:xfrm>
          <a:prstGeom prst="rect">
            <a:avLst/>
          </a:prstGeom>
          <a:noFill/>
          <a:ln w="9525">
            <a:noFill/>
            <a:miter lim="800000"/>
            <a:headEnd/>
            <a:tailEnd/>
          </a:ln>
        </p:spPr>
        <p:txBody>
          <a:bodyPr/>
          <a:lstStyle/>
          <a:p>
            <a:pPr eaLnBrk="1" hangingPunct="1"/>
            <a:r>
              <a:rPr lang="en-US" sz="4000" b="1" dirty="0">
                <a:latin typeface="Arial" charset="0"/>
              </a:rPr>
              <a:t>Appreciative Inquiry 4-D Cycle</a:t>
            </a:r>
            <a:endParaRPr lang="en-US" sz="4000" b="1" baseline="-3000" dirty="0">
              <a:latin typeface="Arial" charset="0"/>
            </a:endParaRPr>
          </a:p>
        </p:txBody>
      </p:sp>
      <p:sp>
        <p:nvSpPr>
          <p:cNvPr id="12291" name="Rectangle 3"/>
          <p:cNvSpPr>
            <a:spLocks noChangeArrowheads="1"/>
          </p:cNvSpPr>
          <p:nvPr/>
        </p:nvSpPr>
        <p:spPr bwMode="auto">
          <a:xfrm>
            <a:off x="540150" y="2335200"/>
            <a:ext cx="7772400" cy="800096"/>
          </a:xfrm>
          <a:prstGeom prst="rect">
            <a:avLst/>
          </a:prstGeom>
          <a:noFill/>
          <a:ln w="9525">
            <a:noFill/>
            <a:miter lim="800000"/>
            <a:headEnd/>
            <a:tailEnd/>
          </a:ln>
        </p:spPr>
        <p:txBody>
          <a:bodyPr/>
          <a:lstStyle/>
          <a:p>
            <a:pPr eaLnBrk="1" hangingPunct="1"/>
            <a:r>
              <a:rPr lang="en-US" sz="2800" b="1" dirty="0">
                <a:latin typeface="Arial" charset="0"/>
              </a:rPr>
              <a:t>A Time for Innovation</a:t>
            </a:r>
          </a:p>
        </p:txBody>
      </p:sp>
      <p:sp>
        <p:nvSpPr>
          <p:cNvPr id="687108" name="Rectangle 4"/>
          <p:cNvSpPr>
            <a:spLocks noChangeArrowheads="1"/>
          </p:cNvSpPr>
          <p:nvPr/>
        </p:nvSpPr>
        <p:spPr bwMode="auto">
          <a:xfrm>
            <a:off x="571472" y="3033714"/>
            <a:ext cx="7772400" cy="1966922"/>
          </a:xfrm>
          <a:prstGeom prst="rect">
            <a:avLst/>
          </a:prstGeom>
          <a:noFill/>
          <a:ln w="9525">
            <a:noFill/>
            <a:miter lim="800000"/>
            <a:headEnd/>
            <a:tailEnd/>
          </a:ln>
        </p:spPr>
        <p:txBody>
          <a:bodyPr/>
          <a:lstStyle/>
          <a:p>
            <a:pPr eaLnBrk="1" hangingPunct="1"/>
            <a:r>
              <a:rPr lang="en-GB" sz="2400" dirty="0"/>
              <a:t>A time to create new forms, new practices and possibly new directions to live the positive core revealed in Discovery and imagined in the Dream</a:t>
            </a:r>
            <a:r>
              <a:rPr lang="en-US" sz="2400" dirty="0"/>
              <a:t>.</a:t>
            </a:r>
            <a:br>
              <a:rPr lang="en-US" sz="2400" dirty="0"/>
            </a:br>
            <a:r>
              <a:rPr lang="en-US" sz="2400" dirty="0"/>
              <a:t/>
            </a:r>
            <a:br>
              <a:rPr lang="en-US" sz="2400" dirty="0"/>
            </a:br>
            <a:r>
              <a:rPr lang="en-GB" sz="2400" dirty="0"/>
              <a:t>What are the three wishes you would like to come true in your </a:t>
            </a:r>
            <a:r>
              <a:rPr lang="en-GB" sz="2400" dirty="0" smtClean="0"/>
              <a:t>school?</a:t>
            </a:r>
            <a:r>
              <a:rPr lang="en-US" sz="2000" b="1" dirty="0">
                <a:solidFill>
                  <a:schemeClr val="bg1"/>
                </a:solidFill>
                <a:latin typeface="Arial" charset="0"/>
              </a:rPr>
              <a:t/>
            </a:r>
            <a:br>
              <a:rPr lang="en-US" sz="2000" b="1" dirty="0">
                <a:solidFill>
                  <a:schemeClr val="bg1"/>
                </a:solidFill>
                <a:latin typeface="Arial" charset="0"/>
              </a:rPr>
            </a:br>
            <a:r>
              <a:rPr lang="en-US" sz="2000" b="1" dirty="0">
                <a:solidFill>
                  <a:schemeClr val="bg1"/>
                </a:solidFill>
                <a:latin typeface="Arial" charset="0"/>
              </a:rPr>
              <a:t/>
            </a:r>
            <a:br>
              <a:rPr lang="en-US" sz="2000" b="1" dirty="0">
                <a:solidFill>
                  <a:schemeClr val="bg1"/>
                </a:solidFill>
                <a:latin typeface="Arial" charset="0"/>
              </a:rPr>
            </a:br>
            <a:endParaRPr lang="en-US" sz="2000" b="1" dirty="0">
              <a:solidFill>
                <a:schemeClr val="bg1"/>
              </a:solidFill>
              <a:latin typeface="Arial" charset="0"/>
            </a:endParaRPr>
          </a:p>
        </p:txBody>
      </p:sp>
      <p:sp>
        <p:nvSpPr>
          <p:cNvPr id="9" name="Text Box 3"/>
          <p:cNvSpPr txBox="1">
            <a:spLocks noChangeArrowheads="1"/>
          </p:cNvSpPr>
          <p:nvPr/>
        </p:nvSpPr>
        <p:spPr bwMode="auto">
          <a:xfrm>
            <a:off x="560815" y="1511287"/>
            <a:ext cx="1658815" cy="338554"/>
          </a:xfrm>
          <a:prstGeom prst="rect">
            <a:avLst/>
          </a:prstGeom>
          <a:solidFill>
            <a:srgbClr val="330099"/>
          </a:solidFill>
          <a:ln w="9525">
            <a:noFill/>
            <a:miter lim="800000"/>
            <a:headEnd/>
            <a:tailEnd/>
          </a:ln>
        </p:spPr>
        <p:txBody>
          <a:bodyPr>
            <a:spAutoFit/>
          </a:bodyPr>
          <a:lstStyle/>
          <a:p>
            <a:pPr algn="ctr"/>
            <a:r>
              <a:rPr lang="en-GB" sz="2400" b="1" baseline="2000" dirty="0">
                <a:solidFill>
                  <a:srgbClr val="FFFF00"/>
                </a:solidFill>
                <a:latin typeface="Arial" charset="0"/>
              </a:rPr>
              <a:t>Discovery</a:t>
            </a:r>
          </a:p>
        </p:txBody>
      </p:sp>
      <p:sp>
        <p:nvSpPr>
          <p:cNvPr id="10" name="Text Box 4"/>
          <p:cNvSpPr txBox="1">
            <a:spLocks noChangeArrowheads="1"/>
          </p:cNvSpPr>
          <p:nvPr/>
        </p:nvSpPr>
        <p:spPr bwMode="auto">
          <a:xfrm>
            <a:off x="2433575" y="1500174"/>
            <a:ext cx="1905000" cy="336550"/>
          </a:xfrm>
          <a:prstGeom prst="rect">
            <a:avLst/>
          </a:prstGeom>
          <a:solidFill>
            <a:srgbClr val="330099"/>
          </a:solidFill>
          <a:ln w="9525">
            <a:noFill/>
            <a:miter lim="800000"/>
            <a:headEnd/>
            <a:tailEnd/>
          </a:ln>
        </p:spPr>
        <p:txBody>
          <a:bodyPr>
            <a:spAutoFit/>
          </a:bodyPr>
          <a:lstStyle/>
          <a:p>
            <a:pPr algn="ctr"/>
            <a:r>
              <a:rPr lang="en-GB" sz="2400" b="1" baseline="2000" dirty="0">
                <a:solidFill>
                  <a:srgbClr val="FFFF00"/>
                </a:solidFill>
                <a:latin typeface="Arial" charset="0"/>
              </a:rPr>
              <a:t>Dream</a:t>
            </a:r>
          </a:p>
        </p:txBody>
      </p:sp>
      <p:sp>
        <p:nvSpPr>
          <p:cNvPr id="11" name="Text Box 5"/>
          <p:cNvSpPr txBox="1">
            <a:spLocks noChangeArrowheads="1"/>
          </p:cNvSpPr>
          <p:nvPr/>
        </p:nvSpPr>
        <p:spPr bwMode="auto">
          <a:xfrm>
            <a:off x="4584761" y="1511024"/>
            <a:ext cx="1658815" cy="336550"/>
          </a:xfrm>
          <a:prstGeom prst="rect">
            <a:avLst/>
          </a:prstGeom>
          <a:solidFill>
            <a:srgbClr val="330099"/>
          </a:solidFill>
          <a:ln w="9525">
            <a:noFill/>
            <a:miter lim="800000"/>
            <a:headEnd/>
            <a:tailEnd/>
          </a:ln>
        </p:spPr>
        <p:txBody>
          <a:bodyPr>
            <a:spAutoFit/>
          </a:bodyPr>
          <a:lstStyle/>
          <a:p>
            <a:pPr algn="ctr"/>
            <a:r>
              <a:rPr lang="en-GB" sz="2400" b="1" baseline="2000" dirty="0">
                <a:solidFill>
                  <a:srgbClr val="FFFF00"/>
                </a:solidFill>
                <a:latin typeface="Arial" charset="0"/>
              </a:rPr>
              <a:t>Design</a:t>
            </a:r>
          </a:p>
        </p:txBody>
      </p:sp>
      <p:sp>
        <p:nvSpPr>
          <p:cNvPr id="12" name="Text Box 6"/>
          <p:cNvSpPr txBox="1">
            <a:spLocks noChangeArrowheads="1"/>
          </p:cNvSpPr>
          <p:nvPr/>
        </p:nvSpPr>
        <p:spPr bwMode="auto">
          <a:xfrm>
            <a:off x="6472175" y="1511024"/>
            <a:ext cx="1905000" cy="336550"/>
          </a:xfrm>
          <a:prstGeom prst="rect">
            <a:avLst/>
          </a:prstGeom>
          <a:solidFill>
            <a:srgbClr val="350082"/>
          </a:solidFill>
          <a:ln w="9525">
            <a:noFill/>
            <a:miter lim="800000"/>
            <a:headEnd/>
            <a:tailEnd/>
          </a:ln>
        </p:spPr>
        <p:txBody>
          <a:bodyPr>
            <a:spAutoFit/>
          </a:bodyPr>
          <a:lstStyle/>
          <a:p>
            <a:pPr algn="ctr"/>
            <a:r>
              <a:rPr lang="en-GB" sz="2400" b="1" baseline="2000" dirty="0">
                <a:solidFill>
                  <a:srgbClr val="FFFF00"/>
                </a:solidFill>
                <a:latin typeface="Arial" charset="0"/>
              </a:rPr>
              <a:t>Destiny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4" presetClass="entr" presetSubtype="0" accel="100000" fill="hold" nodeType="clickEffect">
                                  <p:stCondLst>
                                    <p:cond delay="0"/>
                                  </p:stCondLst>
                                  <p:childTnLst>
                                    <p:set>
                                      <p:cBhvr>
                                        <p:cTn id="10" dur="1" fill="hold">
                                          <p:stCondLst>
                                            <p:cond delay="0"/>
                                          </p:stCondLst>
                                        </p:cTn>
                                        <p:tgtEl>
                                          <p:spTgt spid="687108">
                                            <p:txEl>
                                              <p:pRg st="0" end="0"/>
                                            </p:txEl>
                                          </p:spTgt>
                                        </p:tgtEl>
                                        <p:attrNameLst>
                                          <p:attrName>style.visibility</p:attrName>
                                        </p:attrNameLst>
                                      </p:cBhvr>
                                      <p:to>
                                        <p:strVal val="visible"/>
                                      </p:to>
                                    </p:set>
                                    <p:anim calcmode="lin" valueType="num">
                                      <p:cBhvr>
                                        <p:cTn id="11" dur="500" fill="hold"/>
                                        <p:tgtEl>
                                          <p:spTgt spid="687108">
                                            <p:txEl>
                                              <p:pRg st="0" end="0"/>
                                            </p:txEl>
                                          </p:spTgt>
                                        </p:tgtEl>
                                        <p:attrNameLst>
                                          <p:attrName>ppt_w</p:attrName>
                                        </p:attrNameLst>
                                      </p:cBhvr>
                                      <p:tavLst>
                                        <p:tav tm="0">
                                          <p:val>
                                            <p:strVal val="#ppt_w*0.05"/>
                                          </p:val>
                                        </p:tav>
                                        <p:tav tm="100000">
                                          <p:val>
                                            <p:strVal val="#ppt_w"/>
                                          </p:val>
                                        </p:tav>
                                      </p:tavLst>
                                    </p:anim>
                                    <p:anim calcmode="lin" valueType="num">
                                      <p:cBhvr>
                                        <p:cTn id="12" dur="500" fill="hold"/>
                                        <p:tgtEl>
                                          <p:spTgt spid="687108">
                                            <p:txEl>
                                              <p:pRg st="0" end="0"/>
                                            </p:txEl>
                                          </p:spTgt>
                                        </p:tgtEl>
                                        <p:attrNameLst>
                                          <p:attrName>ppt_h</p:attrName>
                                        </p:attrNameLst>
                                      </p:cBhvr>
                                      <p:tavLst>
                                        <p:tav tm="0">
                                          <p:val>
                                            <p:strVal val="#ppt_h"/>
                                          </p:val>
                                        </p:tav>
                                        <p:tav tm="100000">
                                          <p:val>
                                            <p:strVal val="#ppt_h"/>
                                          </p:val>
                                        </p:tav>
                                      </p:tavLst>
                                    </p:anim>
                                    <p:anim calcmode="lin" valueType="num">
                                      <p:cBhvr>
                                        <p:cTn id="13" dur="500" fill="hold"/>
                                        <p:tgtEl>
                                          <p:spTgt spid="687108">
                                            <p:txEl>
                                              <p:pRg st="0" end="0"/>
                                            </p:txEl>
                                          </p:spTgt>
                                        </p:tgtEl>
                                        <p:attrNameLst>
                                          <p:attrName>ppt_x</p:attrName>
                                        </p:attrNameLst>
                                      </p:cBhvr>
                                      <p:tavLst>
                                        <p:tav tm="0">
                                          <p:val>
                                            <p:strVal val="#ppt_x-.2"/>
                                          </p:val>
                                        </p:tav>
                                        <p:tav tm="100000">
                                          <p:val>
                                            <p:strVal val="#ppt_x"/>
                                          </p:val>
                                        </p:tav>
                                      </p:tavLst>
                                    </p:anim>
                                    <p:anim calcmode="lin" valueType="num">
                                      <p:cBhvr>
                                        <p:cTn id="14" dur="500" fill="hold"/>
                                        <p:tgtEl>
                                          <p:spTgt spid="687108">
                                            <p:txEl>
                                              <p:pRg st="0" end="0"/>
                                            </p:txEl>
                                          </p:spTgt>
                                        </p:tgtEl>
                                        <p:attrNameLst>
                                          <p:attrName>ppt_y</p:attrName>
                                        </p:attrNameLst>
                                      </p:cBhvr>
                                      <p:tavLst>
                                        <p:tav tm="0">
                                          <p:val>
                                            <p:strVal val="#ppt_y"/>
                                          </p:val>
                                        </p:tav>
                                        <p:tav tm="100000">
                                          <p:val>
                                            <p:strVal val="#ppt_y"/>
                                          </p:val>
                                        </p:tav>
                                      </p:tavLst>
                                    </p:anim>
                                    <p:animEffect transition="in" filter="fade">
                                      <p:cBhvr>
                                        <p:cTn id="15" dur="500"/>
                                        <p:tgtEl>
                                          <p:spTgt spid="68710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00034" y="304800"/>
            <a:ext cx="8458200" cy="762000"/>
          </a:xfrm>
          <a:prstGeom prst="rect">
            <a:avLst/>
          </a:prstGeom>
          <a:noFill/>
          <a:ln w="9525">
            <a:noFill/>
            <a:miter lim="800000"/>
            <a:headEnd/>
            <a:tailEnd/>
          </a:ln>
        </p:spPr>
        <p:txBody>
          <a:bodyPr/>
          <a:lstStyle/>
          <a:p>
            <a:pPr eaLnBrk="1" hangingPunct="1"/>
            <a:r>
              <a:rPr lang="en-US" sz="4000" b="1" dirty="0">
                <a:latin typeface="Arial" charset="0"/>
              </a:rPr>
              <a:t>Appreciative Inquiry 4-D Cycle</a:t>
            </a:r>
            <a:endParaRPr lang="en-US" sz="4000" b="1" baseline="-3000" dirty="0">
              <a:latin typeface="Arial" charset="0"/>
            </a:endParaRPr>
          </a:p>
        </p:txBody>
      </p:sp>
      <p:sp>
        <p:nvSpPr>
          <p:cNvPr id="689155" name="Rectangle 3"/>
          <p:cNvSpPr>
            <a:spLocks noChangeArrowheads="1"/>
          </p:cNvSpPr>
          <p:nvPr/>
        </p:nvSpPr>
        <p:spPr bwMode="auto">
          <a:xfrm>
            <a:off x="619858" y="2486027"/>
            <a:ext cx="7772400" cy="2586047"/>
          </a:xfrm>
          <a:prstGeom prst="rect">
            <a:avLst/>
          </a:prstGeom>
          <a:noFill/>
          <a:ln w="9525">
            <a:noFill/>
            <a:miter lim="800000"/>
            <a:headEnd/>
            <a:tailEnd/>
          </a:ln>
        </p:spPr>
        <p:txBody>
          <a:bodyPr/>
          <a:lstStyle/>
          <a:p>
            <a:pPr eaLnBrk="1" hangingPunct="1"/>
            <a:r>
              <a:rPr lang="en-US" sz="2800" dirty="0"/>
              <a:t>Deciding “What will be?” </a:t>
            </a:r>
            <a:br>
              <a:rPr lang="en-US" sz="2800" dirty="0"/>
            </a:br>
            <a:r>
              <a:rPr lang="en-US" sz="2800" dirty="0"/>
              <a:t/>
            </a:r>
            <a:br>
              <a:rPr lang="en-US" sz="2800" dirty="0"/>
            </a:br>
            <a:r>
              <a:rPr lang="en-GB" sz="2800" dirty="0"/>
              <a:t>Continuing the dialogue on </a:t>
            </a:r>
            <a:br>
              <a:rPr lang="en-GB" sz="2800" dirty="0"/>
            </a:br>
            <a:r>
              <a:rPr lang="en-GB" sz="2800" dirty="0"/>
              <a:t/>
            </a:r>
            <a:br>
              <a:rPr lang="en-GB" sz="2800" dirty="0"/>
            </a:br>
            <a:r>
              <a:rPr lang="en-GB" sz="2800" dirty="0"/>
              <a:t>“How to empower, learn, and improvise?"</a:t>
            </a:r>
            <a:endParaRPr lang="en-US" sz="2800" dirty="0"/>
          </a:p>
        </p:txBody>
      </p:sp>
      <p:sp>
        <p:nvSpPr>
          <p:cNvPr id="8" name="Text Box 3"/>
          <p:cNvSpPr txBox="1">
            <a:spLocks noChangeArrowheads="1"/>
          </p:cNvSpPr>
          <p:nvPr/>
        </p:nvSpPr>
        <p:spPr bwMode="auto">
          <a:xfrm>
            <a:off x="560815" y="1511287"/>
            <a:ext cx="1658815" cy="338554"/>
          </a:xfrm>
          <a:prstGeom prst="rect">
            <a:avLst/>
          </a:prstGeom>
          <a:solidFill>
            <a:srgbClr val="330099"/>
          </a:solidFill>
          <a:ln w="9525">
            <a:noFill/>
            <a:miter lim="800000"/>
            <a:headEnd/>
            <a:tailEnd/>
          </a:ln>
        </p:spPr>
        <p:txBody>
          <a:bodyPr>
            <a:spAutoFit/>
          </a:bodyPr>
          <a:lstStyle/>
          <a:p>
            <a:pPr algn="ctr"/>
            <a:r>
              <a:rPr lang="en-GB" sz="2400" b="1" baseline="2000" dirty="0">
                <a:solidFill>
                  <a:srgbClr val="FFFF00"/>
                </a:solidFill>
                <a:latin typeface="Arial" charset="0"/>
              </a:rPr>
              <a:t>Discovery</a:t>
            </a:r>
          </a:p>
        </p:txBody>
      </p:sp>
      <p:sp>
        <p:nvSpPr>
          <p:cNvPr id="9" name="Text Box 4"/>
          <p:cNvSpPr txBox="1">
            <a:spLocks noChangeArrowheads="1"/>
          </p:cNvSpPr>
          <p:nvPr/>
        </p:nvSpPr>
        <p:spPr bwMode="auto">
          <a:xfrm>
            <a:off x="2433575" y="1500174"/>
            <a:ext cx="1905000" cy="336550"/>
          </a:xfrm>
          <a:prstGeom prst="rect">
            <a:avLst/>
          </a:prstGeom>
          <a:solidFill>
            <a:srgbClr val="330099"/>
          </a:solidFill>
          <a:ln w="9525">
            <a:noFill/>
            <a:miter lim="800000"/>
            <a:headEnd/>
            <a:tailEnd/>
          </a:ln>
        </p:spPr>
        <p:txBody>
          <a:bodyPr>
            <a:spAutoFit/>
          </a:bodyPr>
          <a:lstStyle/>
          <a:p>
            <a:pPr algn="ctr"/>
            <a:r>
              <a:rPr lang="en-GB" sz="2400" b="1" baseline="2000" dirty="0">
                <a:solidFill>
                  <a:srgbClr val="FFFF00"/>
                </a:solidFill>
                <a:latin typeface="Arial" charset="0"/>
              </a:rPr>
              <a:t>Dream</a:t>
            </a:r>
          </a:p>
        </p:txBody>
      </p:sp>
      <p:sp>
        <p:nvSpPr>
          <p:cNvPr id="10" name="Text Box 5"/>
          <p:cNvSpPr txBox="1">
            <a:spLocks noChangeArrowheads="1"/>
          </p:cNvSpPr>
          <p:nvPr/>
        </p:nvSpPr>
        <p:spPr bwMode="auto">
          <a:xfrm>
            <a:off x="4584761" y="1511024"/>
            <a:ext cx="1658815" cy="336550"/>
          </a:xfrm>
          <a:prstGeom prst="rect">
            <a:avLst/>
          </a:prstGeom>
          <a:solidFill>
            <a:srgbClr val="330099"/>
          </a:solidFill>
          <a:ln w="9525">
            <a:noFill/>
            <a:miter lim="800000"/>
            <a:headEnd/>
            <a:tailEnd/>
          </a:ln>
        </p:spPr>
        <p:txBody>
          <a:bodyPr>
            <a:spAutoFit/>
          </a:bodyPr>
          <a:lstStyle/>
          <a:p>
            <a:pPr algn="ctr"/>
            <a:r>
              <a:rPr lang="en-GB" sz="2400" b="1" baseline="2000" dirty="0">
                <a:solidFill>
                  <a:srgbClr val="FFFF00"/>
                </a:solidFill>
                <a:latin typeface="Arial" charset="0"/>
              </a:rPr>
              <a:t>Design</a:t>
            </a:r>
          </a:p>
        </p:txBody>
      </p:sp>
      <p:sp>
        <p:nvSpPr>
          <p:cNvPr id="11" name="Text Box 6"/>
          <p:cNvSpPr txBox="1">
            <a:spLocks noChangeArrowheads="1"/>
          </p:cNvSpPr>
          <p:nvPr/>
        </p:nvSpPr>
        <p:spPr bwMode="auto">
          <a:xfrm>
            <a:off x="6472175" y="1511024"/>
            <a:ext cx="1905000" cy="336550"/>
          </a:xfrm>
          <a:prstGeom prst="rect">
            <a:avLst/>
          </a:prstGeom>
          <a:solidFill>
            <a:srgbClr val="350082"/>
          </a:solidFill>
          <a:ln w="9525">
            <a:noFill/>
            <a:miter lim="800000"/>
            <a:headEnd/>
            <a:tailEnd/>
          </a:ln>
        </p:spPr>
        <p:txBody>
          <a:bodyPr>
            <a:spAutoFit/>
          </a:bodyPr>
          <a:lstStyle/>
          <a:p>
            <a:pPr algn="ctr"/>
            <a:r>
              <a:rPr lang="en-GB" sz="2400" b="1" baseline="2000" dirty="0">
                <a:solidFill>
                  <a:srgbClr val="FFFF00"/>
                </a:solidFill>
                <a:latin typeface="Arial" charset="0"/>
              </a:rPr>
              <a:t>Destiny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grpId="0" nodeType="clickEffect">
                                  <p:stCondLst>
                                    <p:cond delay="0"/>
                                  </p:stCondLst>
                                  <p:childTnLst>
                                    <p:animRot by="21600000">
                                      <p:cBhvr>
                                        <p:cTn id="6" dur="2000" fill="hold"/>
                                        <p:tgtEl>
                                          <p:spTgt spid="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4" presetClass="entr" presetSubtype="0" accel="100000" fill="hold" nodeType="clickEffect">
                                  <p:stCondLst>
                                    <p:cond delay="0"/>
                                  </p:stCondLst>
                                  <p:childTnLst>
                                    <p:set>
                                      <p:cBhvr>
                                        <p:cTn id="10" dur="1" fill="hold">
                                          <p:stCondLst>
                                            <p:cond delay="0"/>
                                          </p:stCondLst>
                                        </p:cTn>
                                        <p:tgtEl>
                                          <p:spTgt spid="689155">
                                            <p:txEl>
                                              <p:pRg st="0" end="0"/>
                                            </p:txEl>
                                          </p:spTgt>
                                        </p:tgtEl>
                                        <p:attrNameLst>
                                          <p:attrName>style.visibility</p:attrName>
                                        </p:attrNameLst>
                                      </p:cBhvr>
                                      <p:to>
                                        <p:strVal val="visible"/>
                                      </p:to>
                                    </p:set>
                                    <p:anim calcmode="lin" valueType="num">
                                      <p:cBhvr>
                                        <p:cTn id="11" dur="500" fill="hold"/>
                                        <p:tgtEl>
                                          <p:spTgt spid="689155">
                                            <p:txEl>
                                              <p:pRg st="0" end="0"/>
                                            </p:txEl>
                                          </p:spTgt>
                                        </p:tgtEl>
                                        <p:attrNameLst>
                                          <p:attrName>ppt_w</p:attrName>
                                        </p:attrNameLst>
                                      </p:cBhvr>
                                      <p:tavLst>
                                        <p:tav tm="0">
                                          <p:val>
                                            <p:strVal val="#ppt_w*0.05"/>
                                          </p:val>
                                        </p:tav>
                                        <p:tav tm="100000">
                                          <p:val>
                                            <p:strVal val="#ppt_w"/>
                                          </p:val>
                                        </p:tav>
                                      </p:tavLst>
                                    </p:anim>
                                    <p:anim calcmode="lin" valueType="num">
                                      <p:cBhvr>
                                        <p:cTn id="12" dur="500" fill="hold"/>
                                        <p:tgtEl>
                                          <p:spTgt spid="689155">
                                            <p:txEl>
                                              <p:pRg st="0" end="0"/>
                                            </p:txEl>
                                          </p:spTgt>
                                        </p:tgtEl>
                                        <p:attrNameLst>
                                          <p:attrName>ppt_h</p:attrName>
                                        </p:attrNameLst>
                                      </p:cBhvr>
                                      <p:tavLst>
                                        <p:tav tm="0">
                                          <p:val>
                                            <p:strVal val="#ppt_h"/>
                                          </p:val>
                                        </p:tav>
                                        <p:tav tm="100000">
                                          <p:val>
                                            <p:strVal val="#ppt_h"/>
                                          </p:val>
                                        </p:tav>
                                      </p:tavLst>
                                    </p:anim>
                                    <p:anim calcmode="lin" valueType="num">
                                      <p:cBhvr>
                                        <p:cTn id="13" dur="500" fill="hold"/>
                                        <p:tgtEl>
                                          <p:spTgt spid="689155">
                                            <p:txEl>
                                              <p:pRg st="0" end="0"/>
                                            </p:txEl>
                                          </p:spTgt>
                                        </p:tgtEl>
                                        <p:attrNameLst>
                                          <p:attrName>ppt_x</p:attrName>
                                        </p:attrNameLst>
                                      </p:cBhvr>
                                      <p:tavLst>
                                        <p:tav tm="0">
                                          <p:val>
                                            <p:strVal val="#ppt_x-.2"/>
                                          </p:val>
                                        </p:tav>
                                        <p:tav tm="100000">
                                          <p:val>
                                            <p:strVal val="#ppt_x"/>
                                          </p:val>
                                        </p:tav>
                                      </p:tavLst>
                                    </p:anim>
                                    <p:anim calcmode="lin" valueType="num">
                                      <p:cBhvr>
                                        <p:cTn id="14" dur="500" fill="hold"/>
                                        <p:tgtEl>
                                          <p:spTgt spid="689155">
                                            <p:txEl>
                                              <p:pRg st="0" end="0"/>
                                            </p:txEl>
                                          </p:spTgt>
                                        </p:tgtEl>
                                        <p:attrNameLst>
                                          <p:attrName>ppt_y</p:attrName>
                                        </p:attrNameLst>
                                      </p:cBhvr>
                                      <p:tavLst>
                                        <p:tav tm="0">
                                          <p:val>
                                            <p:strVal val="#ppt_y"/>
                                          </p:val>
                                        </p:tav>
                                        <p:tav tm="100000">
                                          <p:val>
                                            <p:strVal val="#ppt_y"/>
                                          </p:val>
                                        </p:tav>
                                      </p:tavLst>
                                    </p:anim>
                                    <p:animEffect transition="in" filter="fade">
                                      <p:cBhvr>
                                        <p:cTn id="15" dur="500"/>
                                        <p:tgtEl>
                                          <p:spTgt spid="6891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ctrTitle"/>
          </p:nvPr>
        </p:nvSpPr>
        <p:spPr/>
        <p:txBody>
          <a:bodyPr/>
          <a:lstStyle/>
          <a:p>
            <a:pPr algn="ctr" eaLnBrk="1" hangingPunct="1"/>
            <a:r>
              <a:rPr lang="en-GB" sz="4000" dirty="0" smtClean="0">
                <a:solidFill>
                  <a:schemeClr val="bg1"/>
                </a:solidFill>
              </a:rPr>
              <a:t>Applying AI</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00034" y="785794"/>
            <a:ext cx="8165123" cy="673100"/>
          </a:xfrm>
        </p:spPr>
        <p:txBody>
          <a:bodyPr>
            <a:normAutofit/>
          </a:bodyPr>
          <a:lstStyle/>
          <a:p>
            <a:pPr eaLnBrk="1" hangingPunct="1"/>
            <a:r>
              <a:rPr lang="en-US" sz="4000" b="1" dirty="0" smtClean="0">
                <a:solidFill>
                  <a:schemeClr val="tx1"/>
                </a:solidFill>
                <a:effectLst/>
                <a:latin typeface="Arial" pitchFamily="34" charset="0"/>
                <a:cs typeface="Arial" pitchFamily="34" charset="0"/>
              </a:rPr>
              <a:t>The Art of the Question</a:t>
            </a:r>
          </a:p>
        </p:txBody>
      </p:sp>
      <p:sp>
        <p:nvSpPr>
          <p:cNvPr id="757763" name="Rectangle 3"/>
          <p:cNvSpPr>
            <a:spLocks noGrp="1" noChangeArrowheads="1"/>
          </p:cNvSpPr>
          <p:nvPr>
            <p:ph sz="half" idx="1"/>
          </p:nvPr>
        </p:nvSpPr>
        <p:spPr>
          <a:xfrm>
            <a:off x="428596" y="2071678"/>
            <a:ext cx="3810000" cy="4114800"/>
          </a:xfrm>
        </p:spPr>
        <p:txBody>
          <a:bodyPr>
            <a:normAutofit fontScale="92500"/>
          </a:bodyPr>
          <a:lstStyle/>
          <a:p>
            <a:pPr marL="358775" indent="-358775" eaLnBrk="1" hangingPunct="1">
              <a:lnSpc>
                <a:spcPct val="90000"/>
              </a:lnSpc>
              <a:spcAft>
                <a:spcPts val="1200"/>
              </a:spcAft>
              <a:buBlip>
                <a:blip r:embed="rId3"/>
              </a:buBlip>
            </a:pPr>
            <a:r>
              <a:rPr lang="en-US" b="0" dirty="0" smtClean="0"/>
              <a:t>What’s the biggest problem here?</a:t>
            </a:r>
          </a:p>
          <a:p>
            <a:pPr marL="358775" indent="-358775" eaLnBrk="1" hangingPunct="1">
              <a:lnSpc>
                <a:spcPct val="90000"/>
              </a:lnSpc>
              <a:spcAft>
                <a:spcPts val="1200"/>
              </a:spcAft>
              <a:buBlip>
                <a:blip r:embed="rId3"/>
              </a:buBlip>
            </a:pPr>
            <a:endParaRPr lang="en-US" b="0" dirty="0" smtClean="0"/>
          </a:p>
          <a:p>
            <a:pPr marL="358775" indent="-358775" eaLnBrk="1" hangingPunct="1">
              <a:lnSpc>
                <a:spcPct val="90000"/>
              </a:lnSpc>
              <a:spcAft>
                <a:spcPts val="1200"/>
              </a:spcAft>
              <a:buBlip>
                <a:blip r:embed="rId3"/>
              </a:buBlip>
            </a:pPr>
            <a:r>
              <a:rPr lang="en-US" b="0" dirty="0" smtClean="0"/>
              <a:t>Why did things go wrong?</a:t>
            </a:r>
          </a:p>
          <a:p>
            <a:pPr marL="358775" indent="-358775" eaLnBrk="1" hangingPunct="1">
              <a:lnSpc>
                <a:spcPct val="90000"/>
              </a:lnSpc>
              <a:spcAft>
                <a:spcPts val="1200"/>
              </a:spcAft>
              <a:buBlip>
                <a:blip r:embed="rId3"/>
              </a:buBlip>
            </a:pPr>
            <a:endParaRPr lang="en-US" b="0" dirty="0" smtClean="0"/>
          </a:p>
          <a:p>
            <a:pPr marL="358775" indent="-358775" eaLnBrk="1" hangingPunct="1">
              <a:lnSpc>
                <a:spcPct val="90000"/>
              </a:lnSpc>
              <a:spcAft>
                <a:spcPts val="1200"/>
              </a:spcAft>
              <a:buBlip>
                <a:blip r:embed="rId3"/>
              </a:buBlip>
            </a:pPr>
            <a:r>
              <a:rPr lang="en-US" b="0" dirty="0" smtClean="0"/>
              <a:t>Why do we still have those problems?</a:t>
            </a:r>
          </a:p>
        </p:txBody>
      </p:sp>
      <p:sp>
        <p:nvSpPr>
          <p:cNvPr id="757764" name="Rectangle 4"/>
          <p:cNvSpPr>
            <a:spLocks noGrp="1" noChangeArrowheads="1"/>
          </p:cNvSpPr>
          <p:nvPr>
            <p:ph sz="half" idx="2"/>
          </p:nvPr>
        </p:nvSpPr>
        <p:spPr>
          <a:xfrm>
            <a:off x="4429124" y="1928802"/>
            <a:ext cx="4211515" cy="4114800"/>
          </a:xfrm>
        </p:spPr>
        <p:txBody>
          <a:bodyPr>
            <a:normAutofit fontScale="92500"/>
          </a:bodyPr>
          <a:lstStyle/>
          <a:p>
            <a:pPr marL="358775" indent="-358775" eaLnBrk="1" hangingPunct="1">
              <a:lnSpc>
                <a:spcPct val="90000"/>
              </a:lnSpc>
              <a:buBlip>
                <a:blip r:embed="rId3"/>
              </a:buBlip>
            </a:pPr>
            <a:r>
              <a:rPr lang="en-US" b="0" dirty="0" smtClean="0"/>
              <a:t>What possibilities exist that we have not thought about yet?</a:t>
            </a:r>
          </a:p>
          <a:p>
            <a:pPr marL="358775" indent="-358775" eaLnBrk="1" hangingPunct="1">
              <a:lnSpc>
                <a:spcPct val="90000"/>
              </a:lnSpc>
              <a:buBlip>
                <a:blip r:embed="rId3"/>
              </a:buBlip>
            </a:pPr>
            <a:endParaRPr lang="en-US" b="0" dirty="0" smtClean="0"/>
          </a:p>
          <a:p>
            <a:pPr marL="358775" indent="-358775" eaLnBrk="1" hangingPunct="1">
              <a:lnSpc>
                <a:spcPct val="90000"/>
              </a:lnSpc>
              <a:buBlip>
                <a:blip r:embed="rId3"/>
              </a:buBlip>
            </a:pPr>
            <a:r>
              <a:rPr lang="en-US" b="0" dirty="0" smtClean="0"/>
              <a:t>What’s the smallest change that could make the biggest impact?</a:t>
            </a:r>
          </a:p>
          <a:p>
            <a:pPr marL="358775" indent="-358775" eaLnBrk="1" hangingPunct="1">
              <a:lnSpc>
                <a:spcPct val="90000"/>
              </a:lnSpc>
              <a:buBlip>
                <a:blip r:embed="rId3"/>
              </a:buBlip>
            </a:pPr>
            <a:endParaRPr lang="en-US" b="0" dirty="0" smtClean="0"/>
          </a:p>
          <a:p>
            <a:pPr marL="358775" indent="-358775" eaLnBrk="1" hangingPunct="1">
              <a:lnSpc>
                <a:spcPct val="90000"/>
              </a:lnSpc>
              <a:buBlip>
                <a:blip r:embed="rId3"/>
              </a:buBlip>
            </a:pPr>
            <a:r>
              <a:rPr lang="en-US" b="0" dirty="0" smtClean="0"/>
              <a:t>What makes my questions inspiring, energizing, and mobilizing?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57763">
                                            <p:txEl>
                                              <p:pRg st="0" end="0"/>
                                            </p:txEl>
                                          </p:spTgt>
                                        </p:tgtEl>
                                        <p:attrNameLst>
                                          <p:attrName>style.visibility</p:attrName>
                                        </p:attrNameLst>
                                      </p:cBhvr>
                                      <p:to>
                                        <p:strVal val="visible"/>
                                      </p:to>
                                    </p:set>
                                    <p:animEffect transition="in" filter="fade">
                                      <p:cBhvr>
                                        <p:cTn id="7" dur="500"/>
                                        <p:tgtEl>
                                          <p:spTgt spid="757763">
                                            <p:txEl>
                                              <p:pRg st="0" end="0"/>
                                            </p:txEl>
                                          </p:spTgt>
                                        </p:tgtEl>
                                      </p:cBhvr>
                                    </p:animEffect>
                                    <p:anim calcmode="lin" valueType="num">
                                      <p:cBhvr>
                                        <p:cTn id="8" dur="500" fill="hold"/>
                                        <p:tgtEl>
                                          <p:spTgt spid="75776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7577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757763">
                                            <p:txEl>
                                              <p:pRg st="2" end="2"/>
                                            </p:txEl>
                                          </p:spTgt>
                                        </p:tgtEl>
                                        <p:attrNameLst>
                                          <p:attrName>style.visibility</p:attrName>
                                        </p:attrNameLst>
                                      </p:cBhvr>
                                      <p:to>
                                        <p:strVal val="visible"/>
                                      </p:to>
                                    </p:set>
                                    <p:animEffect transition="in" filter="fade">
                                      <p:cBhvr>
                                        <p:cTn id="14" dur="1000"/>
                                        <p:tgtEl>
                                          <p:spTgt spid="757763">
                                            <p:txEl>
                                              <p:pRg st="2" end="2"/>
                                            </p:txEl>
                                          </p:spTgt>
                                        </p:tgtEl>
                                      </p:cBhvr>
                                    </p:animEffect>
                                    <p:anim calcmode="lin" valueType="num">
                                      <p:cBhvr>
                                        <p:cTn id="15" dur="1000" fill="hold"/>
                                        <p:tgtEl>
                                          <p:spTgt spid="75776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577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757763">
                                            <p:txEl>
                                              <p:pRg st="4" end="4"/>
                                            </p:txEl>
                                          </p:spTgt>
                                        </p:tgtEl>
                                        <p:attrNameLst>
                                          <p:attrName>style.visibility</p:attrName>
                                        </p:attrNameLst>
                                      </p:cBhvr>
                                      <p:to>
                                        <p:strVal val="visible"/>
                                      </p:to>
                                    </p:set>
                                    <p:animEffect transition="in" filter="checkerboard(across)">
                                      <p:cBhvr>
                                        <p:cTn id="21" dur="500"/>
                                        <p:tgtEl>
                                          <p:spTgt spid="75776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757764">
                                            <p:txEl>
                                              <p:pRg st="0" end="0"/>
                                            </p:txEl>
                                          </p:spTgt>
                                        </p:tgtEl>
                                        <p:attrNameLst>
                                          <p:attrName>style.visibility</p:attrName>
                                        </p:attrNameLst>
                                      </p:cBhvr>
                                      <p:to>
                                        <p:strVal val="visible"/>
                                      </p:to>
                                    </p:set>
                                    <p:animEffect transition="in" filter="fade">
                                      <p:cBhvr>
                                        <p:cTn id="26" dur="1000"/>
                                        <p:tgtEl>
                                          <p:spTgt spid="757764">
                                            <p:txEl>
                                              <p:pRg st="0" end="0"/>
                                            </p:txEl>
                                          </p:spTgt>
                                        </p:tgtEl>
                                      </p:cBhvr>
                                    </p:animEffect>
                                    <p:anim calcmode="lin" valueType="num">
                                      <p:cBhvr>
                                        <p:cTn id="27" dur="1000" fill="hold"/>
                                        <p:tgtEl>
                                          <p:spTgt spid="757764">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75776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757764">
                                            <p:txEl>
                                              <p:pRg st="2" end="2"/>
                                            </p:txEl>
                                          </p:spTgt>
                                        </p:tgtEl>
                                        <p:attrNameLst>
                                          <p:attrName>style.visibility</p:attrName>
                                        </p:attrNameLst>
                                      </p:cBhvr>
                                      <p:to>
                                        <p:strVal val="visible"/>
                                      </p:to>
                                    </p:set>
                                    <p:animEffect transition="in" filter="checkerboard(across)">
                                      <p:cBhvr>
                                        <p:cTn id="33" dur="500"/>
                                        <p:tgtEl>
                                          <p:spTgt spid="757764">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757764">
                                            <p:txEl>
                                              <p:pRg st="4" end="4"/>
                                            </p:txEl>
                                          </p:spTgt>
                                        </p:tgtEl>
                                        <p:attrNameLst>
                                          <p:attrName>style.visibility</p:attrName>
                                        </p:attrNameLst>
                                      </p:cBhvr>
                                      <p:to>
                                        <p:strVal val="visible"/>
                                      </p:to>
                                    </p:set>
                                    <p:animEffect transition="in" filter="checkerboard(across)">
                                      <p:cBhvr>
                                        <p:cTn id="38" dur="500"/>
                                        <p:tgtEl>
                                          <p:spTgt spid="75776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70063" y="214298"/>
            <a:ext cx="8002465" cy="1143000"/>
          </a:xfrm>
        </p:spPr>
        <p:txBody>
          <a:bodyPr/>
          <a:lstStyle/>
          <a:p>
            <a:pPr eaLnBrk="1" hangingPunct="1"/>
            <a:r>
              <a:rPr lang="en-GB" sz="4000" b="1" dirty="0" smtClean="0">
                <a:solidFill>
                  <a:schemeClr val="tx1"/>
                </a:solidFill>
              </a:rPr>
              <a:t>Designing AI Questions</a:t>
            </a:r>
          </a:p>
        </p:txBody>
      </p:sp>
      <p:sp>
        <p:nvSpPr>
          <p:cNvPr id="799747" name="Rectangle 3"/>
          <p:cNvSpPr>
            <a:spLocks noGrp="1" noChangeArrowheads="1"/>
          </p:cNvSpPr>
          <p:nvPr>
            <p:ph idx="1"/>
          </p:nvPr>
        </p:nvSpPr>
        <p:spPr>
          <a:xfrm>
            <a:off x="463062" y="1460502"/>
            <a:ext cx="8217877" cy="5256213"/>
          </a:xfrm>
        </p:spPr>
        <p:txBody>
          <a:bodyPr/>
          <a:lstStyle/>
          <a:p>
            <a:pPr marL="173038" indent="0" eaLnBrk="1" hangingPunct="1">
              <a:buFontTx/>
              <a:buNone/>
            </a:pPr>
            <a:r>
              <a:rPr lang="en-GB" dirty="0" smtClean="0"/>
              <a:t>Appreciative interviews involve three different types of question:</a:t>
            </a:r>
          </a:p>
          <a:p>
            <a:pPr eaLnBrk="1" hangingPunct="1">
              <a:buFontTx/>
              <a:buNone/>
            </a:pPr>
            <a:endParaRPr lang="en-GB" dirty="0" smtClean="0"/>
          </a:p>
          <a:p>
            <a:pPr marL="547688" indent="-411163" eaLnBrk="1" hangingPunct="1">
              <a:buBlip>
                <a:blip r:embed="rId2"/>
              </a:buBlip>
            </a:pPr>
            <a:r>
              <a:rPr lang="en-GB" b="0" i="1" dirty="0" smtClean="0">
                <a:solidFill>
                  <a:schemeClr val="tx1"/>
                </a:solidFill>
              </a:rPr>
              <a:t>Initial questions </a:t>
            </a:r>
            <a:r>
              <a:rPr lang="en-GB" dirty="0" smtClean="0">
                <a:solidFill>
                  <a:schemeClr val="tx1"/>
                </a:solidFill>
              </a:rPr>
              <a:t>(best of what is)</a:t>
            </a:r>
          </a:p>
          <a:p>
            <a:pPr marL="547688" indent="-411163" eaLnBrk="1" hangingPunct="1">
              <a:buNone/>
            </a:pPr>
            <a:endParaRPr lang="en-GB" dirty="0" smtClean="0">
              <a:solidFill>
                <a:schemeClr val="tx1"/>
              </a:solidFill>
            </a:endParaRPr>
          </a:p>
          <a:p>
            <a:pPr marL="547688" indent="-411163" eaLnBrk="1" hangingPunct="1">
              <a:buBlip>
                <a:blip r:embed="rId2"/>
              </a:buBlip>
            </a:pPr>
            <a:r>
              <a:rPr lang="en-GB" b="0" i="1" dirty="0" smtClean="0">
                <a:solidFill>
                  <a:schemeClr val="tx1"/>
                </a:solidFill>
              </a:rPr>
              <a:t>Follow-on questions</a:t>
            </a:r>
            <a:r>
              <a:rPr lang="en-GB" dirty="0" smtClean="0">
                <a:solidFill>
                  <a:schemeClr val="tx1"/>
                </a:solidFill>
              </a:rPr>
              <a:t> (Why?) </a:t>
            </a:r>
          </a:p>
          <a:p>
            <a:pPr marL="547688" indent="-411163" eaLnBrk="1" hangingPunct="1">
              <a:buBlip>
                <a:blip r:embed="rId2"/>
              </a:buBlip>
            </a:pPr>
            <a:endParaRPr lang="en-GB" b="0" i="1" dirty="0" smtClean="0">
              <a:solidFill>
                <a:schemeClr val="tx1"/>
              </a:solidFill>
            </a:endParaRPr>
          </a:p>
          <a:p>
            <a:pPr marL="547688" indent="-411163" eaLnBrk="1" hangingPunct="1">
              <a:buBlip>
                <a:blip r:embed="rId2"/>
              </a:buBlip>
            </a:pPr>
            <a:r>
              <a:rPr lang="en-GB" b="0" i="1" dirty="0" smtClean="0">
                <a:solidFill>
                  <a:schemeClr val="tx1"/>
                </a:solidFill>
              </a:rPr>
              <a:t>Future questions</a:t>
            </a:r>
            <a:r>
              <a:rPr lang="en-GB" dirty="0" smtClean="0">
                <a:solidFill>
                  <a:schemeClr val="tx1"/>
                </a:solidFill>
              </a:rPr>
              <a:t> which look for future solutions based on past experience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99747">
                                            <p:txEl>
                                              <p:pRg st="0" end="0"/>
                                            </p:txEl>
                                          </p:spTgt>
                                        </p:tgtEl>
                                        <p:attrNameLst>
                                          <p:attrName>style.visibility</p:attrName>
                                        </p:attrNameLst>
                                      </p:cBhvr>
                                      <p:to>
                                        <p:strVal val="visible"/>
                                      </p:to>
                                    </p:set>
                                    <p:anim calcmode="lin" valueType="num">
                                      <p:cBhvr additive="base">
                                        <p:cTn id="7" dur="500" fill="hold"/>
                                        <p:tgtEl>
                                          <p:spTgt spid="799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99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4" presetClass="entr" presetSubtype="0" accel="100000" fill="hold" nodeType="clickEffect">
                                  <p:stCondLst>
                                    <p:cond delay="0"/>
                                  </p:stCondLst>
                                  <p:childTnLst>
                                    <p:set>
                                      <p:cBhvr>
                                        <p:cTn id="12" dur="1" fill="hold">
                                          <p:stCondLst>
                                            <p:cond delay="0"/>
                                          </p:stCondLst>
                                        </p:cTn>
                                        <p:tgtEl>
                                          <p:spTgt spid="799747">
                                            <p:txEl>
                                              <p:pRg st="2" end="2"/>
                                            </p:txEl>
                                          </p:spTgt>
                                        </p:tgtEl>
                                        <p:attrNameLst>
                                          <p:attrName>style.visibility</p:attrName>
                                        </p:attrNameLst>
                                      </p:cBhvr>
                                      <p:to>
                                        <p:strVal val="visible"/>
                                      </p:to>
                                    </p:set>
                                    <p:anim calcmode="lin" valueType="num">
                                      <p:cBhvr>
                                        <p:cTn id="13" dur="500" fill="hold"/>
                                        <p:tgtEl>
                                          <p:spTgt spid="799747">
                                            <p:txEl>
                                              <p:pRg st="2" end="2"/>
                                            </p:txEl>
                                          </p:spTgt>
                                        </p:tgtEl>
                                        <p:attrNameLst>
                                          <p:attrName>ppt_w</p:attrName>
                                        </p:attrNameLst>
                                      </p:cBhvr>
                                      <p:tavLst>
                                        <p:tav tm="0">
                                          <p:val>
                                            <p:strVal val="#ppt_w*0.05"/>
                                          </p:val>
                                        </p:tav>
                                        <p:tav tm="100000">
                                          <p:val>
                                            <p:strVal val="#ppt_w"/>
                                          </p:val>
                                        </p:tav>
                                      </p:tavLst>
                                    </p:anim>
                                    <p:anim calcmode="lin" valueType="num">
                                      <p:cBhvr>
                                        <p:cTn id="14" dur="500" fill="hold"/>
                                        <p:tgtEl>
                                          <p:spTgt spid="799747">
                                            <p:txEl>
                                              <p:pRg st="2" end="2"/>
                                            </p:txEl>
                                          </p:spTgt>
                                        </p:tgtEl>
                                        <p:attrNameLst>
                                          <p:attrName>ppt_h</p:attrName>
                                        </p:attrNameLst>
                                      </p:cBhvr>
                                      <p:tavLst>
                                        <p:tav tm="0">
                                          <p:val>
                                            <p:strVal val="#ppt_h"/>
                                          </p:val>
                                        </p:tav>
                                        <p:tav tm="100000">
                                          <p:val>
                                            <p:strVal val="#ppt_h"/>
                                          </p:val>
                                        </p:tav>
                                      </p:tavLst>
                                    </p:anim>
                                    <p:anim calcmode="lin" valueType="num">
                                      <p:cBhvr>
                                        <p:cTn id="15" dur="500" fill="hold"/>
                                        <p:tgtEl>
                                          <p:spTgt spid="799747">
                                            <p:txEl>
                                              <p:pRg st="2" end="2"/>
                                            </p:txEl>
                                          </p:spTgt>
                                        </p:tgtEl>
                                        <p:attrNameLst>
                                          <p:attrName>ppt_x</p:attrName>
                                        </p:attrNameLst>
                                      </p:cBhvr>
                                      <p:tavLst>
                                        <p:tav tm="0">
                                          <p:val>
                                            <p:strVal val="#ppt_x-.2"/>
                                          </p:val>
                                        </p:tav>
                                        <p:tav tm="100000">
                                          <p:val>
                                            <p:strVal val="#ppt_x"/>
                                          </p:val>
                                        </p:tav>
                                      </p:tavLst>
                                    </p:anim>
                                    <p:anim calcmode="lin" valueType="num">
                                      <p:cBhvr>
                                        <p:cTn id="16" dur="500" fill="hold"/>
                                        <p:tgtEl>
                                          <p:spTgt spid="799747">
                                            <p:txEl>
                                              <p:pRg st="2" end="2"/>
                                            </p:txEl>
                                          </p:spTgt>
                                        </p:tgtEl>
                                        <p:attrNameLst>
                                          <p:attrName>ppt_y</p:attrName>
                                        </p:attrNameLst>
                                      </p:cBhvr>
                                      <p:tavLst>
                                        <p:tav tm="0">
                                          <p:val>
                                            <p:strVal val="#ppt_y"/>
                                          </p:val>
                                        </p:tav>
                                        <p:tav tm="100000">
                                          <p:val>
                                            <p:strVal val="#ppt_y"/>
                                          </p:val>
                                        </p:tav>
                                      </p:tavLst>
                                    </p:anim>
                                    <p:animEffect transition="in" filter="fade">
                                      <p:cBhvr>
                                        <p:cTn id="17" dur="500"/>
                                        <p:tgtEl>
                                          <p:spTgt spid="7997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4" presetClass="entr" presetSubtype="0" accel="100000" fill="hold" nodeType="clickEffect">
                                  <p:stCondLst>
                                    <p:cond delay="0"/>
                                  </p:stCondLst>
                                  <p:childTnLst>
                                    <p:set>
                                      <p:cBhvr>
                                        <p:cTn id="21" dur="1" fill="hold">
                                          <p:stCondLst>
                                            <p:cond delay="0"/>
                                          </p:stCondLst>
                                        </p:cTn>
                                        <p:tgtEl>
                                          <p:spTgt spid="799747">
                                            <p:txEl>
                                              <p:pRg st="4" end="4"/>
                                            </p:txEl>
                                          </p:spTgt>
                                        </p:tgtEl>
                                        <p:attrNameLst>
                                          <p:attrName>style.visibility</p:attrName>
                                        </p:attrNameLst>
                                      </p:cBhvr>
                                      <p:to>
                                        <p:strVal val="visible"/>
                                      </p:to>
                                    </p:set>
                                    <p:anim calcmode="lin" valueType="num">
                                      <p:cBhvr>
                                        <p:cTn id="22" dur="500" fill="hold"/>
                                        <p:tgtEl>
                                          <p:spTgt spid="799747">
                                            <p:txEl>
                                              <p:pRg st="4" end="4"/>
                                            </p:txEl>
                                          </p:spTgt>
                                        </p:tgtEl>
                                        <p:attrNameLst>
                                          <p:attrName>ppt_w</p:attrName>
                                        </p:attrNameLst>
                                      </p:cBhvr>
                                      <p:tavLst>
                                        <p:tav tm="0">
                                          <p:val>
                                            <p:strVal val="#ppt_w*0.05"/>
                                          </p:val>
                                        </p:tav>
                                        <p:tav tm="100000">
                                          <p:val>
                                            <p:strVal val="#ppt_w"/>
                                          </p:val>
                                        </p:tav>
                                      </p:tavLst>
                                    </p:anim>
                                    <p:anim calcmode="lin" valueType="num">
                                      <p:cBhvr>
                                        <p:cTn id="23" dur="500" fill="hold"/>
                                        <p:tgtEl>
                                          <p:spTgt spid="799747">
                                            <p:txEl>
                                              <p:pRg st="4" end="4"/>
                                            </p:txEl>
                                          </p:spTgt>
                                        </p:tgtEl>
                                        <p:attrNameLst>
                                          <p:attrName>ppt_h</p:attrName>
                                        </p:attrNameLst>
                                      </p:cBhvr>
                                      <p:tavLst>
                                        <p:tav tm="0">
                                          <p:val>
                                            <p:strVal val="#ppt_h"/>
                                          </p:val>
                                        </p:tav>
                                        <p:tav tm="100000">
                                          <p:val>
                                            <p:strVal val="#ppt_h"/>
                                          </p:val>
                                        </p:tav>
                                      </p:tavLst>
                                    </p:anim>
                                    <p:anim calcmode="lin" valueType="num">
                                      <p:cBhvr>
                                        <p:cTn id="24" dur="500" fill="hold"/>
                                        <p:tgtEl>
                                          <p:spTgt spid="799747">
                                            <p:txEl>
                                              <p:pRg st="4" end="4"/>
                                            </p:txEl>
                                          </p:spTgt>
                                        </p:tgtEl>
                                        <p:attrNameLst>
                                          <p:attrName>ppt_x</p:attrName>
                                        </p:attrNameLst>
                                      </p:cBhvr>
                                      <p:tavLst>
                                        <p:tav tm="0">
                                          <p:val>
                                            <p:strVal val="#ppt_x-.2"/>
                                          </p:val>
                                        </p:tav>
                                        <p:tav tm="100000">
                                          <p:val>
                                            <p:strVal val="#ppt_x"/>
                                          </p:val>
                                        </p:tav>
                                      </p:tavLst>
                                    </p:anim>
                                    <p:anim calcmode="lin" valueType="num">
                                      <p:cBhvr>
                                        <p:cTn id="25" dur="500" fill="hold"/>
                                        <p:tgtEl>
                                          <p:spTgt spid="799747">
                                            <p:txEl>
                                              <p:pRg st="4" end="4"/>
                                            </p:txEl>
                                          </p:spTgt>
                                        </p:tgtEl>
                                        <p:attrNameLst>
                                          <p:attrName>ppt_y</p:attrName>
                                        </p:attrNameLst>
                                      </p:cBhvr>
                                      <p:tavLst>
                                        <p:tav tm="0">
                                          <p:val>
                                            <p:strVal val="#ppt_y"/>
                                          </p:val>
                                        </p:tav>
                                        <p:tav tm="100000">
                                          <p:val>
                                            <p:strVal val="#ppt_y"/>
                                          </p:val>
                                        </p:tav>
                                      </p:tavLst>
                                    </p:anim>
                                    <p:animEffect transition="in" filter="fade">
                                      <p:cBhvr>
                                        <p:cTn id="26" dur="500"/>
                                        <p:tgtEl>
                                          <p:spTgt spid="799747">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4" presetClass="entr" presetSubtype="0" accel="100000" fill="hold" nodeType="clickEffect">
                                  <p:stCondLst>
                                    <p:cond delay="0"/>
                                  </p:stCondLst>
                                  <p:childTnLst>
                                    <p:set>
                                      <p:cBhvr>
                                        <p:cTn id="30" dur="1" fill="hold">
                                          <p:stCondLst>
                                            <p:cond delay="0"/>
                                          </p:stCondLst>
                                        </p:cTn>
                                        <p:tgtEl>
                                          <p:spTgt spid="799747">
                                            <p:txEl>
                                              <p:pRg st="6" end="6"/>
                                            </p:txEl>
                                          </p:spTgt>
                                        </p:tgtEl>
                                        <p:attrNameLst>
                                          <p:attrName>style.visibility</p:attrName>
                                        </p:attrNameLst>
                                      </p:cBhvr>
                                      <p:to>
                                        <p:strVal val="visible"/>
                                      </p:to>
                                    </p:set>
                                    <p:anim calcmode="lin" valueType="num">
                                      <p:cBhvr>
                                        <p:cTn id="31" dur="500" fill="hold"/>
                                        <p:tgtEl>
                                          <p:spTgt spid="799747">
                                            <p:txEl>
                                              <p:pRg st="6" end="6"/>
                                            </p:txEl>
                                          </p:spTgt>
                                        </p:tgtEl>
                                        <p:attrNameLst>
                                          <p:attrName>ppt_w</p:attrName>
                                        </p:attrNameLst>
                                      </p:cBhvr>
                                      <p:tavLst>
                                        <p:tav tm="0">
                                          <p:val>
                                            <p:strVal val="#ppt_w*0.05"/>
                                          </p:val>
                                        </p:tav>
                                        <p:tav tm="100000">
                                          <p:val>
                                            <p:strVal val="#ppt_w"/>
                                          </p:val>
                                        </p:tav>
                                      </p:tavLst>
                                    </p:anim>
                                    <p:anim calcmode="lin" valueType="num">
                                      <p:cBhvr>
                                        <p:cTn id="32" dur="500" fill="hold"/>
                                        <p:tgtEl>
                                          <p:spTgt spid="799747">
                                            <p:txEl>
                                              <p:pRg st="6" end="6"/>
                                            </p:txEl>
                                          </p:spTgt>
                                        </p:tgtEl>
                                        <p:attrNameLst>
                                          <p:attrName>ppt_h</p:attrName>
                                        </p:attrNameLst>
                                      </p:cBhvr>
                                      <p:tavLst>
                                        <p:tav tm="0">
                                          <p:val>
                                            <p:strVal val="#ppt_h"/>
                                          </p:val>
                                        </p:tav>
                                        <p:tav tm="100000">
                                          <p:val>
                                            <p:strVal val="#ppt_h"/>
                                          </p:val>
                                        </p:tav>
                                      </p:tavLst>
                                    </p:anim>
                                    <p:anim calcmode="lin" valueType="num">
                                      <p:cBhvr>
                                        <p:cTn id="33" dur="500" fill="hold"/>
                                        <p:tgtEl>
                                          <p:spTgt spid="799747">
                                            <p:txEl>
                                              <p:pRg st="6" end="6"/>
                                            </p:txEl>
                                          </p:spTgt>
                                        </p:tgtEl>
                                        <p:attrNameLst>
                                          <p:attrName>ppt_x</p:attrName>
                                        </p:attrNameLst>
                                      </p:cBhvr>
                                      <p:tavLst>
                                        <p:tav tm="0">
                                          <p:val>
                                            <p:strVal val="#ppt_x-.2"/>
                                          </p:val>
                                        </p:tav>
                                        <p:tav tm="100000">
                                          <p:val>
                                            <p:strVal val="#ppt_x"/>
                                          </p:val>
                                        </p:tav>
                                      </p:tavLst>
                                    </p:anim>
                                    <p:anim calcmode="lin" valueType="num">
                                      <p:cBhvr>
                                        <p:cTn id="34" dur="500" fill="hold"/>
                                        <p:tgtEl>
                                          <p:spTgt spid="799747">
                                            <p:txEl>
                                              <p:pRg st="6" end="6"/>
                                            </p:txEl>
                                          </p:spTgt>
                                        </p:tgtEl>
                                        <p:attrNameLst>
                                          <p:attrName>ppt_y</p:attrName>
                                        </p:attrNameLst>
                                      </p:cBhvr>
                                      <p:tavLst>
                                        <p:tav tm="0">
                                          <p:val>
                                            <p:strVal val="#ppt_y"/>
                                          </p:val>
                                        </p:tav>
                                        <p:tav tm="100000">
                                          <p:val>
                                            <p:strVal val="#ppt_y"/>
                                          </p:val>
                                        </p:tav>
                                      </p:tavLst>
                                    </p:anim>
                                    <p:animEffect transition="in" filter="fade">
                                      <p:cBhvr>
                                        <p:cTn id="35" dur="500"/>
                                        <p:tgtEl>
                                          <p:spTgt spid="7997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714348" y="571480"/>
            <a:ext cx="8002465" cy="698500"/>
          </a:xfrm>
        </p:spPr>
        <p:txBody>
          <a:bodyPr>
            <a:normAutofit/>
          </a:bodyPr>
          <a:lstStyle/>
          <a:p>
            <a:pPr eaLnBrk="1" hangingPunct="1"/>
            <a:r>
              <a:rPr lang="en-GB" sz="4000" b="1" dirty="0" smtClean="0">
                <a:solidFill>
                  <a:schemeClr val="tx1"/>
                </a:solidFill>
              </a:rPr>
              <a:t>Activity I</a:t>
            </a:r>
          </a:p>
        </p:txBody>
      </p:sp>
      <p:sp>
        <p:nvSpPr>
          <p:cNvPr id="780294" name="Rectangle 6"/>
          <p:cNvSpPr>
            <a:spLocks noGrp="1" noChangeArrowheads="1"/>
          </p:cNvSpPr>
          <p:nvPr>
            <p:ph idx="1"/>
          </p:nvPr>
        </p:nvSpPr>
        <p:spPr>
          <a:xfrm>
            <a:off x="571472" y="1571612"/>
            <a:ext cx="8217877" cy="4962525"/>
          </a:xfrm>
        </p:spPr>
        <p:txBody>
          <a:bodyPr/>
          <a:lstStyle/>
          <a:p>
            <a:pPr marL="609600" indent="-609600" eaLnBrk="1" hangingPunct="1">
              <a:lnSpc>
                <a:spcPct val="150000"/>
              </a:lnSpc>
              <a:buBlip>
                <a:blip r:embed="rId3"/>
              </a:buBlip>
            </a:pPr>
            <a:r>
              <a:rPr lang="en-GB" b="0" dirty="0" smtClean="0">
                <a:solidFill>
                  <a:schemeClr val="tx1"/>
                </a:solidFill>
              </a:rPr>
              <a:t>Develop an interview protocol with an opening statement and three or four questions.</a:t>
            </a:r>
          </a:p>
          <a:p>
            <a:pPr marL="609600" indent="-609600" eaLnBrk="1" hangingPunct="1">
              <a:lnSpc>
                <a:spcPct val="150000"/>
              </a:lnSpc>
              <a:buBlip>
                <a:blip r:embed="rId3"/>
              </a:buBlip>
            </a:pPr>
            <a:r>
              <a:rPr lang="en-GB" b="0" u="sng" dirty="0" smtClean="0">
                <a:solidFill>
                  <a:schemeClr val="tx1"/>
                </a:solidFill>
              </a:rPr>
              <a:t>Topic: Choose an area you are interested in developing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780294">
                                            <p:txEl>
                                              <p:pRg st="0" end="0"/>
                                            </p:txEl>
                                          </p:spTgt>
                                        </p:tgtEl>
                                        <p:attrNameLst>
                                          <p:attrName>style.visibility</p:attrName>
                                        </p:attrNameLst>
                                      </p:cBhvr>
                                      <p:to>
                                        <p:strVal val="visible"/>
                                      </p:to>
                                    </p:set>
                                    <p:anim calcmode="lin" valueType="num">
                                      <p:cBhvr>
                                        <p:cTn id="7" dur="500" fill="hold"/>
                                        <p:tgtEl>
                                          <p:spTgt spid="780294">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780294">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780294">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780294">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78029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780294">
                                            <p:txEl>
                                              <p:pRg st="1" end="1"/>
                                            </p:txEl>
                                          </p:spTgt>
                                        </p:tgtEl>
                                        <p:attrNameLst>
                                          <p:attrName>style.visibility</p:attrName>
                                        </p:attrNameLst>
                                      </p:cBhvr>
                                      <p:to>
                                        <p:strVal val="visible"/>
                                      </p:to>
                                    </p:set>
                                    <p:anim calcmode="lin" valueType="num">
                                      <p:cBhvr additive="base">
                                        <p:cTn id="16" dur="500" fill="hold"/>
                                        <p:tgtEl>
                                          <p:spTgt spid="780294">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8029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04088"/>
            <a:ext cx="8229600" cy="724648"/>
          </a:xfrm>
        </p:spPr>
        <p:txBody>
          <a:bodyPr/>
          <a:lstStyle/>
          <a:p>
            <a:pPr eaLnBrk="1" hangingPunct="1"/>
            <a:r>
              <a:rPr lang="en-GB" sz="4000" b="1" dirty="0" smtClean="0">
                <a:solidFill>
                  <a:schemeClr val="tx1"/>
                </a:solidFill>
              </a:rPr>
              <a:t>Interviewing</a:t>
            </a:r>
            <a:r>
              <a:rPr lang="en-GB" sz="4000" dirty="0" smtClean="0">
                <a:solidFill>
                  <a:srgbClr val="FFFF00"/>
                </a:solidFill>
              </a:rPr>
              <a:t> </a:t>
            </a:r>
          </a:p>
        </p:txBody>
      </p:sp>
      <p:sp>
        <p:nvSpPr>
          <p:cNvPr id="800771" name="Rectangle 3"/>
          <p:cNvSpPr>
            <a:spLocks noGrp="1" noChangeArrowheads="1"/>
          </p:cNvSpPr>
          <p:nvPr>
            <p:ph idx="1"/>
          </p:nvPr>
        </p:nvSpPr>
        <p:spPr>
          <a:xfrm>
            <a:off x="463063" y="1785926"/>
            <a:ext cx="8365881" cy="4649802"/>
          </a:xfrm>
        </p:spPr>
        <p:txBody>
          <a:bodyPr/>
          <a:lstStyle/>
          <a:p>
            <a:pPr marL="92075" indent="0" eaLnBrk="1" hangingPunct="1">
              <a:buFontTx/>
              <a:buNone/>
            </a:pPr>
            <a:r>
              <a:rPr lang="en-GB" dirty="0" smtClean="0"/>
              <a:t>AI is an interactive process that positively encourages everyone to become involved.  </a:t>
            </a:r>
          </a:p>
          <a:p>
            <a:pPr eaLnBrk="1" hangingPunct="1">
              <a:lnSpc>
                <a:spcPct val="150000"/>
              </a:lnSpc>
              <a:buBlip>
                <a:blip r:embed="rId2"/>
              </a:buBlip>
            </a:pPr>
            <a:r>
              <a:rPr lang="en-GB" sz="2400" b="0" dirty="0" smtClean="0">
                <a:solidFill>
                  <a:schemeClr val="tx1"/>
                </a:solidFill>
              </a:rPr>
              <a:t>Keep an open mind </a:t>
            </a:r>
          </a:p>
          <a:p>
            <a:pPr eaLnBrk="1" hangingPunct="1">
              <a:lnSpc>
                <a:spcPct val="150000"/>
              </a:lnSpc>
              <a:buBlip>
                <a:blip r:embed="rId2"/>
              </a:buBlip>
            </a:pPr>
            <a:r>
              <a:rPr lang="en-GB" sz="2400" b="0" dirty="0" smtClean="0">
                <a:solidFill>
                  <a:schemeClr val="tx1"/>
                </a:solidFill>
              </a:rPr>
              <a:t>Use positive questions</a:t>
            </a:r>
          </a:p>
          <a:p>
            <a:pPr eaLnBrk="1" hangingPunct="1">
              <a:lnSpc>
                <a:spcPct val="150000"/>
              </a:lnSpc>
              <a:buBlip>
                <a:blip r:embed="rId2"/>
              </a:buBlip>
            </a:pPr>
            <a:r>
              <a:rPr lang="en-GB" sz="2400" b="0" dirty="0" smtClean="0">
                <a:solidFill>
                  <a:schemeClr val="tx1"/>
                </a:solidFill>
              </a:rPr>
              <a:t>Present questions as an invitation. </a:t>
            </a:r>
          </a:p>
          <a:p>
            <a:pPr eaLnBrk="1" hangingPunct="1">
              <a:lnSpc>
                <a:spcPct val="150000"/>
              </a:lnSpc>
              <a:buBlip>
                <a:blip r:embed="rId2"/>
              </a:buBlip>
            </a:pPr>
            <a:r>
              <a:rPr lang="en-GB" sz="2400" b="0" dirty="0" smtClean="0">
                <a:solidFill>
                  <a:schemeClr val="tx1"/>
                </a:solidFill>
              </a:rPr>
              <a:t>Ask about direct personal experience</a:t>
            </a:r>
          </a:p>
          <a:p>
            <a:pPr eaLnBrk="1" hangingPunct="1">
              <a:lnSpc>
                <a:spcPct val="150000"/>
              </a:lnSpc>
              <a:buBlip>
                <a:blip r:embed="rId2"/>
              </a:buBlip>
            </a:pPr>
            <a:r>
              <a:rPr lang="en-GB" sz="2400" b="0" dirty="0" smtClean="0">
                <a:solidFill>
                  <a:schemeClr val="tx1"/>
                </a:solidFill>
              </a:rPr>
              <a:t>Open questions.  </a:t>
            </a:r>
          </a:p>
          <a:p>
            <a:pPr eaLnBrk="1" hangingPunct="1">
              <a:lnSpc>
                <a:spcPct val="150000"/>
              </a:lnSpc>
              <a:buBlip>
                <a:blip r:embed="rId2"/>
              </a:buBlip>
            </a:pPr>
            <a:r>
              <a:rPr lang="en-GB" sz="2400" b="0" dirty="0" smtClean="0">
                <a:solidFill>
                  <a:schemeClr val="tx1"/>
                </a:solidFill>
              </a:rPr>
              <a:t>Ask additional questions to prompt further response</a:t>
            </a:r>
            <a:r>
              <a:rPr lang="en-GB" sz="2000" b="0" dirty="0" smtClean="0">
                <a:solidFill>
                  <a:schemeClr val="tx1"/>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00771">
                                            <p:txEl>
                                              <p:pRg st="0" end="0"/>
                                            </p:txEl>
                                          </p:spTgt>
                                        </p:tgtEl>
                                        <p:attrNameLst>
                                          <p:attrName>style.visibility</p:attrName>
                                        </p:attrNameLst>
                                      </p:cBhvr>
                                      <p:to>
                                        <p:strVal val="visible"/>
                                      </p:to>
                                    </p:set>
                                    <p:anim calcmode="lin" valueType="num">
                                      <p:cBhvr additive="base">
                                        <p:cTn id="7" dur="500" fill="hold"/>
                                        <p:tgtEl>
                                          <p:spTgt spid="800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007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4" presetClass="entr" presetSubtype="0" accel="100000" fill="hold" nodeType="clickEffect">
                                  <p:stCondLst>
                                    <p:cond delay="0"/>
                                  </p:stCondLst>
                                  <p:childTnLst>
                                    <p:set>
                                      <p:cBhvr>
                                        <p:cTn id="12" dur="1" fill="hold">
                                          <p:stCondLst>
                                            <p:cond delay="0"/>
                                          </p:stCondLst>
                                        </p:cTn>
                                        <p:tgtEl>
                                          <p:spTgt spid="800771">
                                            <p:txEl>
                                              <p:pRg st="1" end="1"/>
                                            </p:txEl>
                                          </p:spTgt>
                                        </p:tgtEl>
                                        <p:attrNameLst>
                                          <p:attrName>style.visibility</p:attrName>
                                        </p:attrNameLst>
                                      </p:cBhvr>
                                      <p:to>
                                        <p:strVal val="visible"/>
                                      </p:to>
                                    </p:set>
                                    <p:anim calcmode="lin" valueType="num">
                                      <p:cBhvr>
                                        <p:cTn id="13" dur="500" fill="hold"/>
                                        <p:tgtEl>
                                          <p:spTgt spid="800771">
                                            <p:txEl>
                                              <p:pRg st="1" end="1"/>
                                            </p:txEl>
                                          </p:spTgt>
                                        </p:tgtEl>
                                        <p:attrNameLst>
                                          <p:attrName>ppt_w</p:attrName>
                                        </p:attrNameLst>
                                      </p:cBhvr>
                                      <p:tavLst>
                                        <p:tav tm="0">
                                          <p:val>
                                            <p:strVal val="#ppt_w*0.05"/>
                                          </p:val>
                                        </p:tav>
                                        <p:tav tm="100000">
                                          <p:val>
                                            <p:strVal val="#ppt_w"/>
                                          </p:val>
                                        </p:tav>
                                      </p:tavLst>
                                    </p:anim>
                                    <p:anim calcmode="lin" valueType="num">
                                      <p:cBhvr>
                                        <p:cTn id="14" dur="500" fill="hold"/>
                                        <p:tgtEl>
                                          <p:spTgt spid="800771">
                                            <p:txEl>
                                              <p:pRg st="1" end="1"/>
                                            </p:txEl>
                                          </p:spTgt>
                                        </p:tgtEl>
                                        <p:attrNameLst>
                                          <p:attrName>ppt_h</p:attrName>
                                        </p:attrNameLst>
                                      </p:cBhvr>
                                      <p:tavLst>
                                        <p:tav tm="0">
                                          <p:val>
                                            <p:strVal val="#ppt_h"/>
                                          </p:val>
                                        </p:tav>
                                        <p:tav tm="100000">
                                          <p:val>
                                            <p:strVal val="#ppt_h"/>
                                          </p:val>
                                        </p:tav>
                                      </p:tavLst>
                                    </p:anim>
                                    <p:anim calcmode="lin" valueType="num">
                                      <p:cBhvr>
                                        <p:cTn id="15" dur="500" fill="hold"/>
                                        <p:tgtEl>
                                          <p:spTgt spid="800771">
                                            <p:txEl>
                                              <p:pRg st="1" end="1"/>
                                            </p:txEl>
                                          </p:spTgt>
                                        </p:tgtEl>
                                        <p:attrNameLst>
                                          <p:attrName>ppt_x</p:attrName>
                                        </p:attrNameLst>
                                      </p:cBhvr>
                                      <p:tavLst>
                                        <p:tav tm="0">
                                          <p:val>
                                            <p:strVal val="#ppt_x-.2"/>
                                          </p:val>
                                        </p:tav>
                                        <p:tav tm="100000">
                                          <p:val>
                                            <p:strVal val="#ppt_x"/>
                                          </p:val>
                                        </p:tav>
                                      </p:tavLst>
                                    </p:anim>
                                    <p:anim calcmode="lin" valueType="num">
                                      <p:cBhvr>
                                        <p:cTn id="16" dur="500" fill="hold"/>
                                        <p:tgtEl>
                                          <p:spTgt spid="800771">
                                            <p:txEl>
                                              <p:pRg st="1" end="1"/>
                                            </p:txEl>
                                          </p:spTgt>
                                        </p:tgtEl>
                                        <p:attrNameLst>
                                          <p:attrName>ppt_y</p:attrName>
                                        </p:attrNameLst>
                                      </p:cBhvr>
                                      <p:tavLst>
                                        <p:tav tm="0">
                                          <p:val>
                                            <p:strVal val="#ppt_y"/>
                                          </p:val>
                                        </p:tav>
                                        <p:tav tm="100000">
                                          <p:val>
                                            <p:strVal val="#ppt_y"/>
                                          </p:val>
                                        </p:tav>
                                      </p:tavLst>
                                    </p:anim>
                                    <p:animEffect transition="in" filter="fade">
                                      <p:cBhvr>
                                        <p:cTn id="17" dur="500"/>
                                        <p:tgtEl>
                                          <p:spTgt spid="8007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4" presetClass="entr" presetSubtype="0" accel="100000" fill="hold" nodeType="clickEffect">
                                  <p:stCondLst>
                                    <p:cond delay="0"/>
                                  </p:stCondLst>
                                  <p:childTnLst>
                                    <p:set>
                                      <p:cBhvr>
                                        <p:cTn id="21" dur="1" fill="hold">
                                          <p:stCondLst>
                                            <p:cond delay="0"/>
                                          </p:stCondLst>
                                        </p:cTn>
                                        <p:tgtEl>
                                          <p:spTgt spid="800771">
                                            <p:txEl>
                                              <p:pRg st="2" end="2"/>
                                            </p:txEl>
                                          </p:spTgt>
                                        </p:tgtEl>
                                        <p:attrNameLst>
                                          <p:attrName>style.visibility</p:attrName>
                                        </p:attrNameLst>
                                      </p:cBhvr>
                                      <p:to>
                                        <p:strVal val="visible"/>
                                      </p:to>
                                    </p:set>
                                    <p:anim calcmode="lin" valueType="num">
                                      <p:cBhvr>
                                        <p:cTn id="22" dur="500" fill="hold"/>
                                        <p:tgtEl>
                                          <p:spTgt spid="800771">
                                            <p:txEl>
                                              <p:pRg st="2" end="2"/>
                                            </p:txEl>
                                          </p:spTgt>
                                        </p:tgtEl>
                                        <p:attrNameLst>
                                          <p:attrName>ppt_w</p:attrName>
                                        </p:attrNameLst>
                                      </p:cBhvr>
                                      <p:tavLst>
                                        <p:tav tm="0">
                                          <p:val>
                                            <p:strVal val="#ppt_w*0.05"/>
                                          </p:val>
                                        </p:tav>
                                        <p:tav tm="100000">
                                          <p:val>
                                            <p:strVal val="#ppt_w"/>
                                          </p:val>
                                        </p:tav>
                                      </p:tavLst>
                                    </p:anim>
                                    <p:anim calcmode="lin" valueType="num">
                                      <p:cBhvr>
                                        <p:cTn id="23" dur="500" fill="hold"/>
                                        <p:tgtEl>
                                          <p:spTgt spid="800771">
                                            <p:txEl>
                                              <p:pRg st="2" end="2"/>
                                            </p:txEl>
                                          </p:spTgt>
                                        </p:tgtEl>
                                        <p:attrNameLst>
                                          <p:attrName>ppt_h</p:attrName>
                                        </p:attrNameLst>
                                      </p:cBhvr>
                                      <p:tavLst>
                                        <p:tav tm="0">
                                          <p:val>
                                            <p:strVal val="#ppt_h"/>
                                          </p:val>
                                        </p:tav>
                                        <p:tav tm="100000">
                                          <p:val>
                                            <p:strVal val="#ppt_h"/>
                                          </p:val>
                                        </p:tav>
                                      </p:tavLst>
                                    </p:anim>
                                    <p:anim calcmode="lin" valueType="num">
                                      <p:cBhvr>
                                        <p:cTn id="24" dur="500" fill="hold"/>
                                        <p:tgtEl>
                                          <p:spTgt spid="800771">
                                            <p:txEl>
                                              <p:pRg st="2" end="2"/>
                                            </p:txEl>
                                          </p:spTgt>
                                        </p:tgtEl>
                                        <p:attrNameLst>
                                          <p:attrName>ppt_x</p:attrName>
                                        </p:attrNameLst>
                                      </p:cBhvr>
                                      <p:tavLst>
                                        <p:tav tm="0">
                                          <p:val>
                                            <p:strVal val="#ppt_x-.2"/>
                                          </p:val>
                                        </p:tav>
                                        <p:tav tm="100000">
                                          <p:val>
                                            <p:strVal val="#ppt_x"/>
                                          </p:val>
                                        </p:tav>
                                      </p:tavLst>
                                    </p:anim>
                                    <p:anim calcmode="lin" valueType="num">
                                      <p:cBhvr>
                                        <p:cTn id="25" dur="500" fill="hold"/>
                                        <p:tgtEl>
                                          <p:spTgt spid="800771">
                                            <p:txEl>
                                              <p:pRg st="2" end="2"/>
                                            </p:txEl>
                                          </p:spTgt>
                                        </p:tgtEl>
                                        <p:attrNameLst>
                                          <p:attrName>ppt_y</p:attrName>
                                        </p:attrNameLst>
                                      </p:cBhvr>
                                      <p:tavLst>
                                        <p:tav tm="0">
                                          <p:val>
                                            <p:strVal val="#ppt_y"/>
                                          </p:val>
                                        </p:tav>
                                        <p:tav tm="100000">
                                          <p:val>
                                            <p:strVal val="#ppt_y"/>
                                          </p:val>
                                        </p:tav>
                                      </p:tavLst>
                                    </p:anim>
                                    <p:animEffect transition="in" filter="fade">
                                      <p:cBhvr>
                                        <p:cTn id="26" dur="500"/>
                                        <p:tgtEl>
                                          <p:spTgt spid="800771">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4" presetClass="entr" presetSubtype="0" accel="100000" fill="hold" nodeType="clickEffect">
                                  <p:stCondLst>
                                    <p:cond delay="0"/>
                                  </p:stCondLst>
                                  <p:childTnLst>
                                    <p:set>
                                      <p:cBhvr>
                                        <p:cTn id="30" dur="1" fill="hold">
                                          <p:stCondLst>
                                            <p:cond delay="0"/>
                                          </p:stCondLst>
                                        </p:cTn>
                                        <p:tgtEl>
                                          <p:spTgt spid="800771">
                                            <p:txEl>
                                              <p:pRg st="3" end="3"/>
                                            </p:txEl>
                                          </p:spTgt>
                                        </p:tgtEl>
                                        <p:attrNameLst>
                                          <p:attrName>style.visibility</p:attrName>
                                        </p:attrNameLst>
                                      </p:cBhvr>
                                      <p:to>
                                        <p:strVal val="visible"/>
                                      </p:to>
                                    </p:set>
                                    <p:anim calcmode="lin" valueType="num">
                                      <p:cBhvr>
                                        <p:cTn id="31" dur="500" fill="hold"/>
                                        <p:tgtEl>
                                          <p:spTgt spid="800771">
                                            <p:txEl>
                                              <p:pRg st="3" end="3"/>
                                            </p:txEl>
                                          </p:spTgt>
                                        </p:tgtEl>
                                        <p:attrNameLst>
                                          <p:attrName>ppt_w</p:attrName>
                                        </p:attrNameLst>
                                      </p:cBhvr>
                                      <p:tavLst>
                                        <p:tav tm="0">
                                          <p:val>
                                            <p:strVal val="#ppt_w*0.05"/>
                                          </p:val>
                                        </p:tav>
                                        <p:tav tm="100000">
                                          <p:val>
                                            <p:strVal val="#ppt_w"/>
                                          </p:val>
                                        </p:tav>
                                      </p:tavLst>
                                    </p:anim>
                                    <p:anim calcmode="lin" valueType="num">
                                      <p:cBhvr>
                                        <p:cTn id="32" dur="500" fill="hold"/>
                                        <p:tgtEl>
                                          <p:spTgt spid="800771">
                                            <p:txEl>
                                              <p:pRg st="3" end="3"/>
                                            </p:txEl>
                                          </p:spTgt>
                                        </p:tgtEl>
                                        <p:attrNameLst>
                                          <p:attrName>ppt_h</p:attrName>
                                        </p:attrNameLst>
                                      </p:cBhvr>
                                      <p:tavLst>
                                        <p:tav tm="0">
                                          <p:val>
                                            <p:strVal val="#ppt_h"/>
                                          </p:val>
                                        </p:tav>
                                        <p:tav tm="100000">
                                          <p:val>
                                            <p:strVal val="#ppt_h"/>
                                          </p:val>
                                        </p:tav>
                                      </p:tavLst>
                                    </p:anim>
                                    <p:anim calcmode="lin" valueType="num">
                                      <p:cBhvr>
                                        <p:cTn id="33" dur="500" fill="hold"/>
                                        <p:tgtEl>
                                          <p:spTgt spid="800771">
                                            <p:txEl>
                                              <p:pRg st="3" end="3"/>
                                            </p:txEl>
                                          </p:spTgt>
                                        </p:tgtEl>
                                        <p:attrNameLst>
                                          <p:attrName>ppt_x</p:attrName>
                                        </p:attrNameLst>
                                      </p:cBhvr>
                                      <p:tavLst>
                                        <p:tav tm="0">
                                          <p:val>
                                            <p:strVal val="#ppt_x-.2"/>
                                          </p:val>
                                        </p:tav>
                                        <p:tav tm="100000">
                                          <p:val>
                                            <p:strVal val="#ppt_x"/>
                                          </p:val>
                                        </p:tav>
                                      </p:tavLst>
                                    </p:anim>
                                    <p:anim calcmode="lin" valueType="num">
                                      <p:cBhvr>
                                        <p:cTn id="34" dur="500" fill="hold"/>
                                        <p:tgtEl>
                                          <p:spTgt spid="800771">
                                            <p:txEl>
                                              <p:pRg st="3" end="3"/>
                                            </p:txEl>
                                          </p:spTgt>
                                        </p:tgtEl>
                                        <p:attrNameLst>
                                          <p:attrName>ppt_y</p:attrName>
                                        </p:attrNameLst>
                                      </p:cBhvr>
                                      <p:tavLst>
                                        <p:tav tm="0">
                                          <p:val>
                                            <p:strVal val="#ppt_y"/>
                                          </p:val>
                                        </p:tav>
                                        <p:tav tm="100000">
                                          <p:val>
                                            <p:strVal val="#ppt_y"/>
                                          </p:val>
                                        </p:tav>
                                      </p:tavLst>
                                    </p:anim>
                                    <p:animEffect transition="in" filter="fade">
                                      <p:cBhvr>
                                        <p:cTn id="35" dur="500"/>
                                        <p:tgtEl>
                                          <p:spTgt spid="800771">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4" presetClass="entr" presetSubtype="0" accel="100000" fill="hold" nodeType="clickEffect">
                                  <p:stCondLst>
                                    <p:cond delay="0"/>
                                  </p:stCondLst>
                                  <p:childTnLst>
                                    <p:set>
                                      <p:cBhvr>
                                        <p:cTn id="39" dur="1" fill="hold">
                                          <p:stCondLst>
                                            <p:cond delay="0"/>
                                          </p:stCondLst>
                                        </p:cTn>
                                        <p:tgtEl>
                                          <p:spTgt spid="800771">
                                            <p:txEl>
                                              <p:pRg st="4" end="4"/>
                                            </p:txEl>
                                          </p:spTgt>
                                        </p:tgtEl>
                                        <p:attrNameLst>
                                          <p:attrName>style.visibility</p:attrName>
                                        </p:attrNameLst>
                                      </p:cBhvr>
                                      <p:to>
                                        <p:strVal val="visible"/>
                                      </p:to>
                                    </p:set>
                                    <p:anim calcmode="lin" valueType="num">
                                      <p:cBhvr>
                                        <p:cTn id="40" dur="500" fill="hold"/>
                                        <p:tgtEl>
                                          <p:spTgt spid="800771">
                                            <p:txEl>
                                              <p:pRg st="4" end="4"/>
                                            </p:txEl>
                                          </p:spTgt>
                                        </p:tgtEl>
                                        <p:attrNameLst>
                                          <p:attrName>ppt_w</p:attrName>
                                        </p:attrNameLst>
                                      </p:cBhvr>
                                      <p:tavLst>
                                        <p:tav tm="0">
                                          <p:val>
                                            <p:strVal val="#ppt_w*0.05"/>
                                          </p:val>
                                        </p:tav>
                                        <p:tav tm="100000">
                                          <p:val>
                                            <p:strVal val="#ppt_w"/>
                                          </p:val>
                                        </p:tav>
                                      </p:tavLst>
                                    </p:anim>
                                    <p:anim calcmode="lin" valueType="num">
                                      <p:cBhvr>
                                        <p:cTn id="41" dur="500" fill="hold"/>
                                        <p:tgtEl>
                                          <p:spTgt spid="800771">
                                            <p:txEl>
                                              <p:pRg st="4" end="4"/>
                                            </p:txEl>
                                          </p:spTgt>
                                        </p:tgtEl>
                                        <p:attrNameLst>
                                          <p:attrName>ppt_h</p:attrName>
                                        </p:attrNameLst>
                                      </p:cBhvr>
                                      <p:tavLst>
                                        <p:tav tm="0">
                                          <p:val>
                                            <p:strVal val="#ppt_h"/>
                                          </p:val>
                                        </p:tav>
                                        <p:tav tm="100000">
                                          <p:val>
                                            <p:strVal val="#ppt_h"/>
                                          </p:val>
                                        </p:tav>
                                      </p:tavLst>
                                    </p:anim>
                                    <p:anim calcmode="lin" valueType="num">
                                      <p:cBhvr>
                                        <p:cTn id="42" dur="500" fill="hold"/>
                                        <p:tgtEl>
                                          <p:spTgt spid="800771">
                                            <p:txEl>
                                              <p:pRg st="4" end="4"/>
                                            </p:txEl>
                                          </p:spTgt>
                                        </p:tgtEl>
                                        <p:attrNameLst>
                                          <p:attrName>ppt_x</p:attrName>
                                        </p:attrNameLst>
                                      </p:cBhvr>
                                      <p:tavLst>
                                        <p:tav tm="0">
                                          <p:val>
                                            <p:strVal val="#ppt_x-.2"/>
                                          </p:val>
                                        </p:tav>
                                        <p:tav tm="100000">
                                          <p:val>
                                            <p:strVal val="#ppt_x"/>
                                          </p:val>
                                        </p:tav>
                                      </p:tavLst>
                                    </p:anim>
                                    <p:anim calcmode="lin" valueType="num">
                                      <p:cBhvr>
                                        <p:cTn id="43" dur="500" fill="hold"/>
                                        <p:tgtEl>
                                          <p:spTgt spid="800771">
                                            <p:txEl>
                                              <p:pRg st="4" end="4"/>
                                            </p:txEl>
                                          </p:spTgt>
                                        </p:tgtEl>
                                        <p:attrNameLst>
                                          <p:attrName>ppt_y</p:attrName>
                                        </p:attrNameLst>
                                      </p:cBhvr>
                                      <p:tavLst>
                                        <p:tav tm="0">
                                          <p:val>
                                            <p:strVal val="#ppt_y"/>
                                          </p:val>
                                        </p:tav>
                                        <p:tav tm="100000">
                                          <p:val>
                                            <p:strVal val="#ppt_y"/>
                                          </p:val>
                                        </p:tav>
                                      </p:tavLst>
                                    </p:anim>
                                    <p:animEffect transition="in" filter="fade">
                                      <p:cBhvr>
                                        <p:cTn id="44" dur="500"/>
                                        <p:tgtEl>
                                          <p:spTgt spid="800771">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4" presetClass="entr" presetSubtype="0" accel="100000" fill="hold" nodeType="clickEffect">
                                  <p:stCondLst>
                                    <p:cond delay="0"/>
                                  </p:stCondLst>
                                  <p:childTnLst>
                                    <p:set>
                                      <p:cBhvr>
                                        <p:cTn id="48" dur="1" fill="hold">
                                          <p:stCondLst>
                                            <p:cond delay="0"/>
                                          </p:stCondLst>
                                        </p:cTn>
                                        <p:tgtEl>
                                          <p:spTgt spid="800771">
                                            <p:txEl>
                                              <p:pRg st="5" end="5"/>
                                            </p:txEl>
                                          </p:spTgt>
                                        </p:tgtEl>
                                        <p:attrNameLst>
                                          <p:attrName>style.visibility</p:attrName>
                                        </p:attrNameLst>
                                      </p:cBhvr>
                                      <p:to>
                                        <p:strVal val="visible"/>
                                      </p:to>
                                    </p:set>
                                    <p:anim calcmode="lin" valueType="num">
                                      <p:cBhvr>
                                        <p:cTn id="49" dur="500" fill="hold"/>
                                        <p:tgtEl>
                                          <p:spTgt spid="800771">
                                            <p:txEl>
                                              <p:pRg st="5" end="5"/>
                                            </p:txEl>
                                          </p:spTgt>
                                        </p:tgtEl>
                                        <p:attrNameLst>
                                          <p:attrName>ppt_w</p:attrName>
                                        </p:attrNameLst>
                                      </p:cBhvr>
                                      <p:tavLst>
                                        <p:tav tm="0">
                                          <p:val>
                                            <p:strVal val="#ppt_w*0.05"/>
                                          </p:val>
                                        </p:tav>
                                        <p:tav tm="100000">
                                          <p:val>
                                            <p:strVal val="#ppt_w"/>
                                          </p:val>
                                        </p:tav>
                                      </p:tavLst>
                                    </p:anim>
                                    <p:anim calcmode="lin" valueType="num">
                                      <p:cBhvr>
                                        <p:cTn id="50" dur="500" fill="hold"/>
                                        <p:tgtEl>
                                          <p:spTgt spid="800771">
                                            <p:txEl>
                                              <p:pRg st="5" end="5"/>
                                            </p:txEl>
                                          </p:spTgt>
                                        </p:tgtEl>
                                        <p:attrNameLst>
                                          <p:attrName>ppt_h</p:attrName>
                                        </p:attrNameLst>
                                      </p:cBhvr>
                                      <p:tavLst>
                                        <p:tav tm="0">
                                          <p:val>
                                            <p:strVal val="#ppt_h"/>
                                          </p:val>
                                        </p:tav>
                                        <p:tav tm="100000">
                                          <p:val>
                                            <p:strVal val="#ppt_h"/>
                                          </p:val>
                                        </p:tav>
                                      </p:tavLst>
                                    </p:anim>
                                    <p:anim calcmode="lin" valueType="num">
                                      <p:cBhvr>
                                        <p:cTn id="51" dur="500" fill="hold"/>
                                        <p:tgtEl>
                                          <p:spTgt spid="800771">
                                            <p:txEl>
                                              <p:pRg st="5" end="5"/>
                                            </p:txEl>
                                          </p:spTgt>
                                        </p:tgtEl>
                                        <p:attrNameLst>
                                          <p:attrName>ppt_x</p:attrName>
                                        </p:attrNameLst>
                                      </p:cBhvr>
                                      <p:tavLst>
                                        <p:tav tm="0">
                                          <p:val>
                                            <p:strVal val="#ppt_x-.2"/>
                                          </p:val>
                                        </p:tav>
                                        <p:tav tm="100000">
                                          <p:val>
                                            <p:strVal val="#ppt_x"/>
                                          </p:val>
                                        </p:tav>
                                      </p:tavLst>
                                    </p:anim>
                                    <p:anim calcmode="lin" valueType="num">
                                      <p:cBhvr>
                                        <p:cTn id="52" dur="500" fill="hold"/>
                                        <p:tgtEl>
                                          <p:spTgt spid="800771">
                                            <p:txEl>
                                              <p:pRg st="5" end="5"/>
                                            </p:txEl>
                                          </p:spTgt>
                                        </p:tgtEl>
                                        <p:attrNameLst>
                                          <p:attrName>ppt_y</p:attrName>
                                        </p:attrNameLst>
                                      </p:cBhvr>
                                      <p:tavLst>
                                        <p:tav tm="0">
                                          <p:val>
                                            <p:strVal val="#ppt_y"/>
                                          </p:val>
                                        </p:tav>
                                        <p:tav tm="100000">
                                          <p:val>
                                            <p:strVal val="#ppt_y"/>
                                          </p:val>
                                        </p:tav>
                                      </p:tavLst>
                                    </p:anim>
                                    <p:animEffect transition="in" filter="fade">
                                      <p:cBhvr>
                                        <p:cTn id="53" dur="500"/>
                                        <p:tgtEl>
                                          <p:spTgt spid="800771">
                                            <p:txEl>
                                              <p:pRg st="5" end="5"/>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4" presetClass="entr" presetSubtype="0" accel="100000" fill="hold" nodeType="clickEffect">
                                  <p:stCondLst>
                                    <p:cond delay="0"/>
                                  </p:stCondLst>
                                  <p:childTnLst>
                                    <p:set>
                                      <p:cBhvr>
                                        <p:cTn id="57" dur="1" fill="hold">
                                          <p:stCondLst>
                                            <p:cond delay="0"/>
                                          </p:stCondLst>
                                        </p:cTn>
                                        <p:tgtEl>
                                          <p:spTgt spid="800771">
                                            <p:txEl>
                                              <p:pRg st="6" end="6"/>
                                            </p:txEl>
                                          </p:spTgt>
                                        </p:tgtEl>
                                        <p:attrNameLst>
                                          <p:attrName>style.visibility</p:attrName>
                                        </p:attrNameLst>
                                      </p:cBhvr>
                                      <p:to>
                                        <p:strVal val="visible"/>
                                      </p:to>
                                    </p:set>
                                    <p:anim calcmode="lin" valueType="num">
                                      <p:cBhvr>
                                        <p:cTn id="58" dur="500" fill="hold"/>
                                        <p:tgtEl>
                                          <p:spTgt spid="800771">
                                            <p:txEl>
                                              <p:pRg st="6" end="6"/>
                                            </p:txEl>
                                          </p:spTgt>
                                        </p:tgtEl>
                                        <p:attrNameLst>
                                          <p:attrName>ppt_w</p:attrName>
                                        </p:attrNameLst>
                                      </p:cBhvr>
                                      <p:tavLst>
                                        <p:tav tm="0">
                                          <p:val>
                                            <p:strVal val="#ppt_w*0.05"/>
                                          </p:val>
                                        </p:tav>
                                        <p:tav tm="100000">
                                          <p:val>
                                            <p:strVal val="#ppt_w"/>
                                          </p:val>
                                        </p:tav>
                                      </p:tavLst>
                                    </p:anim>
                                    <p:anim calcmode="lin" valueType="num">
                                      <p:cBhvr>
                                        <p:cTn id="59" dur="500" fill="hold"/>
                                        <p:tgtEl>
                                          <p:spTgt spid="800771">
                                            <p:txEl>
                                              <p:pRg st="6" end="6"/>
                                            </p:txEl>
                                          </p:spTgt>
                                        </p:tgtEl>
                                        <p:attrNameLst>
                                          <p:attrName>ppt_h</p:attrName>
                                        </p:attrNameLst>
                                      </p:cBhvr>
                                      <p:tavLst>
                                        <p:tav tm="0">
                                          <p:val>
                                            <p:strVal val="#ppt_h"/>
                                          </p:val>
                                        </p:tav>
                                        <p:tav tm="100000">
                                          <p:val>
                                            <p:strVal val="#ppt_h"/>
                                          </p:val>
                                        </p:tav>
                                      </p:tavLst>
                                    </p:anim>
                                    <p:anim calcmode="lin" valueType="num">
                                      <p:cBhvr>
                                        <p:cTn id="60" dur="500" fill="hold"/>
                                        <p:tgtEl>
                                          <p:spTgt spid="800771">
                                            <p:txEl>
                                              <p:pRg st="6" end="6"/>
                                            </p:txEl>
                                          </p:spTgt>
                                        </p:tgtEl>
                                        <p:attrNameLst>
                                          <p:attrName>ppt_x</p:attrName>
                                        </p:attrNameLst>
                                      </p:cBhvr>
                                      <p:tavLst>
                                        <p:tav tm="0">
                                          <p:val>
                                            <p:strVal val="#ppt_x-.2"/>
                                          </p:val>
                                        </p:tav>
                                        <p:tav tm="100000">
                                          <p:val>
                                            <p:strVal val="#ppt_x"/>
                                          </p:val>
                                        </p:tav>
                                      </p:tavLst>
                                    </p:anim>
                                    <p:anim calcmode="lin" valueType="num">
                                      <p:cBhvr>
                                        <p:cTn id="61" dur="500" fill="hold"/>
                                        <p:tgtEl>
                                          <p:spTgt spid="800771">
                                            <p:txEl>
                                              <p:pRg st="6" end="6"/>
                                            </p:txEl>
                                          </p:spTgt>
                                        </p:tgtEl>
                                        <p:attrNameLst>
                                          <p:attrName>ppt_y</p:attrName>
                                        </p:attrNameLst>
                                      </p:cBhvr>
                                      <p:tavLst>
                                        <p:tav tm="0">
                                          <p:val>
                                            <p:strVal val="#ppt_y"/>
                                          </p:val>
                                        </p:tav>
                                        <p:tav tm="100000">
                                          <p:val>
                                            <p:strVal val="#ppt_y"/>
                                          </p:val>
                                        </p:tav>
                                      </p:tavLst>
                                    </p:anim>
                                    <p:animEffect transition="in" filter="fade">
                                      <p:cBhvr>
                                        <p:cTn id="62" dur="500"/>
                                        <p:tgtEl>
                                          <p:spTgt spid="8007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04088"/>
            <a:ext cx="8229600" cy="724648"/>
          </a:xfrm>
        </p:spPr>
        <p:txBody>
          <a:bodyPr/>
          <a:lstStyle/>
          <a:p>
            <a:pPr eaLnBrk="1" hangingPunct="1"/>
            <a:r>
              <a:rPr lang="en-GB" sz="4000" b="1" dirty="0" smtClean="0">
                <a:solidFill>
                  <a:schemeClr val="tx1"/>
                </a:solidFill>
              </a:rPr>
              <a:t>Activity 2: AI Interviews</a:t>
            </a:r>
          </a:p>
        </p:txBody>
      </p:sp>
      <p:sp>
        <p:nvSpPr>
          <p:cNvPr id="808963" name="Rectangle 3"/>
          <p:cNvSpPr>
            <a:spLocks noGrp="1" noChangeArrowheads="1"/>
          </p:cNvSpPr>
          <p:nvPr>
            <p:ph idx="1"/>
          </p:nvPr>
        </p:nvSpPr>
        <p:spPr>
          <a:xfrm>
            <a:off x="463062" y="1714488"/>
            <a:ext cx="8217877" cy="4367228"/>
          </a:xfrm>
        </p:spPr>
        <p:txBody>
          <a:bodyPr>
            <a:normAutofit fontScale="92500"/>
          </a:bodyPr>
          <a:lstStyle/>
          <a:p>
            <a:pPr eaLnBrk="1" hangingPunct="1">
              <a:buBlip>
                <a:blip r:embed="rId3"/>
              </a:buBlip>
            </a:pPr>
            <a:r>
              <a:rPr lang="en-GB" sz="2600" b="0" dirty="0" smtClean="0">
                <a:solidFill>
                  <a:schemeClr val="tx1"/>
                </a:solidFill>
              </a:rPr>
              <a:t>Conduct a mini-interview with another colleague using the protocol you designed during the previous exercise. </a:t>
            </a:r>
          </a:p>
          <a:p>
            <a:pPr eaLnBrk="1" hangingPunct="1">
              <a:buBlip>
                <a:blip r:embed="rId3"/>
              </a:buBlip>
            </a:pPr>
            <a:endParaRPr lang="en-GB" sz="2600" b="0" dirty="0" smtClean="0">
              <a:solidFill>
                <a:schemeClr val="tx1"/>
              </a:solidFill>
            </a:endParaRPr>
          </a:p>
          <a:p>
            <a:pPr eaLnBrk="1" hangingPunct="1">
              <a:spcAft>
                <a:spcPts val="1200"/>
              </a:spcAft>
              <a:buBlip>
                <a:blip r:embed="rId3"/>
              </a:buBlip>
            </a:pPr>
            <a:r>
              <a:rPr lang="en-GB" sz="2600" b="0" dirty="0" smtClean="0">
                <a:solidFill>
                  <a:schemeClr val="tx1"/>
                </a:solidFill>
              </a:rPr>
              <a:t>After the mini-interview, discuss your questions with your partner such as: </a:t>
            </a:r>
          </a:p>
          <a:p>
            <a:pPr lvl="1">
              <a:spcAft>
                <a:spcPts val="600"/>
              </a:spcAft>
              <a:buClr>
                <a:srgbClr val="FFFF00"/>
              </a:buClr>
            </a:pPr>
            <a:r>
              <a:rPr lang="en-GB" sz="2600" dirty="0" smtClean="0"/>
              <a:t>What are the strengths of the questions? Did they generate a comprehensive &amp; thought provoking response?</a:t>
            </a:r>
          </a:p>
          <a:p>
            <a:pPr lvl="1">
              <a:spcAft>
                <a:spcPts val="600"/>
              </a:spcAft>
              <a:buClr>
                <a:srgbClr val="FFFF00"/>
              </a:buClr>
            </a:pPr>
            <a:r>
              <a:rPr lang="en-GB" sz="2600" dirty="0" smtClean="0"/>
              <a:t>How could the questions be strengthened or enhanced?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08963">
                                            <p:txEl>
                                              <p:pRg st="0" end="0"/>
                                            </p:txEl>
                                          </p:spTgt>
                                        </p:tgtEl>
                                        <p:attrNameLst>
                                          <p:attrName>style.visibility</p:attrName>
                                        </p:attrNameLst>
                                      </p:cBhvr>
                                      <p:to>
                                        <p:strVal val="visible"/>
                                      </p:to>
                                    </p:set>
                                    <p:anim calcmode="lin" valueType="num">
                                      <p:cBhvr additive="base">
                                        <p:cTn id="7" dur="500" fill="hold"/>
                                        <p:tgtEl>
                                          <p:spTgt spid="8089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089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08963">
                                            <p:txEl>
                                              <p:pRg st="2" end="2"/>
                                            </p:txEl>
                                          </p:spTgt>
                                        </p:tgtEl>
                                        <p:attrNameLst>
                                          <p:attrName>style.visibility</p:attrName>
                                        </p:attrNameLst>
                                      </p:cBhvr>
                                      <p:to>
                                        <p:strVal val="visible"/>
                                      </p:to>
                                    </p:set>
                                    <p:anim calcmode="lin" valueType="num">
                                      <p:cBhvr additive="base">
                                        <p:cTn id="13" dur="500" fill="hold"/>
                                        <p:tgtEl>
                                          <p:spTgt spid="80896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089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4" presetClass="entr" presetSubtype="0" accel="100000" fill="hold" nodeType="clickEffect">
                                  <p:stCondLst>
                                    <p:cond delay="0"/>
                                  </p:stCondLst>
                                  <p:childTnLst>
                                    <p:set>
                                      <p:cBhvr>
                                        <p:cTn id="18" dur="1" fill="hold">
                                          <p:stCondLst>
                                            <p:cond delay="0"/>
                                          </p:stCondLst>
                                        </p:cTn>
                                        <p:tgtEl>
                                          <p:spTgt spid="808963">
                                            <p:txEl>
                                              <p:pRg st="3" end="3"/>
                                            </p:txEl>
                                          </p:spTgt>
                                        </p:tgtEl>
                                        <p:attrNameLst>
                                          <p:attrName>style.visibility</p:attrName>
                                        </p:attrNameLst>
                                      </p:cBhvr>
                                      <p:to>
                                        <p:strVal val="visible"/>
                                      </p:to>
                                    </p:set>
                                    <p:anim calcmode="lin" valueType="num">
                                      <p:cBhvr>
                                        <p:cTn id="19" dur="500" fill="hold"/>
                                        <p:tgtEl>
                                          <p:spTgt spid="808963">
                                            <p:txEl>
                                              <p:pRg st="3" end="3"/>
                                            </p:txEl>
                                          </p:spTgt>
                                        </p:tgtEl>
                                        <p:attrNameLst>
                                          <p:attrName>ppt_w</p:attrName>
                                        </p:attrNameLst>
                                      </p:cBhvr>
                                      <p:tavLst>
                                        <p:tav tm="0">
                                          <p:val>
                                            <p:strVal val="#ppt_w*0.05"/>
                                          </p:val>
                                        </p:tav>
                                        <p:tav tm="100000">
                                          <p:val>
                                            <p:strVal val="#ppt_w"/>
                                          </p:val>
                                        </p:tav>
                                      </p:tavLst>
                                    </p:anim>
                                    <p:anim calcmode="lin" valueType="num">
                                      <p:cBhvr>
                                        <p:cTn id="20" dur="500" fill="hold"/>
                                        <p:tgtEl>
                                          <p:spTgt spid="808963">
                                            <p:txEl>
                                              <p:pRg st="3" end="3"/>
                                            </p:txEl>
                                          </p:spTgt>
                                        </p:tgtEl>
                                        <p:attrNameLst>
                                          <p:attrName>ppt_h</p:attrName>
                                        </p:attrNameLst>
                                      </p:cBhvr>
                                      <p:tavLst>
                                        <p:tav tm="0">
                                          <p:val>
                                            <p:strVal val="#ppt_h"/>
                                          </p:val>
                                        </p:tav>
                                        <p:tav tm="100000">
                                          <p:val>
                                            <p:strVal val="#ppt_h"/>
                                          </p:val>
                                        </p:tav>
                                      </p:tavLst>
                                    </p:anim>
                                    <p:anim calcmode="lin" valueType="num">
                                      <p:cBhvr>
                                        <p:cTn id="21" dur="500" fill="hold"/>
                                        <p:tgtEl>
                                          <p:spTgt spid="808963">
                                            <p:txEl>
                                              <p:pRg st="3" end="3"/>
                                            </p:txEl>
                                          </p:spTgt>
                                        </p:tgtEl>
                                        <p:attrNameLst>
                                          <p:attrName>ppt_x</p:attrName>
                                        </p:attrNameLst>
                                      </p:cBhvr>
                                      <p:tavLst>
                                        <p:tav tm="0">
                                          <p:val>
                                            <p:strVal val="#ppt_x-.2"/>
                                          </p:val>
                                        </p:tav>
                                        <p:tav tm="100000">
                                          <p:val>
                                            <p:strVal val="#ppt_x"/>
                                          </p:val>
                                        </p:tav>
                                      </p:tavLst>
                                    </p:anim>
                                    <p:anim calcmode="lin" valueType="num">
                                      <p:cBhvr>
                                        <p:cTn id="22" dur="500" fill="hold"/>
                                        <p:tgtEl>
                                          <p:spTgt spid="808963">
                                            <p:txEl>
                                              <p:pRg st="3" end="3"/>
                                            </p:txEl>
                                          </p:spTgt>
                                        </p:tgtEl>
                                        <p:attrNameLst>
                                          <p:attrName>ppt_y</p:attrName>
                                        </p:attrNameLst>
                                      </p:cBhvr>
                                      <p:tavLst>
                                        <p:tav tm="0">
                                          <p:val>
                                            <p:strVal val="#ppt_y"/>
                                          </p:val>
                                        </p:tav>
                                        <p:tav tm="100000">
                                          <p:val>
                                            <p:strVal val="#ppt_y"/>
                                          </p:val>
                                        </p:tav>
                                      </p:tavLst>
                                    </p:anim>
                                    <p:animEffect transition="in" filter="fade">
                                      <p:cBhvr>
                                        <p:cTn id="23" dur="500"/>
                                        <p:tgtEl>
                                          <p:spTgt spid="80896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4" presetClass="entr" presetSubtype="0" accel="100000" fill="hold" nodeType="clickEffect">
                                  <p:stCondLst>
                                    <p:cond delay="0"/>
                                  </p:stCondLst>
                                  <p:childTnLst>
                                    <p:set>
                                      <p:cBhvr>
                                        <p:cTn id="27" dur="1" fill="hold">
                                          <p:stCondLst>
                                            <p:cond delay="0"/>
                                          </p:stCondLst>
                                        </p:cTn>
                                        <p:tgtEl>
                                          <p:spTgt spid="808963">
                                            <p:txEl>
                                              <p:pRg st="4" end="4"/>
                                            </p:txEl>
                                          </p:spTgt>
                                        </p:tgtEl>
                                        <p:attrNameLst>
                                          <p:attrName>style.visibility</p:attrName>
                                        </p:attrNameLst>
                                      </p:cBhvr>
                                      <p:to>
                                        <p:strVal val="visible"/>
                                      </p:to>
                                    </p:set>
                                    <p:anim calcmode="lin" valueType="num">
                                      <p:cBhvr>
                                        <p:cTn id="28" dur="500" fill="hold"/>
                                        <p:tgtEl>
                                          <p:spTgt spid="808963">
                                            <p:txEl>
                                              <p:pRg st="4" end="4"/>
                                            </p:txEl>
                                          </p:spTgt>
                                        </p:tgtEl>
                                        <p:attrNameLst>
                                          <p:attrName>ppt_w</p:attrName>
                                        </p:attrNameLst>
                                      </p:cBhvr>
                                      <p:tavLst>
                                        <p:tav tm="0">
                                          <p:val>
                                            <p:strVal val="#ppt_w*0.05"/>
                                          </p:val>
                                        </p:tav>
                                        <p:tav tm="100000">
                                          <p:val>
                                            <p:strVal val="#ppt_w"/>
                                          </p:val>
                                        </p:tav>
                                      </p:tavLst>
                                    </p:anim>
                                    <p:anim calcmode="lin" valueType="num">
                                      <p:cBhvr>
                                        <p:cTn id="29" dur="500" fill="hold"/>
                                        <p:tgtEl>
                                          <p:spTgt spid="808963">
                                            <p:txEl>
                                              <p:pRg st="4" end="4"/>
                                            </p:txEl>
                                          </p:spTgt>
                                        </p:tgtEl>
                                        <p:attrNameLst>
                                          <p:attrName>ppt_h</p:attrName>
                                        </p:attrNameLst>
                                      </p:cBhvr>
                                      <p:tavLst>
                                        <p:tav tm="0">
                                          <p:val>
                                            <p:strVal val="#ppt_h"/>
                                          </p:val>
                                        </p:tav>
                                        <p:tav tm="100000">
                                          <p:val>
                                            <p:strVal val="#ppt_h"/>
                                          </p:val>
                                        </p:tav>
                                      </p:tavLst>
                                    </p:anim>
                                    <p:anim calcmode="lin" valueType="num">
                                      <p:cBhvr>
                                        <p:cTn id="30" dur="500" fill="hold"/>
                                        <p:tgtEl>
                                          <p:spTgt spid="808963">
                                            <p:txEl>
                                              <p:pRg st="4" end="4"/>
                                            </p:txEl>
                                          </p:spTgt>
                                        </p:tgtEl>
                                        <p:attrNameLst>
                                          <p:attrName>ppt_x</p:attrName>
                                        </p:attrNameLst>
                                      </p:cBhvr>
                                      <p:tavLst>
                                        <p:tav tm="0">
                                          <p:val>
                                            <p:strVal val="#ppt_x-.2"/>
                                          </p:val>
                                        </p:tav>
                                        <p:tav tm="100000">
                                          <p:val>
                                            <p:strVal val="#ppt_x"/>
                                          </p:val>
                                        </p:tav>
                                      </p:tavLst>
                                    </p:anim>
                                    <p:anim calcmode="lin" valueType="num">
                                      <p:cBhvr>
                                        <p:cTn id="31" dur="500" fill="hold"/>
                                        <p:tgtEl>
                                          <p:spTgt spid="808963">
                                            <p:txEl>
                                              <p:pRg st="4" end="4"/>
                                            </p:txEl>
                                          </p:spTgt>
                                        </p:tgtEl>
                                        <p:attrNameLst>
                                          <p:attrName>ppt_y</p:attrName>
                                        </p:attrNameLst>
                                      </p:cBhvr>
                                      <p:tavLst>
                                        <p:tav tm="0">
                                          <p:val>
                                            <p:strVal val="#ppt_y"/>
                                          </p:val>
                                        </p:tav>
                                        <p:tav tm="100000">
                                          <p:val>
                                            <p:strVal val="#ppt_y"/>
                                          </p:val>
                                        </p:tav>
                                      </p:tavLst>
                                    </p:anim>
                                    <p:animEffect transition="in" filter="fade">
                                      <p:cBhvr>
                                        <p:cTn id="32" dur="500"/>
                                        <p:tgtEl>
                                          <p:spTgt spid="8089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28596" y="500042"/>
            <a:ext cx="8229600" cy="928694"/>
          </a:xfrm>
        </p:spPr>
        <p:txBody>
          <a:bodyPr/>
          <a:lstStyle/>
          <a:p>
            <a:pPr eaLnBrk="1" hangingPunct="1"/>
            <a:r>
              <a:rPr lang="en-GB" sz="4000" b="1" dirty="0" smtClean="0">
                <a:solidFill>
                  <a:schemeClr val="tx1"/>
                </a:solidFill>
              </a:rPr>
              <a:t>Facilitating AI group workshops</a:t>
            </a:r>
          </a:p>
        </p:txBody>
      </p:sp>
      <p:sp>
        <p:nvSpPr>
          <p:cNvPr id="797699" name="Rectangle 3"/>
          <p:cNvSpPr>
            <a:spLocks noGrp="1" noChangeArrowheads="1"/>
          </p:cNvSpPr>
          <p:nvPr>
            <p:ph idx="1"/>
          </p:nvPr>
        </p:nvSpPr>
        <p:spPr>
          <a:xfrm>
            <a:off x="691662" y="1793874"/>
            <a:ext cx="7760677" cy="4278331"/>
          </a:xfrm>
        </p:spPr>
        <p:txBody>
          <a:bodyPr>
            <a:normAutofit/>
          </a:bodyPr>
          <a:lstStyle/>
          <a:p>
            <a:pPr eaLnBrk="1" hangingPunct="1">
              <a:buFontTx/>
              <a:buNone/>
            </a:pPr>
            <a:r>
              <a:rPr lang="en-US" sz="3300" dirty="0" smtClean="0"/>
              <a:t>Ground Rules</a:t>
            </a:r>
          </a:p>
          <a:p>
            <a:pPr eaLnBrk="1" hangingPunct="1">
              <a:lnSpc>
                <a:spcPct val="150000"/>
              </a:lnSpc>
              <a:spcAft>
                <a:spcPts val="600"/>
              </a:spcAft>
              <a:buBlip>
                <a:blip r:embed="rId2"/>
              </a:buBlip>
            </a:pPr>
            <a:r>
              <a:rPr lang="en-US" b="0" dirty="0" smtClean="0">
                <a:solidFill>
                  <a:schemeClr val="tx1"/>
                </a:solidFill>
              </a:rPr>
              <a:t>Everyone participates.</a:t>
            </a:r>
          </a:p>
          <a:p>
            <a:pPr eaLnBrk="1" hangingPunct="1">
              <a:lnSpc>
                <a:spcPct val="150000"/>
              </a:lnSpc>
              <a:spcAft>
                <a:spcPts val="600"/>
              </a:spcAft>
              <a:buBlip>
                <a:blip r:embed="rId2"/>
              </a:buBlip>
            </a:pPr>
            <a:r>
              <a:rPr lang="en-US" b="0" dirty="0" smtClean="0">
                <a:solidFill>
                  <a:schemeClr val="tx1"/>
                </a:solidFill>
              </a:rPr>
              <a:t>All ideas are valid.</a:t>
            </a:r>
          </a:p>
          <a:p>
            <a:pPr eaLnBrk="1" hangingPunct="1">
              <a:lnSpc>
                <a:spcPct val="150000"/>
              </a:lnSpc>
              <a:spcAft>
                <a:spcPts val="600"/>
              </a:spcAft>
              <a:buBlip>
                <a:blip r:embed="rId2"/>
              </a:buBlip>
            </a:pPr>
            <a:r>
              <a:rPr lang="en-US" b="0" dirty="0" smtClean="0">
                <a:solidFill>
                  <a:schemeClr val="tx1"/>
                </a:solidFill>
              </a:rPr>
              <a:t>Listen, ask and be curious.</a:t>
            </a:r>
          </a:p>
          <a:p>
            <a:pPr>
              <a:lnSpc>
                <a:spcPct val="150000"/>
              </a:lnSpc>
              <a:spcAft>
                <a:spcPts val="600"/>
              </a:spcAft>
              <a:buBlip>
                <a:blip r:embed="rId2"/>
              </a:buBlip>
            </a:pPr>
            <a:r>
              <a:rPr lang="en-US" dirty="0" smtClean="0"/>
              <a:t>Engage in relationship-enhancing conversations.</a:t>
            </a:r>
            <a:endParaRPr lang="en-GB" dirty="0" smtClean="0"/>
          </a:p>
          <a:p>
            <a:pPr eaLnBrk="1" hangingPunct="1">
              <a:lnSpc>
                <a:spcPct val="150000"/>
              </a:lnSpc>
              <a:spcAft>
                <a:spcPts val="600"/>
              </a:spcAft>
              <a:buBlip>
                <a:blip r:embed="rId2"/>
              </a:buBlip>
            </a:pPr>
            <a:r>
              <a:rPr lang="en-US" b="0" dirty="0" smtClean="0">
                <a:solidFill>
                  <a:schemeClr val="tx1"/>
                </a:solidFill>
              </a:rPr>
              <a:t>Observe time frames.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797699">
                                            <p:txEl>
                                              <p:pRg st="1" end="1"/>
                                            </p:txEl>
                                          </p:spTgt>
                                        </p:tgtEl>
                                        <p:attrNameLst>
                                          <p:attrName>style.visibility</p:attrName>
                                        </p:attrNameLst>
                                      </p:cBhvr>
                                      <p:to>
                                        <p:strVal val="visible"/>
                                      </p:to>
                                    </p:set>
                                    <p:anim calcmode="lin" valueType="num">
                                      <p:cBhvr>
                                        <p:cTn id="7" dur="500" fill="hold"/>
                                        <p:tgtEl>
                                          <p:spTgt spid="797699">
                                            <p:txEl>
                                              <p:pRg st="1" end="1"/>
                                            </p:txEl>
                                          </p:spTgt>
                                        </p:tgtEl>
                                        <p:attrNameLst>
                                          <p:attrName>ppt_w</p:attrName>
                                        </p:attrNameLst>
                                      </p:cBhvr>
                                      <p:tavLst>
                                        <p:tav tm="0">
                                          <p:val>
                                            <p:strVal val="#ppt_w*0.05"/>
                                          </p:val>
                                        </p:tav>
                                        <p:tav tm="100000">
                                          <p:val>
                                            <p:strVal val="#ppt_w"/>
                                          </p:val>
                                        </p:tav>
                                      </p:tavLst>
                                    </p:anim>
                                    <p:anim calcmode="lin" valueType="num">
                                      <p:cBhvr>
                                        <p:cTn id="8" dur="500" fill="hold"/>
                                        <p:tgtEl>
                                          <p:spTgt spid="797699">
                                            <p:txEl>
                                              <p:pRg st="1" end="1"/>
                                            </p:txEl>
                                          </p:spTgt>
                                        </p:tgtEl>
                                        <p:attrNameLst>
                                          <p:attrName>ppt_h</p:attrName>
                                        </p:attrNameLst>
                                      </p:cBhvr>
                                      <p:tavLst>
                                        <p:tav tm="0">
                                          <p:val>
                                            <p:strVal val="#ppt_h"/>
                                          </p:val>
                                        </p:tav>
                                        <p:tav tm="100000">
                                          <p:val>
                                            <p:strVal val="#ppt_h"/>
                                          </p:val>
                                        </p:tav>
                                      </p:tavLst>
                                    </p:anim>
                                    <p:anim calcmode="lin" valueType="num">
                                      <p:cBhvr>
                                        <p:cTn id="9" dur="500" fill="hold"/>
                                        <p:tgtEl>
                                          <p:spTgt spid="797699">
                                            <p:txEl>
                                              <p:pRg st="1" end="1"/>
                                            </p:txEl>
                                          </p:spTgt>
                                        </p:tgtEl>
                                        <p:attrNameLst>
                                          <p:attrName>ppt_x</p:attrName>
                                        </p:attrNameLst>
                                      </p:cBhvr>
                                      <p:tavLst>
                                        <p:tav tm="0">
                                          <p:val>
                                            <p:strVal val="#ppt_x-.2"/>
                                          </p:val>
                                        </p:tav>
                                        <p:tav tm="100000">
                                          <p:val>
                                            <p:strVal val="#ppt_x"/>
                                          </p:val>
                                        </p:tav>
                                      </p:tavLst>
                                    </p:anim>
                                    <p:anim calcmode="lin" valueType="num">
                                      <p:cBhvr>
                                        <p:cTn id="10" dur="500" fill="hold"/>
                                        <p:tgtEl>
                                          <p:spTgt spid="797699">
                                            <p:txEl>
                                              <p:pRg st="1" end="1"/>
                                            </p:txEl>
                                          </p:spTgt>
                                        </p:tgtEl>
                                        <p:attrNameLst>
                                          <p:attrName>ppt_y</p:attrName>
                                        </p:attrNameLst>
                                      </p:cBhvr>
                                      <p:tavLst>
                                        <p:tav tm="0">
                                          <p:val>
                                            <p:strVal val="#ppt_y"/>
                                          </p:val>
                                        </p:tav>
                                        <p:tav tm="100000">
                                          <p:val>
                                            <p:strVal val="#ppt_y"/>
                                          </p:val>
                                        </p:tav>
                                      </p:tavLst>
                                    </p:anim>
                                    <p:animEffect transition="in" filter="fade">
                                      <p:cBhvr>
                                        <p:cTn id="11" dur="500"/>
                                        <p:tgtEl>
                                          <p:spTgt spid="79769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797699">
                                            <p:txEl>
                                              <p:pRg st="2" end="2"/>
                                            </p:txEl>
                                          </p:spTgt>
                                        </p:tgtEl>
                                        <p:attrNameLst>
                                          <p:attrName>style.visibility</p:attrName>
                                        </p:attrNameLst>
                                      </p:cBhvr>
                                      <p:to>
                                        <p:strVal val="visible"/>
                                      </p:to>
                                    </p:set>
                                    <p:anim calcmode="lin" valueType="num">
                                      <p:cBhvr>
                                        <p:cTn id="16" dur="500" fill="hold"/>
                                        <p:tgtEl>
                                          <p:spTgt spid="797699">
                                            <p:txEl>
                                              <p:pRg st="2" end="2"/>
                                            </p:txEl>
                                          </p:spTgt>
                                        </p:tgtEl>
                                        <p:attrNameLst>
                                          <p:attrName>ppt_w</p:attrName>
                                        </p:attrNameLst>
                                      </p:cBhvr>
                                      <p:tavLst>
                                        <p:tav tm="0">
                                          <p:val>
                                            <p:strVal val="#ppt_w*0.05"/>
                                          </p:val>
                                        </p:tav>
                                        <p:tav tm="100000">
                                          <p:val>
                                            <p:strVal val="#ppt_w"/>
                                          </p:val>
                                        </p:tav>
                                      </p:tavLst>
                                    </p:anim>
                                    <p:anim calcmode="lin" valueType="num">
                                      <p:cBhvr>
                                        <p:cTn id="17" dur="500" fill="hold"/>
                                        <p:tgtEl>
                                          <p:spTgt spid="797699">
                                            <p:txEl>
                                              <p:pRg st="2" end="2"/>
                                            </p:txEl>
                                          </p:spTgt>
                                        </p:tgtEl>
                                        <p:attrNameLst>
                                          <p:attrName>ppt_h</p:attrName>
                                        </p:attrNameLst>
                                      </p:cBhvr>
                                      <p:tavLst>
                                        <p:tav tm="0">
                                          <p:val>
                                            <p:strVal val="#ppt_h"/>
                                          </p:val>
                                        </p:tav>
                                        <p:tav tm="100000">
                                          <p:val>
                                            <p:strVal val="#ppt_h"/>
                                          </p:val>
                                        </p:tav>
                                      </p:tavLst>
                                    </p:anim>
                                    <p:anim calcmode="lin" valueType="num">
                                      <p:cBhvr>
                                        <p:cTn id="18" dur="500" fill="hold"/>
                                        <p:tgtEl>
                                          <p:spTgt spid="797699">
                                            <p:txEl>
                                              <p:pRg st="2" end="2"/>
                                            </p:txEl>
                                          </p:spTgt>
                                        </p:tgtEl>
                                        <p:attrNameLst>
                                          <p:attrName>ppt_x</p:attrName>
                                        </p:attrNameLst>
                                      </p:cBhvr>
                                      <p:tavLst>
                                        <p:tav tm="0">
                                          <p:val>
                                            <p:strVal val="#ppt_x-.2"/>
                                          </p:val>
                                        </p:tav>
                                        <p:tav tm="100000">
                                          <p:val>
                                            <p:strVal val="#ppt_x"/>
                                          </p:val>
                                        </p:tav>
                                      </p:tavLst>
                                    </p:anim>
                                    <p:anim calcmode="lin" valueType="num">
                                      <p:cBhvr>
                                        <p:cTn id="19" dur="500" fill="hold"/>
                                        <p:tgtEl>
                                          <p:spTgt spid="797699">
                                            <p:txEl>
                                              <p:pRg st="2" end="2"/>
                                            </p:txEl>
                                          </p:spTgt>
                                        </p:tgtEl>
                                        <p:attrNameLst>
                                          <p:attrName>ppt_y</p:attrName>
                                        </p:attrNameLst>
                                      </p:cBhvr>
                                      <p:tavLst>
                                        <p:tav tm="0">
                                          <p:val>
                                            <p:strVal val="#ppt_y"/>
                                          </p:val>
                                        </p:tav>
                                        <p:tav tm="100000">
                                          <p:val>
                                            <p:strVal val="#ppt_y"/>
                                          </p:val>
                                        </p:tav>
                                      </p:tavLst>
                                    </p:anim>
                                    <p:animEffect transition="in" filter="fade">
                                      <p:cBhvr>
                                        <p:cTn id="20" dur="500"/>
                                        <p:tgtEl>
                                          <p:spTgt spid="797699">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797699">
                                            <p:txEl>
                                              <p:pRg st="3" end="3"/>
                                            </p:txEl>
                                          </p:spTgt>
                                        </p:tgtEl>
                                        <p:attrNameLst>
                                          <p:attrName>style.visibility</p:attrName>
                                        </p:attrNameLst>
                                      </p:cBhvr>
                                      <p:to>
                                        <p:strVal val="visible"/>
                                      </p:to>
                                    </p:set>
                                    <p:anim calcmode="lin" valueType="num">
                                      <p:cBhvr>
                                        <p:cTn id="25" dur="500" fill="hold"/>
                                        <p:tgtEl>
                                          <p:spTgt spid="797699">
                                            <p:txEl>
                                              <p:pRg st="3" end="3"/>
                                            </p:txEl>
                                          </p:spTgt>
                                        </p:tgtEl>
                                        <p:attrNameLst>
                                          <p:attrName>ppt_w</p:attrName>
                                        </p:attrNameLst>
                                      </p:cBhvr>
                                      <p:tavLst>
                                        <p:tav tm="0">
                                          <p:val>
                                            <p:strVal val="#ppt_w*0.05"/>
                                          </p:val>
                                        </p:tav>
                                        <p:tav tm="100000">
                                          <p:val>
                                            <p:strVal val="#ppt_w"/>
                                          </p:val>
                                        </p:tav>
                                      </p:tavLst>
                                    </p:anim>
                                    <p:anim calcmode="lin" valueType="num">
                                      <p:cBhvr>
                                        <p:cTn id="26" dur="500" fill="hold"/>
                                        <p:tgtEl>
                                          <p:spTgt spid="797699">
                                            <p:txEl>
                                              <p:pRg st="3" end="3"/>
                                            </p:txEl>
                                          </p:spTgt>
                                        </p:tgtEl>
                                        <p:attrNameLst>
                                          <p:attrName>ppt_h</p:attrName>
                                        </p:attrNameLst>
                                      </p:cBhvr>
                                      <p:tavLst>
                                        <p:tav tm="0">
                                          <p:val>
                                            <p:strVal val="#ppt_h"/>
                                          </p:val>
                                        </p:tav>
                                        <p:tav tm="100000">
                                          <p:val>
                                            <p:strVal val="#ppt_h"/>
                                          </p:val>
                                        </p:tav>
                                      </p:tavLst>
                                    </p:anim>
                                    <p:anim calcmode="lin" valueType="num">
                                      <p:cBhvr>
                                        <p:cTn id="27" dur="500" fill="hold"/>
                                        <p:tgtEl>
                                          <p:spTgt spid="797699">
                                            <p:txEl>
                                              <p:pRg st="3" end="3"/>
                                            </p:txEl>
                                          </p:spTgt>
                                        </p:tgtEl>
                                        <p:attrNameLst>
                                          <p:attrName>ppt_x</p:attrName>
                                        </p:attrNameLst>
                                      </p:cBhvr>
                                      <p:tavLst>
                                        <p:tav tm="0">
                                          <p:val>
                                            <p:strVal val="#ppt_x-.2"/>
                                          </p:val>
                                        </p:tav>
                                        <p:tav tm="100000">
                                          <p:val>
                                            <p:strVal val="#ppt_x"/>
                                          </p:val>
                                        </p:tav>
                                      </p:tavLst>
                                    </p:anim>
                                    <p:anim calcmode="lin" valueType="num">
                                      <p:cBhvr>
                                        <p:cTn id="28" dur="500" fill="hold"/>
                                        <p:tgtEl>
                                          <p:spTgt spid="797699">
                                            <p:txEl>
                                              <p:pRg st="3" end="3"/>
                                            </p:txEl>
                                          </p:spTgt>
                                        </p:tgtEl>
                                        <p:attrNameLst>
                                          <p:attrName>ppt_y</p:attrName>
                                        </p:attrNameLst>
                                      </p:cBhvr>
                                      <p:tavLst>
                                        <p:tav tm="0">
                                          <p:val>
                                            <p:strVal val="#ppt_y"/>
                                          </p:val>
                                        </p:tav>
                                        <p:tav tm="100000">
                                          <p:val>
                                            <p:strVal val="#ppt_y"/>
                                          </p:val>
                                        </p:tav>
                                      </p:tavLst>
                                    </p:anim>
                                    <p:animEffect transition="in" filter="fade">
                                      <p:cBhvr>
                                        <p:cTn id="29" dur="500"/>
                                        <p:tgtEl>
                                          <p:spTgt spid="797699">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797699">
                                            <p:txEl>
                                              <p:pRg st="5" end="5"/>
                                            </p:txEl>
                                          </p:spTgt>
                                        </p:tgtEl>
                                        <p:attrNameLst>
                                          <p:attrName>style.visibility</p:attrName>
                                        </p:attrNameLst>
                                      </p:cBhvr>
                                      <p:to>
                                        <p:strVal val="visible"/>
                                      </p:to>
                                    </p:set>
                                    <p:anim calcmode="lin" valueType="num">
                                      <p:cBhvr>
                                        <p:cTn id="34" dur="500" fill="hold"/>
                                        <p:tgtEl>
                                          <p:spTgt spid="797699">
                                            <p:txEl>
                                              <p:pRg st="5" end="5"/>
                                            </p:txEl>
                                          </p:spTgt>
                                        </p:tgtEl>
                                        <p:attrNameLst>
                                          <p:attrName>ppt_w</p:attrName>
                                        </p:attrNameLst>
                                      </p:cBhvr>
                                      <p:tavLst>
                                        <p:tav tm="0">
                                          <p:val>
                                            <p:strVal val="#ppt_w*0.05"/>
                                          </p:val>
                                        </p:tav>
                                        <p:tav tm="100000">
                                          <p:val>
                                            <p:strVal val="#ppt_w"/>
                                          </p:val>
                                        </p:tav>
                                      </p:tavLst>
                                    </p:anim>
                                    <p:anim calcmode="lin" valueType="num">
                                      <p:cBhvr>
                                        <p:cTn id="35" dur="500" fill="hold"/>
                                        <p:tgtEl>
                                          <p:spTgt spid="797699">
                                            <p:txEl>
                                              <p:pRg st="5" end="5"/>
                                            </p:txEl>
                                          </p:spTgt>
                                        </p:tgtEl>
                                        <p:attrNameLst>
                                          <p:attrName>ppt_h</p:attrName>
                                        </p:attrNameLst>
                                      </p:cBhvr>
                                      <p:tavLst>
                                        <p:tav tm="0">
                                          <p:val>
                                            <p:strVal val="#ppt_h"/>
                                          </p:val>
                                        </p:tav>
                                        <p:tav tm="100000">
                                          <p:val>
                                            <p:strVal val="#ppt_h"/>
                                          </p:val>
                                        </p:tav>
                                      </p:tavLst>
                                    </p:anim>
                                    <p:anim calcmode="lin" valueType="num">
                                      <p:cBhvr>
                                        <p:cTn id="36" dur="500" fill="hold"/>
                                        <p:tgtEl>
                                          <p:spTgt spid="797699">
                                            <p:txEl>
                                              <p:pRg st="5" end="5"/>
                                            </p:txEl>
                                          </p:spTgt>
                                        </p:tgtEl>
                                        <p:attrNameLst>
                                          <p:attrName>ppt_x</p:attrName>
                                        </p:attrNameLst>
                                      </p:cBhvr>
                                      <p:tavLst>
                                        <p:tav tm="0">
                                          <p:val>
                                            <p:strVal val="#ppt_x-.2"/>
                                          </p:val>
                                        </p:tav>
                                        <p:tav tm="100000">
                                          <p:val>
                                            <p:strVal val="#ppt_x"/>
                                          </p:val>
                                        </p:tav>
                                      </p:tavLst>
                                    </p:anim>
                                    <p:anim calcmode="lin" valueType="num">
                                      <p:cBhvr>
                                        <p:cTn id="37" dur="500" fill="hold"/>
                                        <p:tgtEl>
                                          <p:spTgt spid="797699">
                                            <p:txEl>
                                              <p:pRg st="5" end="5"/>
                                            </p:txEl>
                                          </p:spTgt>
                                        </p:tgtEl>
                                        <p:attrNameLst>
                                          <p:attrName>ppt_y</p:attrName>
                                        </p:attrNameLst>
                                      </p:cBhvr>
                                      <p:tavLst>
                                        <p:tav tm="0">
                                          <p:val>
                                            <p:strVal val="#ppt_y"/>
                                          </p:val>
                                        </p:tav>
                                        <p:tav tm="100000">
                                          <p:val>
                                            <p:strVal val="#ppt_y"/>
                                          </p:val>
                                        </p:tav>
                                      </p:tavLst>
                                    </p:anim>
                                    <p:animEffect transition="in" filter="fade">
                                      <p:cBhvr>
                                        <p:cTn id="38" dur="500"/>
                                        <p:tgtEl>
                                          <p:spTgt spid="797699">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797699">
                                            <p:txEl>
                                              <p:pRg st="4" end="4"/>
                                            </p:txEl>
                                          </p:spTgt>
                                        </p:tgtEl>
                                        <p:attrNameLst>
                                          <p:attrName>style.visibility</p:attrName>
                                        </p:attrNameLst>
                                      </p:cBhvr>
                                      <p:to>
                                        <p:strVal val="visible"/>
                                      </p:to>
                                    </p:set>
                                    <p:anim calcmode="lin" valueType="num">
                                      <p:cBhvr>
                                        <p:cTn id="43" dur="500" fill="hold"/>
                                        <p:tgtEl>
                                          <p:spTgt spid="797699">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797699">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797699">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797699">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797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title"/>
          </p:nvPr>
        </p:nvSpPr>
        <p:spPr>
          <a:xfrm>
            <a:off x="1141535" y="571480"/>
            <a:ext cx="8002465" cy="695325"/>
          </a:xfrm>
        </p:spPr>
        <p:txBody>
          <a:bodyPr>
            <a:noAutofit/>
          </a:bodyPr>
          <a:lstStyle/>
          <a:p>
            <a:pPr eaLnBrk="1" hangingPunct="1"/>
            <a:r>
              <a:rPr lang="en-GB" sz="4000" b="1" dirty="0" smtClean="0">
                <a:solidFill>
                  <a:schemeClr val="tx1"/>
                </a:solidFill>
              </a:rPr>
              <a:t>Flow of the Workshop</a:t>
            </a:r>
          </a:p>
        </p:txBody>
      </p:sp>
      <p:sp>
        <p:nvSpPr>
          <p:cNvPr id="720902" name="Rectangle 6"/>
          <p:cNvSpPr>
            <a:spLocks noGrp="1" noChangeArrowheads="1"/>
          </p:cNvSpPr>
          <p:nvPr>
            <p:ph idx="1"/>
          </p:nvPr>
        </p:nvSpPr>
        <p:spPr>
          <a:xfrm>
            <a:off x="463062" y="1643050"/>
            <a:ext cx="8217877" cy="6124588"/>
          </a:xfrm>
        </p:spPr>
        <p:txBody>
          <a:bodyPr/>
          <a:lstStyle/>
          <a:p>
            <a:pPr marL="0" indent="0" eaLnBrk="1" hangingPunct="1">
              <a:buFontTx/>
              <a:buNone/>
            </a:pPr>
            <a:r>
              <a:rPr lang="en-GB" b="1" dirty="0" smtClean="0"/>
              <a:t>Appreciative Inquiry</a:t>
            </a:r>
          </a:p>
          <a:p>
            <a:pPr marL="0" indent="0" eaLnBrk="1" hangingPunct="1">
              <a:lnSpc>
                <a:spcPct val="200000"/>
              </a:lnSpc>
              <a:buFontTx/>
              <a:buNone/>
            </a:pPr>
            <a:r>
              <a:rPr lang="en-GB" dirty="0" smtClean="0"/>
              <a:t>W</a:t>
            </a:r>
            <a:r>
              <a:rPr lang="en-GB" b="0" dirty="0" smtClean="0"/>
              <a:t>hat is it?</a:t>
            </a:r>
          </a:p>
          <a:p>
            <a:pPr marL="0" indent="0" eaLnBrk="1" hangingPunct="1">
              <a:lnSpc>
                <a:spcPct val="200000"/>
              </a:lnSpc>
              <a:buFontTx/>
              <a:buNone/>
            </a:pPr>
            <a:r>
              <a:rPr lang="en-GB" b="0" dirty="0" smtClean="0"/>
              <a:t>Where it can be applied?</a:t>
            </a:r>
          </a:p>
          <a:p>
            <a:pPr marL="0" indent="0" eaLnBrk="1" hangingPunct="1">
              <a:lnSpc>
                <a:spcPct val="200000"/>
              </a:lnSpc>
              <a:buFontTx/>
              <a:buNone/>
            </a:pPr>
            <a:r>
              <a:rPr lang="en-GB" dirty="0" smtClean="0"/>
              <a:t>How to apply it?</a:t>
            </a:r>
            <a:endParaRPr lang="en-GB" b="0" dirty="0" smtClean="0"/>
          </a:p>
          <a:p>
            <a:pPr marL="609600" indent="-609600" eaLnBrk="1" hangingPunct="1"/>
            <a:endParaRPr lang="en-GB" sz="2400" b="0" dirty="0" smtClean="0"/>
          </a:p>
          <a:p>
            <a:pPr marL="1371600" lvl="2" indent="-457200" eaLnBrk="1" hangingPunct="1">
              <a:buFontTx/>
              <a:buNone/>
            </a:pPr>
            <a:endParaRPr lang="en-GB" dirty="0" smtClean="0"/>
          </a:p>
          <a:p>
            <a:pPr marL="990600" lvl="1" indent="-533400" eaLnBrk="1" hangingPunct="1">
              <a:buFontTx/>
              <a:buNone/>
            </a:pPr>
            <a:endParaRPr lang="en-GB" dirty="0" smtClean="0"/>
          </a:p>
          <a:p>
            <a:pPr marL="609600" indent="-609600" eaLnBrk="1" hangingPunct="1">
              <a:buFontTx/>
              <a:buNone/>
            </a:pPr>
            <a:endParaRPr lang="en-GB" dirty="0" smtClean="0"/>
          </a:p>
          <a:p>
            <a:pPr marL="609600" indent="-609600" eaLnBrk="1" hangingPunct="1">
              <a:buFontTx/>
              <a:buNone/>
            </a:pPr>
            <a:endParaRPr lang="en-GB"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20902">
                                            <p:txEl>
                                              <p:pRg st="0" end="0"/>
                                            </p:txEl>
                                          </p:spTgt>
                                        </p:tgtEl>
                                        <p:attrNameLst>
                                          <p:attrName>style.visibility</p:attrName>
                                        </p:attrNameLst>
                                      </p:cBhvr>
                                      <p:to>
                                        <p:strVal val="visible"/>
                                      </p:to>
                                    </p:set>
                                    <p:anim calcmode="lin" valueType="num">
                                      <p:cBhvr additive="base">
                                        <p:cTn id="7" dur="500" fill="hold"/>
                                        <p:tgtEl>
                                          <p:spTgt spid="72090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209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20902">
                                            <p:txEl>
                                              <p:pRg st="1" end="1"/>
                                            </p:txEl>
                                          </p:spTgt>
                                        </p:tgtEl>
                                        <p:attrNameLst>
                                          <p:attrName>style.visibility</p:attrName>
                                        </p:attrNameLst>
                                      </p:cBhvr>
                                      <p:to>
                                        <p:strVal val="visible"/>
                                      </p:to>
                                    </p:set>
                                    <p:anim calcmode="lin" valueType="num">
                                      <p:cBhvr additive="base">
                                        <p:cTn id="13" dur="500" fill="hold"/>
                                        <p:tgtEl>
                                          <p:spTgt spid="72090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2090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20902">
                                            <p:txEl>
                                              <p:pRg st="2" end="2"/>
                                            </p:txEl>
                                          </p:spTgt>
                                        </p:tgtEl>
                                        <p:attrNameLst>
                                          <p:attrName>style.visibility</p:attrName>
                                        </p:attrNameLst>
                                      </p:cBhvr>
                                      <p:to>
                                        <p:strVal val="visible"/>
                                      </p:to>
                                    </p:set>
                                    <p:anim calcmode="lin" valueType="num">
                                      <p:cBhvr additive="base">
                                        <p:cTn id="19" dur="500" fill="hold"/>
                                        <p:tgtEl>
                                          <p:spTgt spid="72090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2090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20902">
                                            <p:txEl>
                                              <p:pRg st="3" end="3"/>
                                            </p:txEl>
                                          </p:spTgt>
                                        </p:tgtEl>
                                        <p:attrNameLst>
                                          <p:attrName>style.visibility</p:attrName>
                                        </p:attrNameLst>
                                      </p:cBhvr>
                                      <p:to>
                                        <p:strVal val="visible"/>
                                      </p:to>
                                    </p:set>
                                    <p:anim calcmode="lin" valueType="num">
                                      <p:cBhvr additive="base">
                                        <p:cTn id="25" dur="500" fill="hold"/>
                                        <p:tgtEl>
                                          <p:spTgt spid="72090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2090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00034" y="285728"/>
            <a:ext cx="8229600" cy="1143000"/>
          </a:xfrm>
        </p:spPr>
        <p:txBody>
          <a:bodyPr/>
          <a:lstStyle/>
          <a:p>
            <a:pPr eaLnBrk="1" hangingPunct="1"/>
            <a:r>
              <a:rPr lang="en-GB" sz="4000" b="1" dirty="0" smtClean="0">
                <a:solidFill>
                  <a:schemeClr val="tx1"/>
                </a:solidFill>
              </a:rPr>
              <a:t>Facilitating AI Focus Groups</a:t>
            </a:r>
          </a:p>
        </p:txBody>
      </p:sp>
      <p:sp>
        <p:nvSpPr>
          <p:cNvPr id="798723" name="Rectangle 3"/>
          <p:cNvSpPr>
            <a:spLocks noGrp="1" noChangeArrowheads="1"/>
          </p:cNvSpPr>
          <p:nvPr>
            <p:ph idx="1"/>
          </p:nvPr>
        </p:nvSpPr>
        <p:spPr>
          <a:xfrm>
            <a:off x="565638" y="1500174"/>
            <a:ext cx="8217877" cy="4857767"/>
          </a:xfrm>
        </p:spPr>
        <p:txBody>
          <a:bodyPr/>
          <a:lstStyle/>
          <a:p>
            <a:pPr eaLnBrk="1" hangingPunct="1">
              <a:lnSpc>
                <a:spcPct val="150000"/>
              </a:lnSpc>
              <a:buBlip>
                <a:blip r:embed="rId3"/>
              </a:buBlip>
            </a:pPr>
            <a:r>
              <a:rPr lang="en-GB" b="0" dirty="0" smtClean="0">
                <a:solidFill>
                  <a:schemeClr val="tx1"/>
                </a:solidFill>
              </a:rPr>
              <a:t>Introduce AI &amp; the topic</a:t>
            </a:r>
          </a:p>
          <a:p>
            <a:pPr eaLnBrk="1" hangingPunct="1">
              <a:lnSpc>
                <a:spcPct val="150000"/>
              </a:lnSpc>
              <a:buBlip>
                <a:blip r:embed="rId3"/>
              </a:buBlip>
            </a:pPr>
            <a:r>
              <a:rPr lang="en-GB" b="0" dirty="0" smtClean="0">
                <a:solidFill>
                  <a:schemeClr val="tx1"/>
                </a:solidFill>
              </a:rPr>
              <a:t>Ice breaker exercise </a:t>
            </a:r>
          </a:p>
          <a:p>
            <a:pPr eaLnBrk="1" hangingPunct="1">
              <a:lnSpc>
                <a:spcPct val="150000"/>
              </a:lnSpc>
              <a:buBlip>
                <a:blip r:embed="rId3"/>
              </a:buBlip>
            </a:pPr>
            <a:r>
              <a:rPr lang="en-GB" b="0" dirty="0" smtClean="0">
                <a:solidFill>
                  <a:schemeClr val="tx1"/>
                </a:solidFill>
              </a:rPr>
              <a:t>Explain about AI Interviewing </a:t>
            </a:r>
          </a:p>
          <a:p>
            <a:pPr eaLnBrk="1" hangingPunct="1">
              <a:lnSpc>
                <a:spcPct val="150000"/>
              </a:lnSpc>
              <a:buBlip>
                <a:blip r:embed="rId3"/>
              </a:buBlip>
            </a:pPr>
            <a:r>
              <a:rPr lang="en-GB" b="0" dirty="0" smtClean="0">
                <a:solidFill>
                  <a:schemeClr val="tx1"/>
                </a:solidFill>
              </a:rPr>
              <a:t>Setting up small groups</a:t>
            </a:r>
          </a:p>
          <a:p>
            <a:pPr eaLnBrk="1" hangingPunct="1">
              <a:lnSpc>
                <a:spcPct val="150000"/>
              </a:lnSpc>
              <a:buBlip>
                <a:blip r:embed="rId3"/>
              </a:buBlip>
            </a:pPr>
            <a:r>
              <a:rPr lang="en-GB" b="0" dirty="0" smtClean="0">
                <a:solidFill>
                  <a:schemeClr val="tx1"/>
                </a:solidFill>
              </a:rPr>
              <a:t>Volunteers to lead and conduct interviews in each group</a:t>
            </a:r>
          </a:p>
          <a:p>
            <a:pPr eaLnBrk="1" hangingPunct="1">
              <a:lnSpc>
                <a:spcPct val="150000"/>
              </a:lnSpc>
              <a:buBlip>
                <a:blip r:embed="rId3"/>
              </a:buBlip>
            </a:pPr>
            <a:r>
              <a:rPr lang="en-GB" b="0" dirty="0" smtClean="0">
                <a:solidFill>
                  <a:schemeClr val="tx1"/>
                </a:solidFill>
              </a:rPr>
              <a:t>Reporters (</a:t>
            </a:r>
            <a:r>
              <a:rPr lang="en-US" b="0" dirty="0" smtClean="0">
                <a:solidFill>
                  <a:schemeClr val="tx1"/>
                </a:solidFill>
              </a:rPr>
              <a:t>write key points or themes)</a:t>
            </a:r>
          </a:p>
          <a:p>
            <a:pPr eaLnBrk="1" hangingPunct="1"/>
            <a:endParaRPr lang="en-US" sz="2000" dirty="0" smtClean="0"/>
          </a:p>
          <a:p>
            <a:pPr eaLnBrk="1" hangingPunct="1"/>
            <a:endParaRPr lang="en-US" dirty="0" smtClean="0"/>
          </a:p>
          <a:p>
            <a:pPr eaLnBrk="1" hangingPunct="1">
              <a:buFontTx/>
              <a:buNone/>
            </a:pPr>
            <a:endParaRPr lang="en-US" dirty="0" smtClean="0"/>
          </a:p>
          <a:p>
            <a:pPr eaLnBrk="1" hangingPunct="1"/>
            <a:endParaRPr lang="en-GB" dirty="0" smtClean="0"/>
          </a:p>
          <a:p>
            <a:pPr eaLnBrk="1" hangingPunct="1"/>
            <a:endParaRPr lang="en-GB" dirty="0" smtClean="0"/>
          </a:p>
          <a:p>
            <a:pPr eaLnBrk="1" hangingPunct="1"/>
            <a:endParaRPr lang="en-GB" dirty="0" smtClean="0"/>
          </a:p>
          <a:p>
            <a:pPr eaLnBrk="1" hangingPunct="1"/>
            <a:endParaRPr lang="en-GB" dirty="0" smtClean="0"/>
          </a:p>
          <a:p>
            <a:pPr eaLnBrk="1" hangingPunct="1"/>
            <a:endParaRPr lang="en-GB" dirty="0" smtClean="0"/>
          </a:p>
          <a:p>
            <a:pPr eaLnBrk="1" hangingPunct="1"/>
            <a:endParaRPr lang="en-GB" dirty="0" smtClean="0"/>
          </a:p>
          <a:p>
            <a:pPr eaLnBrk="1" hangingPunct="1"/>
            <a:endParaRPr lang="en-GB"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98723">
                                            <p:txEl>
                                              <p:pRg st="0" end="0"/>
                                            </p:txEl>
                                          </p:spTgt>
                                        </p:tgtEl>
                                        <p:attrNameLst>
                                          <p:attrName>style.visibility</p:attrName>
                                        </p:attrNameLst>
                                      </p:cBhvr>
                                      <p:to>
                                        <p:strVal val="visible"/>
                                      </p:to>
                                    </p:set>
                                    <p:anim calcmode="lin" valueType="num">
                                      <p:cBhvr additive="base">
                                        <p:cTn id="7" dur="500" fill="hold"/>
                                        <p:tgtEl>
                                          <p:spTgt spid="798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98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98723">
                                            <p:txEl>
                                              <p:pRg st="1" end="1"/>
                                            </p:txEl>
                                          </p:spTgt>
                                        </p:tgtEl>
                                        <p:attrNameLst>
                                          <p:attrName>style.visibility</p:attrName>
                                        </p:attrNameLst>
                                      </p:cBhvr>
                                      <p:to>
                                        <p:strVal val="visible"/>
                                      </p:to>
                                    </p:set>
                                    <p:anim calcmode="lin" valueType="num">
                                      <p:cBhvr additive="base">
                                        <p:cTn id="13" dur="500" fill="hold"/>
                                        <p:tgtEl>
                                          <p:spTgt spid="798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98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98723">
                                            <p:txEl>
                                              <p:pRg st="2" end="2"/>
                                            </p:txEl>
                                          </p:spTgt>
                                        </p:tgtEl>
                                        <p:attrNameLst>
                                          <p:attrName>style.visibility</p:attrName>
                                        </p:attrNameLst>
                                      </p:cBhvr>
                                      <p:to>
                                        <p:strVal val="visible"/>
                                      </p:to>
                                    </p:set>
                                    <p:anim calcmode="lin" valueType="num">
                                      <p:cBhvr additive="base">
                                        <p:cTn id="19" dur="500" fill="hold"/>
                                        <p:tgtEl>
                                          <p:spTgt spid="7987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98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98723">
                                            <p:txEl>
                                              <p:pRg st="3" end="3"/>
                                            </p:txEl>
                                          </p:spTgt>
                                        </p:tgtEl>
                                        <p:attrNameLst>
                                          <p:attrName>style.visibility</p:attrName>
                                        </p:attrNameLst>
                                      </p:cBhvr>
                                      <p:to>
                                        <p:strVal val="visible"/>
                                      </p:to>
                                    </p:set>
                                    <p:anim calcmode="lin" valueType="num">
                                      <p:cBhvr additive="base">
                                        <p:cTn id="25" dur="500" fill="hold"/>
                                        <p:tgtEl>
                                          <p:spTgt spid="7987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987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98723">
                                            <p:txEl>
                                              <p:pRg st="4" end="4"/>
                                            </p:txEl>
                                          </p:spTgt>
                                        </p:tgtEl>
                                        <p:attrNameLst>
                                          <p:attrName>style.visibility</p:attrName>
                                        </p:attrNameLst>
                                      </p:cBhvr>
                                      <p:to>
                                        <p:strVal val="visible"/>
                                      </p:to>
                                    </p:set>
                                    <p:anim calcmode="lin" valueType="num">
                                      <p:cBhvr additive="base">
                                        <p:cTn id="31" dur="500" fill="hold"/>
                                        <p:tgtEl>
                                          <p:spTgt spid="7987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987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98723">
                                            <p:txEl>
                                              <p:pRg st="5" end="5"/>
                                            </p:txEl>
                                          </p:spTgt>
                                        </p:tgtEl>
                                        <p:attrNameLst>
                                          <p:attrName>style.visibility</p:attrName>
                                        </p:attrNameLst>
                                      </p:cBhvr>
                                      <p:to>
                                        <p:strVal val="visible"/>
                                      </p:to>
                                    </p:set>
                                    <p:anim calcmode="lin" valueType="num">
                                      <p:cBhvr additive="base">
                                        <p:cTn id="37" dur="500" fill="hold"/>
                                        <p:tgtEl>
                                          <p:spTgt spid="7987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987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4000" b="1" dirty="0" smtClean="0">
                <a:solidFill>
                  <a:schemeClr val="tx1"/>
                </a:solidFill>
                <a:latin typeface="Arial" pitchFamily="34" charset="0"/>
                <a:cs typeface="Arial" pitchFamily="34" charset="0"/>
              </a:rPr>
              <a:t>The role of the reporters</a:t>
            </a:r>
            <a:r>
              <a:rPr lang="en-US" sz="2800" dirty="0" smtClean="0">
                <a:solidFill>
                  <a:srgbClr val="FFFF00"/>
                </a:solidFill>
                <a:latin typeface="Arial" pitchFamily="34" charset="0"/>
                <a:cs typeface="Arial" pitchFamily="34" charset="0"/>
              </a:rPr>
              <a:t/>
            </a:r>
            <a:br>
              <a:rPr lang="en-US" sz="2800" dirty="0" smtClean="0">
                <a:solidFill>
                  <a:srgbClr val="FFFF00"/>
                </a:solidFill>
                <a:latin typeface="Arial" pitchFamily="34" charset="0"/>
                <a:cs typeface="Arial" pitchFamily="34" charset="0"/>
              </a:rPr>
            </a:br>
            <a:endParaRPr lang="en-GB" sz="2800" dirty="0" smtClean="0">
              <a:solidFill>
                <a:srgbClr val="FFFF00"/>
              </a:solidFill>
              <a:latin typeface="Arial" pitchFamily="34" charset="0"/>
              <a:cs typeface="Arial" pitchFamily="34" charset="0"/>
            </a:endParaRPr>
          </a:p>
        </p:txBody>
      </p:sp>
      <p:sp>
        <p:nvSpPr>
          <p:cNvPr id="806915" name="Rectangle 3"/>
          <p:cNvSpPr>
            <a:spLocks noGrp="1" noChangeArrowheads="1"/>
          </p:cNvSpPr>
          <p:nvPr>
            <p:ph idx="1"/>
          </p:nvPr>
        </p:nvSpPr>
        <p:spPr>
          <a:xfrm>
            <a:off x="463062" y="1524002"/>
            <a:ext cx="8217877" cy="4976832"/>
          </a:xfrm>
        </p:spPr>
        <p:txBody>
          <a:bodyPr>
            <a:normAutofit/>
          </a:bodyPr>
          <a:lstStyle/>
          <a:p>
            <a:pPr lvl="1" eaLnBrk="1" hangingPunct="1">
              <a:lnSpc>
                <a:spcPct val="150000"/>
              </a:lnSpc>
              <a:spcAft>
                <a:spcPts val="1200"/>
              </a:spcAft>
            </a:pPr>
            <a:r>
              <a:rPr lang="en-US" dirty="0" smtClean="0">
                <a:solidFill>
                  <a:schemeClr val="tx1"/>
                </a:solidFill>
              </a:rPr>
              <a:t>Ensure that Relevant Information is captured and returned to the Facilitator.</a:t>
            </a:r>
            <a:endParaRPr lang="en-GB" dirty="0" smtClean="0">
              <a:solidFill>
                <a:schemeClr val="tx1"/>
              </a:solidFill>
            </a:endParaRPr>
          </a:p>
          <a:p>
            <a:pPr lvl="1" eaLnBrk="1" hangingPunct="1">
              <a:lnSpc>
                <a:spcPct val="150000"/>
              </a:lnSpc>
              <a:spcAft>
                <a:spcPts val="1200"/>
              </a:spcAft>
            </a:pPr>
            <a:r>
              <a:rPr lang="en-US" dirty="0" smtClean="0">
                <a:solidFill>
                  <a:schemeClr val="tx1"/>
                </a:solidFill>
              </a:rPr>
              <a:t>Draw all relevant Templates.  </a:t>
            </a:r>
          </a:p>
          <a:p>
            <a:pPr lvl="1" eaLnBrk="1" hangingPunct="1">
              <a:lnSpc>
                <a:spcPct val="150000"/>
              </a:lnSpc>
              <a:spcAft>
                <a:spcPts val="1200"/>
              </a:spcAft>
            </a:pPr>
            <a:r>
              <a:rPr lang="en-US" dirty="0" smtClean="0">
                <a:solidFill>
                  <a:schemeClr val="tx1"/>
                </a:solidFill>
              </a:rPr>
              <a:t>Record Provocative Propositions.</a:t>
            </a:r>
          </a:p>
          <a:p>
            <a:pPr lvl="1" eaLnBrk="1" hangingPunct="1">
              <a:lnSpc>
                <a:spcPct val="150000"/>
              </a:lnSpc>
              <a:spcAft>
                <a:spcPts val="1200"/>
              </a:spcAft>
            </a:pPr>
            <a:r>
              <a:rPr lang="en-US" dirty="0" smtClean="0">
                <a:solidFill>
                  <a:schemeClr val="tx1"/>
                </a:solidFill>
              </a:rPr>
              <a:t>Capture memorable quotes.</a:t>
            </a:r>
          </a:p>
          <a:p>
            <a:pPr lvl="1" eaLnBrk="1" hangingPunct="1">
              <a:lnSpc>
                <a:spcPct val="150000"/>
              </a:lnSpc>
              <a:spcAft>
                <a:spcPts val="1200"/>
              </a:spcAft>
            </a:pPr>
            <a:r>
              <a:rPr lang="en-US" dirty="0" smtClean="0">
                <a:solidFill>
                  <a:schemeClr val="tx1"/>
                </a:solidFill>
              </a:rPr>
              <a:t>Capture highlights of memorable stories.</a:t>
            </a:r>
            <a:endParaRPr lang="en-GB" dirty="0" smtClean="0">
              <a:solidFill>
                <a:schemeClr val="tx1"/>
              </a:solidFill>
            </a:endParaRPr>
          </a:p>
          <a:p>
            <a:pPr eaLnBrk="1" hangingPunct="1">
              <a:buFontTx/>
              <a:buNone/>
            </a:pPr>
            <a:endParaRPr lang="en-US" sz="2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06915">
                                            <p:txEl>
                                              <p:pRg st="0" end="0"/>
                                            </p:txEl>
                                          </p:spTgt>
                                        </p:tgtEl>
                                        <p:attrNameLst>
                                          <p:attrName>style.visibility</p:attrName>
                                        </p:attrNameLst>
                                      </p:cBhvr>
                                      <p:to>
                                        <p:strVal val="visible"/>
                                      </p:to>
                                    </p:set>
                                    <p:anim calcmode="lin" valueType="num">
                                      <p:cBhvr additive="base">
                                        <p:cTn id="7" dur="500" fill="hold"/>
                                        <p:tgtEl>
                                          <p:spTgt spid="806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06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06915">
                                            <p:txEl>
                                              <p:pRg st="1" end="1"/>
                                            </p:txEl>
                                          </p:spTgt>
                                        </p:tgtEl>
                                        <p:attrNameLst>
                                          <p:attrName>style.visibility</p:attrName>
                                        </p:attrNameLst>
                                      </p:cBhvr>
                                      <p:to>
                                        <p:strVal val="visible"/>
                                      </p:to>
                                    </p:set>
                                    <p:anim calcmode="lin" valueType="num">
                                      <p:cBhvr additive="base">
                                        <p:cTn id="13" dur="500" fill="hold"/>
                                        <p:tgtEl>
                                          <p:spTgt spid="8069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069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06915">
                                            <p:txEl>
                                              <p:pRg st="2" end="2"/>
                                            </p:txEl>
                                          </p:spTgt>
                                        </p:tgtEl>
                                        <p:attrNameLst>
                                          <p:attrName>style.visibility</p:attrName>
                                        </p:attrNameLst>
                                      </p:cBhvr>
                                      <p:to>
                                        <p:strVal val="visible"/>
                                      </p:to>
                                    </p:set>
                                    <p:anim calcmode="lin" valueType="num">
                                      <p:cBhvr additive="base">
                                        <p:cTn id="19" dur="500" fill="hold"/>
                                        <p:tgtEl>
                                          <p:spTgt spid="8069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069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06915">
                                            <p:txEl>
                                              <p:pRg st="3" end="3"/>
                                            </p:txEl>
                                          </p:spTgt>
                                        </p:tgtEl>
                                        <p:attrNameLst>
                                          <p:attrName>style.visibility</p:attrName>
                                        </p:attrNameLst>
                                      </p:cBhvr>
                                      <p:to>
                                        <p:strVal val="visible"/>
                                      </p:to>
                                    </p:set>
                                    <p:anim calcmode="lin" valueType="num">
                                      <p:cBhvr additive="base">
                                        <p:cTn id="25" dur="500" fill="hold"/>
                                        <p:tgtEl>
                                          <p:spTgt spid="8069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069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06915">
                                            <p:txEl>
                                              <p:pRg st="4" end="4"/>
                                            </p:txEl>
                                          </p:spTgt>
                                        </p:tgtEl>
                                        <p:attrNameLst>
                                          <p:attrName>style.visibility</p:attrName>
                                        </p:attrNameLst>
                                      </p:cBhvr>
                                      <p:to>
                                        <p:strVal val="visible"/>
                                      </p:to>
                                    </p:set>
                                    <p:anim calcmode="lin" valueType="num">
                                      <p:cBhvr additive="base">
                                        <p:cTn id="31" dur="500" fill="hold"/>
                                        <p:tgtEl>
                                          <p:spTgt spid="8069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069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704088"/>
            <a:ext cx="8229600" cy="653210"/>
          </a:xfrm>
        </p:spPr>
        <p:txBody>
          <a:bodyPr>
            <a:normAutofit fontScale="90000"/>
          </a:bodyPr>
          <a:lstStyle/>
          <a:p>
            <a:pPr eaLnBrk="1" hangingPunct="1"/>
            <a:r>
              <a:rPr lang="en-GB" sz="4000" b="1" dirty="0" smtClean="0">
                <a:solidFill>
                  <a:schemeClr val="tx1"/>
                </a:solidFill>
              </a:rPr>
              <a:t>Data Analysis </a:t>
            </a:r>
          </a:p>
        </p:txBody>
      </p:sp>
      <p:sp>
        <p:nvSpPr>
          <p:cNvPr id="807939" name="Rectangle 3"/>
          <p:cNvSpPr>
            <a:spLocks noGrp="1" noChangeArrowheads="1"/>
          </p:cNvSpPr>
          <p:nvPr>
            <p:ph idx="1"/>
          </p:nvPr>
        </p:nvSpPr>
        <p:spPr>
          <a:xfrm>
            <a:off x="463062" y="1460500"/>
            <a:ext cx="8217877" cy="4768850"/>
          </a:xfrm>
        </p:spPr>
        <p:txBody>
          <a:bodyPr/>
          <a:lstStyle/>
          <a:p>
            <a:pPr marL="92075" indent="0" eaLnBrk="1" hangingPunct="1">
              <a:buFontTx/>
              <a:buNone/>
            </a:pPr>
            <a:r>
              <a:rPr lang="en-US" b="0" dirty="0" err="1" smtClean="0"/>
              <a:t>Bushe</a:t>
            </a:r>
            <a:r>
              <a:rPr lang="en-US" b="0" dirty="0" smtClean="0"/>
              <a:t> (1995): </a:t>
            </a:r>
            <a:r>
              <a:rPr lang="en-US" b="0" i="1" dirty="0" smtClean="0"/>
              <a:t>“We're </a:t>
            </a:r>
            <a:r>
              <a:rPr lang="en-US" b="0" i="1" u="sng" dirty="0" smtClean="0"/>
              <a:t>not</a:t>
            </a:r>
            <a:r>
              <a:rPr lang="en-US" b="0" i="1" dirty="0" smtClean="0"/>
              <a:t> trying to extract themes from the data or categorize responses and add them up. We're trying to generate new theory that will have high face value to members of the organization”. </a:t>
            </a:r>
          </a:p>
          <a:p>
            <a:pPr eaLnBrk="1" hangingPunct="1">
              <a:buFontTx/>
              <a:buNone/>
            </a:pPr>
            <a:endParaRPr lang="en-US" b="0" i="1" dirty="0" smtClean="0"/>
          </a:p>
          <a:p>
            <a:pPr eaLnBrk="1" hangingPunct="1">
              <a:lnSpc>
                <a:spcPct val="150000"/>
              </a:lnSpc>
              <a:buBlip>
                <a:blip r:embed="rId3"/>
              </a:buBlip>
            </a:pPr>
            <a:r>
              <a:rPr lang="en-GB" sz="2400" b="0" dirty="0" smtClean="0">
                <a:solidFill>
                  <a:schemeClr val="tx1"/>
                </a:solidFill>
              </a:rPr>
              <a:t>Partially analysed by participants (</a:t>
            </a:r>
            <a:r>
              <a:rPr lang="en-GB" sz="2400" b="0" dirty="0" err="1" smtClean="0">
                <a:solidFill>
                  <a:schemeClr val="tx1"/>
                </a:solidFill>
              </a:rPr>
              <a:t>Proforma</a:t>
            </a:r>
            <a:r>
              <a:rPr lang="en-GB" sz="2400" b="0" dirty="0" smtClean="0">
                <a:solidFill>
                  <a:schemeClr val="tx1"/>
                </a:solidFill>
              </a:rPr>
              <a:t>)</a:t>
            </a:r>
          </a:p>
          <a:p>
            <a:pPr eaLnBrk="1" hangingPunct="1">
              <a:lnSpc>
                <a:spcPct val="150000"/>
              </a:lnSpc>
              <a:buBlip>
                <a:blip r:embed="rId3"/>
              </a:buBlip>
            </a:pPr>
            <a:endParaRPr lang="en-GB" sz="2400" b="0" dirty="0" smtClean="0">
              <a:solidFill>
                <a:schemeClr val="tx1"/>
              </a:solidFill>
            </a:endParaRPr>
          </a:p>
          <a:p>
            <a:pPr eaLnBrk="1" hangingPunct="1">
              <a:lnSpc>
                <a:spcPct val="150000"/>
              </a:lnSpc>
              <a:buBlip>
                <a:blip r:embed="rId3"/>
              </a:buBlip>
            </a:pPr>
            <a:r>
              <a:rPr lang="en-GB" sz="2400" b="0" dirty="0" smtClean="0">
                <a:solidFill>
                  <a:schemeClr val="tx1"/>
                </a:solidFill>
              </a:rPr>
              <a:t>Synthesised and used to facilitate change (focus group)</a:t>
            </a:r>
          </a:p>
          <a:p>
            <a:pPr eaLnBrk="1" hangingPunct="1">
              <a:buFontTx/>
              <a:buNone/>
            </a:pPr>
            <a:endParaRPr lang="en-GB" sz="2400" i="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807939">
                                            <p:txEl>
                                              <p:pRg st="0" end="0"/>
                                            </p:txEl>
                                          </p:spTgt>
                                        </p:tgtEl>
                                        <p:attrNameLst>
                                          <p:attrName>style.visibility</p:attrName>
                                        </p:attrNameLst>
                                      </p:cBhvr>
                                      <p:to>
                                        <p:strVal val="visible"/>
                                      </p:to>
                                    </p:set>
                                    <p:anim calcmode="lin" valueType="num">
                                      <p:cBhvr>
                                        <p:cTn id="7" dur="500" fill="hold"/>
                                        <p:tgtEl>
                                          <p:spTgt spid="807939">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807939">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807939">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807939">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80793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807939">
                                            <p:txEl>
                                              <p:pRg st="2" end="2"/>
                                            </p:txEl>
                                          </p:spTgt>
                                        </p:tgtEl>
                                        <p:attrNameLst>
                                          <p:attrName>style.visibility</p:attrName>
                                        </p:attrNameLst>
                                      </p:cBhvr>
                                      <p:to>
                                        <p:strVal val="visible"/>
                                      </p:to>
                                    </p:set>
                                    <p:anim calcmode="lin" valueType="num">
                                      <p:cBhvr additive="base">
                                        <p:cTn id="16" dur="500" fill="hold"/>
                                        <p:tgtEl>
                                          <p:spTgt spid="807939">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807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807939">
                                            <p:txEl>
                                              <p:pRg st="4" end="4"/>
                                            </p:txEl>
                                          </p:spTgt>
                                        </p:tgtEl>
                                        <p:attrNameLst>
                                          <p:attrName>style.visibility</p:attrName>
                                        </p:attrNameLst>
                                      </p:cBhvr>
                                      <p:to>
                                        <p:strVal val="visible"/>
                                      </p:to>
                                    </p:set>
                                    <p:anim calcmode="lin" valueType="num">
                                      <p:cBhvr additive="base">
                                        <p:cTn id="22" dur="500" fill="hold"/>
                                        <p:tgtEl>
                                          <p:spTgt spid="80793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8079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14366" y="142852"/>
            <a:ext cx="8229600" cy="1143000"/>
          </a:xfrm>
        </p:spPr>
        <p:txBody>
          <a:bodyPr/>
          <a:lstStyle/>
          <a:p>
            <a:pPr eaLnBrk="1" hangingPunct="1"/>
            <a:r>
              <a:rPr lang="en-GB" sz="4000" b="1" dirty="0" smtClean="0">
                <a:solidFill>
                  <a:schemeClr val="tx1"/>
                </a:solidFill>
              </a:rPr>
              <a:t>Where to next </a:t>
            </a:r>
          </a:p>
        </p:txBody>
      </p:sp>
      <p:sp>
        <p:nvSpPr>
          <p:cNvPr id="815107" name="Rectangle 3"/>
          <p:cNvSpPr>
            <a:spLocks noGrp="1" noChangeArrowheads="1"/>
          </p:cNvSpPr>
          <p:nvPr>
            <p:ph idx="1"/>
          </p:nvPr>
        </p:nvSpPr>
        <p:spPr>
          <a:xfrm>
            <a:off x="369278" y="1408116"/>
            <a:ext cx="8217877" cy="5449887"/>
          </a:xfrm>
        </p:spPr>
        <p:txBody>
          <a:bodyPr>
            <a:normAutofit/>
          </a:bodyPr>
          <a:lstStyle/>
          <a:p>
            <a:pPr eaLnBrk="1" hangingPunct="1">
              <a:lnSpc>
                <a:spcPct val="150000"/>
              </a:lnSpc>
              <a:buBlip>
                <a:blip r:embed="rId3"/>
              </a:buBlip>
            </a:pPr>
            <a:r>
              <a:rPr lang="en-GB" b="0" dirty="0" smtClean="0">
                <a:solidFill>
                  <a:schemeClr val="tx1"/>
                </a:solidFill>
              </a:rPr>
              <a:t>What exactly needs to be done by whom to make it happen?</a:t>
            </a:r>
          </a:p>
          <a:p>
            <a:pPr eaLnBrk="1" hangingPunct="1">
              <a:lnSpc>
                <a:spcPct val="150000"/>
              </a:lnSpc>
              <a:buBlip>
                <a:blip r:embed="rId3"/>
              </a:buBlip>
            </a:pPr>
            <a:r>
              <a:rPr lang="en-GB" b="0" dirty="0" smtClean="0">
                <a:solidFill>
                  <a:schemeClr val="tx1"/>
                </a:solidFill>
              </a:rPr>
              <a:t>How easily could this be done within our present structures?</a:t>
            </a:r>
          </a:p>
          <a:p>
            <a:pPr eaLnBrk="1" hangingPunct="1">
              <a:lnSpc>
                <a:spcPct val="150000"/>
              </a:lnSpc>
              <a:buBlip>
                <a:blip r:embed="rId3"/>
              </a:buBlip>
            </a:pPr>
            <a:r>
              <a:rPr lang="en-GB" b="0" dirty="0" smtClean="0">
                <a:solidFill>
                  <a:schemeClr val="tx1"/>
                </a:solidFill>
              </a:rPr>
              <a:t>What benefits will it bring and in what time period?</a:t>
            </a:r>
          </a:p>
          <a:p>
            <a:pPr eaLnBrk="1" hangingPunct="1">
              <a:lnSpc>
                <a:spcPct val="150000"/>
              </a:lnSpc>
              <a:buBlip>
                <a:blip r:embed="rId3"/>
              </a:buBlip>
            </a:pPr>
            <a:r>
              <a:rPr lang="en-GB" b="0" dirty="0" smtClean="0">
                <a:solidFill>
                  <a:schemeClr val="tx1"/>
                </a:solidFill>
              </a:rPr>
              <a:t>State personal commitments and plan next steps for acting on provocative propositions</a:t>
            </a:r>
          </a:p>
          <a:p>
            <a:pPr eaLnBrk="1" hangingPunct="1">
              <a:buFontTx/>
              <a:buNone/>
            </a:pPr>
            <a:endParaRPr lang="en-GB" dirty="0" smtClean="0"/>
          </a:p>
          <a:p>
            <a:pPr eaLnBrk="1" hangingPunct="1">
              <a:buFontTx/>
              <a:buNone/>
            </a:pPr>
            <a:endParaRPr lang="en-GB"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5107">
                                            <p:txEl>
                                              <p:pRg st="0" end="0"/>
                                            </p:txEl>
                                          </p:spTgt>
                                        </p:tgtEl>
                                        <p:attrNameLst>
                                          <p:attrName>style.visibility</p:attrName>
                                        </p:attrNameLst>
                                      </p:cBhvr>
                                      <p:to>
                                        <p:strVal val="visible"/>
                                      </p:to>
                                    </p:set>
                                    <p:anim calcmode="lin" valueType="num">
                                      <p:cBhvr additive="base">
                                        <p:cTn id="7" dur="500" fill="hold"/>
                                        <p:tgtEl>
                                          <p:spTgt spid="8151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5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5107">
                                            <p:txEl>
                                              <p:pRg st="1" end="1"/>
                                            </p:txEl>
                                          </p:spTgt>
                                        </p:tgtEl>
                                        <p:attrNameLst>
                                          <p:attrName>style.visibility</p:attrName>
                                        </p:attrNameLst>
                                      </p:cBhvr>
                                      <p:to>
                                        <p:strVal val="visible"/>
                                      </p:to>
                                    </p:set>
                                    <p:anim calcmode="lin" valueType="num">
                                      <p:cBhvr additive="base">
                                        <p:cTn id="13" dur="500" fill="hold"/>
                                        <p:tgtEl>
                                          <p:spTgt spid="8151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51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15107">
                                            <p:txEl>
                                              <p:pRg st="2" end="2"/>
                                            </p:txEl>
                                          </p:spTgt>
                                        </p:tgtEl>
                                        <p:attrNameLst>
                                          <p:attrName>style.visibility</p:attrName>
                                        </p:attrNameLst>
                                      </p:cBhvr>
                                      <p:to>
                                        <p:strVal val="visible"/>
                                      </p:to>
                                    </p:set>
                                    <p:anim calcmode="lin" valueType="num">
                                      <p:cBhvr additive="base">
                                        <p:cTn id="19" dur="500" fill="hold"/>
                                        <p:tgtEl>
                                          <p:spTgt spid="8151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51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15107">
                                            <p:txEl>
                                              <p:pRg st="3" end="3"/>
                                            </p:txEl>
                                          </p:spTgt>
                                        </p:tgtEl>
                                        <p:attrNameLst>
                                          <p:attrName>style.visibility</p:attrName>
                                        </p:attrNameLst>
                                      </p:cBhvr>
                                      <p:to>
                                        <p:strVal val="visible"/>
                                      </p:to>
                                    </p:set>
                                    <p:anim calcmode="lin" valueType="num">
                                      <p:cBhvr additive="base">
                                        <p:cTn id="25" dur="500" fill="hold"/>
                                        <p:tgtEl>
                                          <p:spTgt spid="81510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510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title"/>
          </p:nvPr>
        </p:nvSpPr>
        <p:spPr>
          <a:xfrm>
            <a:off x="457200" y="704088"/>
            <a:ext cx="8229600" cy="724648"/>
          </a:xfrm>
        </p:spPr>
        <p:txBody>
          <a:bodyPr/>
          <a:lstStyle/>
          <a:p>
            <a:pPr eaLnBrk="1" hangingPunct="1"/>
            <a:r>
              <a:rPr lang="en-GB" sz="4000" b="1" dirty="0" smtClean="0">
                <a:solidFill>
                  <a:schemeClr val="tx1"/>
                </a:solidFill>
              </a:rPr>
              <a:t>Implementing AI </a:t>
            </a:r>
          </a:p>
        </p:txBody>
      </p:sp>
      <p:sp>
        <p:nvSpPr>
          <p:cNvPr id="817158" name="Rectangle 6"/>
          <p:cNvSpPr>
            <a:spLocks noGrp="1" noChangeArrowheads="1"/>
          </p:cNvSpPr>
          <p:nvPr>
            <p:ph idx="1"/>
          </p:nvPr>
        </p:nvSpPr>
        <p:spPr>
          <a:xfrm>
            <a:off x="463062" y="1981203"/>
            <a:ext cx="8217877" cy="5059363"/>
          </a:xfrm>
        </p:spPr>
        <p:txBody>
          <a:bodyPr/>
          <a:lstStyle/>
          <a:p>
            <a:pPr marL="609600" indent="-609600" eaLnBrk="1" hangingPunct="1">
              <a:buFontTx/>
              <a:buNone/>
            </a:pPr>
            <a:r>
              <a:rPr lang="en-GB" b="0" dirty="0" smtClean="0"/>
              <a:t>Institutionalizing change is easier when: </a:t>
            </a:r>
          </a:p>
          <a:p>
            <a:pPr marL="609600" indent="-609600" eaLnBrk="1" hangingPunct="1">
              <a:lnSpc>
                <a:spcPct val="150000"/>
              </a:lnSpc>
              <a:spcAft>
                <a:spcPts val="1200"/>
              </a:spcAft>
              <a:buClr>
                <a:srgbClr val="002060"/>
              </a:buClr>
              <a:buFont typeface="+mj-lt"/>
              <a:buAutoNum type="arabicParenR"/>
            </a:pPr>
            <a:r>
              <a:rPr lang="en-GB" b="0" dirty="0" smtClean="0"/>
              <a:t>Stakeholders are on board</a:t>
            </a:r>
          </a:p>
          <a:p>
            <a:pPr marL="609600" indent="-609600" eaLnBrk="1" hangingPunct="1">
              <a:lnSpc>
                <a:spcPct val="150000"/>
              </a:lnSpc>
              <a:spcAft>
                <a:spcPts val="1200"/>
              </a:spcAft>
              <a:buClr>
                <a:srgbClr val="002060"/>
              </a:buClr>
              <a:buFont typeface="+mj-lt"/>
              <a:buAutoNum type="arabicParenR"/>
            </a:pPr>
            <a:r>
              <a:rPr lang="en-GB" b="0" dirty="0" smtClean="0"/>
              <a:t>commitment to the mission; </a:t>
            </a:r>
          </a:p>
          <a:p>
            <a:pPr marL="609600" indent="-609600" eaLnBrk="1" hangingPunct="1">
              <a:lnSpc>
                <a:spcPct val="150000"/>
              </a:lnSpc>
              <a:spcAft>
                <a:spcPts val="1200"/>
              </a:spcAft>
              <a:buClr>
                <a:srgbClr val="002060"/>
              </a:buClr>
              <a:buFont typeface="+mj-lt"/>
              <a:buAutoNum type="arabicParenR"/>
            </a:pPr>
            <a:r>
              <a:rPr lang="en-GB" b="0" dirty="0" smtClean="0"/>
              <a:t>change is seen as contributing to the organisation’s targets</a:t>
            </a:r>
          </a:p>
          <a:p>
            <a:pPr marL="609600" indent="-609600" eaLnBrk="1" hangingPunct="1">
              <a:buFontTx/>
              <a:buNone/>
            </a:pPr>
            <a:endParaRPr lang="en-GB" sz="2000" dirty="0" smtClean="0"/>
          </a:p>
          <a:p>
            <a:pPr marL="609600" indent="-609600" eaLnBrk="1" hangingPunct="1">
              <a:buFontTx/>
              <a:buNone/>
            </a:pPr>
            <a:endParaRPr lang="en-GB"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7158">
                                            <p:txEl>
                                              <p:pRg st="0" end="0"/>
                                            </p:txEl>
                                          </p:spTgt>
                                        </p:tgtEl>
                                        <p:attrNameLst>
                                          <p:attrName>style.visibility</p:attrName>
                                        </p:attrNameLst>
                                      </p:cBhvr>
                                      <p:to>
                                        <p:strVal val="visible"/>
                                      </p:to>
                                    </p:set>
                                    <p:anim calcmode="lin" valueType="num">
                                      <p:cBhvr additive="base">
                                        <p:cTn id="7" dur="500" fill="hold"/>
                                        <p:tgtEl>
                                          <p:spTgt spid="8171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71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4" presetClass="entr" presetSubtype="0" accel="100000" fill="hold" nodeType="clickEffect">
                                  <p:stCondLst>
                                    <p:cond delay="0"/>
                                  </p:stCondLst>
                                  <p:childTnLst>
                                    <p:set>
                                      <p:cBhvr>
                                        <p:cTn id="12" dur="1" fill="hold">
                                          <p:stCondLst>
                                            <p:cond delay="0"/>
                                          </p:stCondLst>
                                        </p:cTn>
                                        <p:tgtEl>
                                          <p:spTgt spid="817158">
                                            <p:txEl>
                                              <p:pRg st="1" end="1"/>
                                            </p:txEl>
                                          </p:spTgt>
                                        </p:tgtEl>
                                        <p:attrNameLst>
                                          <p:attrName>style.visibility</p:attrName>
                                        </p:attrNameLst>
                                      </p:cBhvr>
                                      <p:to>
                                        <p:strVal val="visible"/>
                                      </p:to>
                                    </p:set>
                                    <p:anim calcmode="lin" valueType="num">
                                      <p:cBhvr>
                                        <p:cTn id="13" dur="500" fill="hold"/>
                                        <p:tgtEl>
                                          <p:spTgt spid="817158">
                                            <p:txEl>
                                              <p:pRg st="1" end="1"/>
                                            </p:txEl>
                                          </p:spTgt>
                                        </p:tgtEl>
                                        <p:attrNameLst>
                                          <p:attrName>ppt_w</p:attrName>
                                        </p:attrNameLst>
                                      </p:cBhvr>
                                      <p:tavLst>
                                        <p:tav tm="0">
                                          <p:val>
                                            <p:strVal val="#ppt_w*0.05"/>
                                          </p:val>
                                        </p:tav>
                                        <p:tav tm="100000">
                                          <p:val>
                                            <p:strVal val="#ppt_w"/>
                                          </p:val>
                                        </p:tav>
                                      </p:tavLst>
                                    </p:anim>
                                    <p:anim calcmode="lin" valueType="num">
                                      <p:cBhvr>
                                        <p:cTn id="14" dur="500" fill="hold"/>
                                        <p:tgtEl>
                                          <p:spTgt spid="817158">
                                            <p:txEl>
                                              <p:pRg st="1" end="1"/>
                                            </p:txEl>
                                          </p:spTgt>
                                        </p:tgtEl>
                                        <p:attrNameLst>
                                          <p:attrName>ppt_h</p:attrName>
                                        </p:attrNameLst>
                                      </p:cBhvr>
                                      <p:tavLst>
                                        <p:tav tm="0">
                                          <p:val>
                                            <p:strVal val="#ppt_h"/>
                                          </p:val>
                                        </p:tav>
                                        <p:tav tm="100000">
                                          <p:val>
                                            <p:strVal val="#ppt_h"/>
                                          </p:val>
                                        </p:tav>
                                      </p:tavLst>
                                    </p:anim>
                                    <p:anim calcmode="lin" valueType="num">
                                      <p:cBhvr>
                                        <p:cTn id="15" dur="500" fill="hold"/>
                                        <p:tgtEl>
                                          <p:spTgt spid="817158">
                                            <p:txEl>
                                              <p:pRg st="1" end="1"/>
                                            </p:txEl>
                                          </p:spTgt>
                                        </p:tgtEl>
                                        <p:attrNameLst>
                                          <p:attrName>ppt_x</p:attrName>
                                        </p:attrNameLst>
                                      </p:cBhvr>
                                      <p:tavLst>
                                        <p:tav tm="0">
                                          <p:val>
                                            <p:strVal val="#ppt_x-.2"/>
                                          </p:val>
                                        </p:tav>
                                        <p:tav tm="100000">
                                          <p:val>
                                            <p:strVal val="#ppt_x"/>
                                          </p:val>
                                        </p:tav>
                                      </p:tavLst>
                                    </p:anim>
                                    <p:anim calcmode="lin" valueType="num">
                                      <p:cBhvr>
                                        <p:cTn id="16" dur="500" fill="hold"/>
                                        <p:tgtEl>
                                          <p:spTgt spid="817158">
                                            <p:txEl>
                                              <p:pRg st="1" end="1"/>
                                            </p:txEl>
                                          </p:spTgt>
                                        </p:tgtEl>
                                        <p:attrNameLst>
                                          <p:attrName>ppt_y</p:attrName>
                                        </p:attrNameLst>
                                      </p:cBhvr>
                                      <p:tavLst>
                                        <p:tav tm="0">
                                          <p:val>
                                            <p:strVal val="#ppt_y"/>
                                          </p:val>
                                        </p:tav>
                                        <p:tav tm="100000">
                                          <p:val>
                                            <p:strVal val="#ppt_y"/>
                                          </p:val>
                                        </p:tav>
                                      </p:tavLst>
                                    </p:anim>
                                    <p:animEffect transition="in" filter="fade">
                                      <p:cBhvr>
                                        <p:cTn id="17" dur="500"/>
                                        <p:tgtEl>
                                          <p:spTgt spid="81715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4" presetClass="entr" presetSubtype="0" accel="100000" fill="hold" nodeType="clickEffect">
                                  <p:stCondLst>
                                    <p:cond delay="0"/>
                                  </p:stCondLst>
                                  <p:childTnLst>
                                    <p:set>
                                      <p:cBhvr>
                                        <p:cTn id="21" dur="1" fill="hold">
                                          <p:stCondLst>
                                            <p:cond delay="0"/>
                                          </p:stCondLst>
                                        </p:cTn>
                                        <p:tgtEl>
                                          <p:spTgt spid="817158">
                                            <p:txEl>
                                              <p:pRg st="2" end="2"/>
                                            </p:txEl>
                                          </p:spTgt>
                                        </p:tgtEl>
                                        <p:attrNameLst>
                                          <p:attrName>style.visibility</p:attrName>
                                        </p:attrNameLst>
                                      </p:cBhvr>
                                      <p:to>
                                        <p:strVal val="visible"/>
                                      </p:to>
                                    </p:set>
                                    <p:anim calcmode="lin" valueType="num">
                                      <p:cBhvr>
                                        <p:cTn id="22" dur="500" fill="hold"/>
                                        <p:tgtEl>
                                          <p:spTgt spid="817158">
                                            <p:txEl>
                                              <p:pRg st="2" end="2"/>
                                            </p:txEl>
                                          </p:spTgt>
                                        </p:tgtEl>
                                        <p:attrNameLst>
                                          <p:attrName>ppt_w</p:attrName>
                                        </p:attrNameLst>
                                      </p:cBhvr>
                                      <p:tavLst>
                                        <p:tav tm="0">
                                          <p:val>
                                            <p:strVal val="#ppt_w*0.05"/>
                                          </p:val>
                                        </p:tav>
                                        <p:tav tm="100000">
                                          <p:val>
                                            <p:strVal val="#ppt_w"/>
                                          </p:val>
                                        </p:tav>
                                      </p:tavLst>
                                    </p:anim>
                                    <p:anim calcmode="lin" valueType="num">
                                      <p:cBhvr>
                                        <p:cTn id="23" dur="500" fill="hold"/>
                                        <p:tgtEl>
                                          <p:spTgt spid="817158">
                                            <p:txEl>
                                              <p:pRg st="2" end="2"/>
                                            </p:txEl>
                                          </p:spTgt>
                                        </p:tgtEl>
                                        <p:attrNameLst>
                                          <p:attrName>ppt_h</p:attrName>
                                        </p:attrNameLst>
                                      </p:cBhvr>
                                      <p:tavLst>
                                        <p:tav tm="0">
                                          <p:val>
                                            <p:strVal val="#ppt_h"/>
                                          </p:val>
                                        </p:tav>
                                        <p:tav tm="100000">
                                          <p:val>
                                            <p:strVal val="#ppt_h"/>
                                          </p:val>
                                        </p:tav>
                                      </p:tavLst>
                                    </p:anim>
                                    <p:anim calcmode="lin" valueType="num">
                                      <p:cBhvr>
                                        <p:cTn id="24" dur="500" fill="hold"/>
                                        <p:tgtEl>
                                          <p:spTgt spid="817158">
                                            <p:txEl>
                                              <p:pRg st="2" end="2"/>
                                            </p:txEl>
                                          </p:spTgt>
                                        </p:tgtEl>
                                        <p:attrNameLst>
                                          <p:attrName>ppt_x</p:attrName>
                                        </p:attrNameLst>
                                      </p:cBhvr>
                                      <p:tavLst>
                                        <p:tav tm="0">
                                          <p:val>
                                            <p:strVal val="#ppt_x-.2"/>
                                          </p:val>
                                        </p:tav>
                                        <p:tav tm="100000">
                                          <p:val>
                                            <p:strVal val="#ppt_x"/>
                                          </p:val>
                                        </p:tav>
                                      </p:tavLst>
                                    </p:anim>
                                    <p:anim calcmode="lin" valueType="num">
                                      <p:cBhvr>
                                        <p:cTn id="25" dur="500" fill="hold"/>
                                        <p:tgtEl>
                                          <p:spTgt spid="817158">
                                            <p:txEl>
                                              <p:pRg st="2" end="2"/>
                                            </p:txEl>
                                          </p:spTgt>
                                        </p:tgtEl>
                                        <p:attrNameLst>
                                          <p:attrName>ppt_y</p:attrName>
                                        </p:attrNameLst>
                                      </p:cBhvr>
                                      <p:tavLst>
                                        <p:tav tm="0">
                                          <p:val>
                                            <p:strVal val="#ppt_y"/>
                                          </p:val>
                                        </p:tav>
                                        <p:tav tm="100000">
                                          <p:val>
                                            <p:strVal val="#ppt_y"/>
                                          </p:val>
                                        </p:tav>
                                      </p:tavLst>
                                    </p:anim>
                                    <p:animEffect transition="in" filter="fade">
                                      <p:cBhvr>
                                        <p:cTn id="26" dur="500"/>
                                        <p:tgtEl>
                                          <p:spTgt spid="817158">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4" presetClass="entr" presetSubtype="0" accel="100000" fill="hold" nodeType="clickEffect">
                                  <p:stCondLst>
                                    <p:cond delay="0"/>
                                  </p:stCondLst>
                                  <p:childTnLst>
                                    <p:set>
                                      <p:cBhvr>
                                        <p:cTn id="30" dur="1" fill="hold">
                                          <p:stCondLst>
                                            <p:cond delay="0"/>
                                          </p:stCondLst>
                                        </p:cTn>
                                        <p:tgtEl>
                                          <p:spTgt spid="817158">
                                            <p:txEl>
                                              <p:pRg st="3" end="3"/>
                                            </p:txEl>
                                          </p:spTgt>
                                        </p:tgtEl>
                                        <p:attrNameLst>
                                          <p:attrName>style.visibility</p:attrName>
                                        </p:attrNameLst>
                                      </p:cBhvr>
                                      <p:to>
                                        <p:strVal val="visible"/>
                                      </p:to>
                                    </p:set>
                                    <p:anim calcmode="lin" valueType="num">
                                      <p:cBhvr>
                                        <p:cTn id="31" dur="500" fill="hold"/>
                                        <p:tgtEl>
                                          <p:spTgt spid="817158">
                                            <p:txEl>
                                              <p:pRg st="3" end="3"/>
                                            </p:txEl>
                                          </p:spTgt>
                                        </p:tgtEl>
                                        <p:attrNameLst>
                                          <p:attrName>ppt_w</p:attrName>
                                        </p:attrNameLst>
                                      </p:cBhvr>
                                      <p:tavLst>
                                        <p:tav tm="0">
                                          <p:val>
                                            <p:strVal val="#ppt_w*0.05"/>
                                          </p:val>
                                        </p:tav>
                                        <p:tav tm="100000">
                                          <p:val>
                                            <p:strVal val="#ppt_w"/>
                                          </p:val>
                                        </p:tav>
                                      </p:tavLst>
                                    </p:anim>
                                    <p:anim calcmode="lin" valueType="num">
                                      <p:cBhvr>
                                        <p:cTn id="32" dur="500" fill="hold"/>
                                        <p:tgtEl>
                                          <p:spTgt spid="817158">
                                            <p:txEl>
                                              <p:pRg st="3" end="3"/>
                                            </p:txEl>
                                          </p:spTgt>
                                        </p:tgtEl>
                                        <p:attrNameLst>
                                          <p:attrName>ppt_h</p:attrName>
                                        </p:attrNameLst>
                                      </p:cBhvr>
                                      <p:tavLst>
                                        <p:tav tm="0">
                                          <p:val>
                                            <p:strVal val="#ppt_h"/>
                                          </p:val>
                                        </p:tav>
                                        <p:tav tm="100000">
                                          <p:val>
                                            <p:strVal val="#ppt_h"/>
                                          </p:val>
                                        </p:tav>
                                      </p:tavLst>
                                    </p:anim>
                                    <p:anim calcmode="lin" valueType="num">
                                      <p:cBhvr>
                                        <p:cTn id="33" dur="500" fill="hold"/>
                                        <p:tgtEl>
                                          <p:spTgt spid="817158">
                                            <p:txEl>
                                              <p:pRg st="3" end="3"/>
                                            </p:txEl>
                                          </p:spTgt>
                                        </p:tgtEl>
                                        <p:attrNameLst>
                                          <p:attrName>ppt_x</p:attrName>
                                        </p:attrNameLst>
                                      </p:cBhvr>
                                      <p:tavLst>
                                        <p:tav tm="0">
                                          <p:val>
                                            <p:strVal val="#ppt_x-.2"/>
                                          </p:val>
                                        </p:tav>
                                        <p:tav tm="100000">
                                          <p:val>
                                            <p:strVal val="#ppt_x"/>
                                          </p:val>
                                        </p:tav>
                                      </p:tavLst>
                                    </p:anim>
                                    <p:anim calcmode="lin" valueType="num">
                                      <p:cBhvr>
                                        <p:cTn id="34" dur="500" fill="hold"/>
                                        <p:tgtEl>
                                          <p:spTgt spid="817158">
                                            <p:txEl>
                                              <p:pRg st="3" end="3"/>
                                            </p:txEl>
                                          </p:spTgt>
                                        </p:tgtEl>
                                        <p:attrNameLst>
                                          <p:attrName>ppt_y</p:attrName>
                                        </p:attrNameLst>
                                      </p:cBhvr>
                                      <p:tavLst>
                                        <p:tav tm="0">
                                          <p:val>
                                            <p:strVal val="#ppt_y"/>
                                          </p:val>
                                        </p:tav>
                                        <p:tav tm="100000">
                                          <p:val>
                                            <p:strVal val="#ppt_y"/>
                                          </p:val>
                                        </p:tav>
                                      </p:tavLst>
                                    </p:anim>
                                    <p:animEffect transition="in" filter="fade">
                                      <p:cBhvr>
                                        <p:cTn id="35" dur="500"/>
                                        <p:tgtEl>
                                          <p:spTgt spid="8171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714348" y="357167"/>
            <a:ext cx="8229600" cy="857256"/>
          </a:xfrm>
        </p:spPr>
        <p:txBody>
          <a:bodyPr/>
          <a:lstStyle/>
          <a:p>
            <a:pPr eaLnBrk="1" hangingPunct="1"/>
            <a:r>
              <a:rPr lang="en-GB" sz="4000" b="1" dirty="0" smtClean="0">
                <a:solidFill>
                  <a:schemeClr val="tx1"/>
                </a:solidFill>
              </a:rPr>
              <a:t>Challenges </a:t>
            </a:r>
          </a:p>
        </p:txBody>
      </p:sp>
      <p:sp>
        <p:nvSpPr>
          <p:cNvPr id="814083" name="Rectangle 3"/>
          <p:cNvSpPr>
            <a:spLocks noGrp="1" noChangeArrowheads="1"/>
          </p:cNvSpPr>
          <p:nvPr>
            <p:ph idx="1"/>
          </p:nvPr>
        </p:nvSpPr>
        <p:spPr>
          <a:xfrm>
            <a:off x="543658" y="1201741"/>
            <a:ext cx="8217877" cy="6421437"/>
          </a:xfrm>
        </p:spPr>
        <p:txBody>
          <a:bodyPr/>
          <a:lstStyle/>
          <a:p>
            <a:pPr eaLnBrk="1" hangingPunct="1">
              <a:lnSpc>
                <a:spcPct val="150000"/>
              </a:lnSpc>
              <a:buBlip>
                <a:blip r:embed="rId2"/>
              </a:buBlip>
            </a:pPr>
            <a:r>
              <a:rPr lang="en-GB" b="0" dirty="0" smtClean="0">
                <a:solidFill>
                  <a:schemeClr val="tx1"/>
                </a:solidFill>
              </a:rPr>
              <a:t>Motivation</a:t>
            </a:r>
          </a:p>
          <a:p>
            <a:pPr eaLnBrk="1" hangingPunct="1">
              <a:lnSpc>
                <a:spcPct val="150000"/>
              </a:lnSpc>
              <a:buBlip>
                <a:blip r:embed="rId2"/>
              </a:buBlip>
            </a:pPr>
            <a:r>
              <a:rPr lang="en-GB" b="0" dirty="0" smtClean="0">
                <a:solidFill>
                  <a:schemeClr val="tx1"/>
                </a:solidFill>
              </a:rPr>
              <a:t>Commitment</a:t>
            </a:r>
          </a:p>
          <a:p>
            <a:pPr eaLnBrk="1" hangingPunct="1">
              <a:lnSpc>
                <a:spcPct val="150000"/>
              </a:lnSpc>
              <a:buBlip>
                <a:blip r:embed="rId2"/>
              </a:buBlip>
            </a:pPr>
            <a:r>
              <a:rPr lang="en-GB" b="0" dirty="0" smtClean="0">
                <a:solidFill>
                  <a:schemeClr val="tx1"/>
                </a:solidFill>
              </a:rPr>
              <a:t>Keeping the focus on positives</a:t>
            </a:r>
          </a:p>
          <a:p>
            <a:pPr eaLnBrk="1" hangingPunct="1">
              <a:lnSpc>
                <a:spcPct val="150000"/>
              </a:lnSpc>
              <a:buBlip>
                <a:blip r:embed="rId2"/>
              </a:buBlip>
            </a:pPr>
            <a:r>
              <a:rPr lang="en-GB" b="0" dirty="0" smtClean="0">
                <a:solidFill>
                  <a:schemeClr val="tx1"/>
                </a:solidFill>
              </a:rPr>
              <a:t>Sustaining Change</a:t>
            </a:r>
          </a:p>
          <a:p>
            <a:pPr eaLnBrk="1" hangingPunct="1">
              <a:lnSpc>
                <a:spcPct val="150000"/>
              </a:lnSpc>
              <a:buBlip>
                <a:blip r:embed="rId2"/>
              </a:buBlip>
            </a:pPr>
            <a:r>
              <a:rPr lang="en-GB" b="0" dirty="0" smtClean="0">
                <a:solidFill>
                  <a:schemeClr val="tx1"/>
                </a:solidFill>
              </a:rPr>
              <a:t>Time</a:t>
            </a:r>
          </a:p>
          <a:p>
            <a:pPr eaLnBrk="1" hangingPunct="1">
              <a:lnSpc>
                <a:spcPct val="150000"/>
              </a:lnSpc>
              <a:buBlip>
                <a:blip r:embed="rId2"/>
              </a:buBlip>
            </a:pPr>
            <a:r>
              <a:rPr lang="en-GB" b="0" dirty="0" smtClean="0">
                <a:solidFill>
                  <a:schemeClr val="tx1"/>
                </a:solidFill>
              </a:rPr>
              <a:t>Financial costs</a:t>
            </a:r>
          </a:p>
          <a:p>
            <a:pPr eaLnBrk="1" hangingPunct="1">
              <a:lnSpc>
                <a:spcPct val="150000"/>
              </a:lnSpc>
              <a:buBlip>
                <a:blip r:embed="rId2"/>
              </a:buBlip>
            </a:pPr>
            <a:r>
              <a:rPr lang="en-GB" b="0" dirty="0" smtClean="0">
                <a:solidFill>
                  <a:schemeClr val="tx1"/>
                </a:solidFill>
              </a:rPr>
              <a:t>The researcher’s position </a:t>
            </a:r>
          </a:p>
          <a:p>
            <a:pPr eaLnBrk="1" hangingPunct="1"/>
            <a:endParaRPr lang="en-GB" sz="2400" dirty="0" smtClean="0"/>
          </a:p>
          <a:p>
            <a:pPr eaLnBrk="1" hangingPunct="1">
              <a:buFontTx/>
              <a:buNone/>
            </a:pPr>
            <a:endParaRPr lang="en-GB" sz="32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4083">
                                            <p:txEl>
                                              <p:pRg st="0" end="0"/>
                                            </p:txEl>
                                          </p:spTgt>
                                        </p:tgtEl>
                                        <p:attrNameLst>
                                          <p:attrName>style.visibility</p:attrName>
                                        </p:attrNameLst>
                                      </p:cBhvr>
                                      <p:to>
                                        <p:strVal val="visible"/>
                                      </p:to>
                                    </p:set>
                                    <p:anim calcmode="lin" valueType="num">
                                      <p:cBhvr additive="base">
                                        <p:cTn id="7" dur="500" fill="hold"/>
                                        <p:tgtEl>
                                          <p:spTgt spid="8140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40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4083">
                                            <p:txEl>
                                              <p:pRg st="1" end="1"/>
                                            </p:txEl>
                                          </p:spTgt>
                                        </p:tgtEl>
                                        <p:attrNameLst>
                                          <p:attrName>style.visibility</p:attrName>
                                        </p:attrNameLst>
                                      </p:cBhvr>
                                      <p:to>
                                        <p:strVal val="visible"/>
                                      </p:to>
                                    </p:set>
                                    <p:anim calcmode="lin" valueType="num">
                                      <p:cBhvr additive="base">
                                        <p:cTn id="13" dur="500" fill="hold"/>
                                        <p:tgtEl>
                                          <p:spTgt spid="8140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40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14083">
                                            <p:txEl>
                                              <p:pRg st="2" end="2"/>
                                            </p:txEl>
                                          </p:spTgt>
                                        </p:tgtEl>
                                        <p:attrNameLst>
                                          <p:attrName>style.visibility</p:attrName>
                                        </p:attrNameLst>
                                      </p:cBhvr>
                                      <p:to>
                                        <p:strVal val="visible"/>
                                      </p:to>
                                    </p:set>
                                    <p:anim calcmode="lin" valueType="num">
                                      <p:cBhvr additive="base">
                                        <p:cTn id="19" dur="500" fill="hold"/>
                                        <p:tgtEl>
                                          <p:spTgt spid="8140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40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14083">
                                            <p:txEl>
                                              <p:pRg st="3" end="3"/>
                                            </p:txEl>
                                          </p:spTgt>
                                        </p:tgtEl>
                                        <p:attrNameLst>
                                          <p:attrName>style.visibility</p:attrName>
                                        </p:attrNameLst>
                                      </p:cBhvr>
                                      <p:to>
                                        <p:strVal val="visible"/>
                                      </p:to>
                                    </p:set>
                                    <p:anim calcmode="lin" valueType="num">
                                      <p:cBhvr additive="base">
                                        <p:cTn id="25" dur="500" fill="hold"/>
                                        <p:tgtEl>
                                          <p:spTgt spid="8140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40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14083">
                                            <p:txEl>
                                              <p:pRg st="4" end="4"/>
                                            </p:txEl>
                                          </p:spTgt>
                                        </p:tgtEl>
                                        <p:attrNameLst>
                                          <p:attrName>style.visibility</p:attrName>
                                        </p:attrNameLst>
                                      </p:cBhvr>
                                      <p:to>
                                        <p:strVal val="visible"/>
                                      </p:to>
                                    </p:set>
                                    <p:anim calcmode="lin" valueType="num">
                                      <p:cBhvr additive="base">
                                        <p:cTn id="31" dur="500" fill="hold"/>
                                        <p:tgtEl>
                                          <p:spTgt spid="81408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40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14083">
                                            <p:txEl>
                                              <p:pRg st="5" end="5"/>
                                            </p:txEl>
                                          </p:spTgt>
                                        </p:tgtEl>
                                        <p:attrNameLst>
                                          <p:attrName>style.visibility</p:attrName>
                                        </p:attrNameLst>
                                      </p:cBhvr>
                                      <p:to>
                                        <p:strVal val="visible"/>
                                      </p:to>
                                    </p:set>
                                    <p:anim calcmode="lin" valueType="num">
                                      <p:cBhvr additive="base">
                                        <p:cTn id="37" dur="500" fill="hold"/>
                                        <p:tgtEl>
                                          <p:spTgt spid="81408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40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14083">
                                            <p:txEl>
                                              <p:pRg st="6" end="6"/>
                                            </p:txEl>
                                          </p:spTgt>
                                        </p:tgtEl>
                                        <p:attrNameLst>
                                          <p:attrName>style.visibility</p:attrName>
                                        </p:attrNameLst>
                                      </p:cBhvr>
                                      <p:to>
                                        <p:strVal val="visible"/>
                                      </p:to>
                                    </p:set>
                                    <p:anim calcmode="lin" valueType="num">
                                      <p:cBhvr additive="base">
                                        <p:cTn id="43" dur="500" fill="hold"/>
                                        <p:tgtEl>
                                          <p:spTgt spid="81408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1408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4"/>
          <p:cNvSpPr>
            <a:spLocks noGrp="1" noChangeArrowheads="1"/>
          </p:cNvSpPr>
          <p:nvPr>
            <p:ph type="title"/>
          </p:nvPr>
        </p:nvSpPr>
        <p:spPr>
          <a:xfrm>
            <a:off x="714348" y="274638"/>
            <a:ext cx="7800972" cy="1143000"/>
          </a:xfrm>
        </p:spPr>
        <p:txBody>
          <a:bodyPr/>
          <a:lstStyle/>
          <a:p>
            <a:pPr eaLnBrk="1" hangingPunct="1"/>
            <a:r>
              <a:rPr lang="en-GB" sz="4000" b="1" dirty="0" smtClean="0">
                <a:solidFill>
                  <a:schemeClr val="tx1"/>
                </a:solidFill>
              </a:rPr>
              <a:t>Tips</a:t>
            </a:r>
          </a:p>
        </p:txBody>
      </p:sp>
      <p:sp>
        <p:nvSpPr>
          <p:cNvPr id="820227" name="Rectangle 3"/>
          <p:cNvSpPr>
            <a:spLocks noGrp="1" noChangeArrowheads="1"/>
          </p:cNvSpPr>
          <p:nvPr>
            <p:ph idx="1"/>
          </p:nvPr>
        </p:nvSpPr>
        <p:spPr>
          <a:xfrm>
            <a:off x="521678" y="1684366"/>
            <a:ext cx="8217877" cy="4173526"/>
          </a:xfrm>
        </p:spPr>
        <p:txBody>
          <a:bodyPr/>
          <a:lstStyle/>
          <a:p>
            <a:pPr eaLnBrk="1" hangingPunct="1">
              <a:lnSpc>
                <a:spcPct val="150000"/>
              </a:lnSpc>
              <a:spcAft>
                <a:spcPts val="1200"/>
              </a:spcAft>
              <a:buBlip>
                <a:blip r:embed="rId3"/>
              </a:buBlip>
            </a:pPr>
            <a:r>
              <a:rPr lang="en-GB" b="0" dirty="0" smtClean="0">
                <a:solidFill>
                  <a:schemeClr val="tx1"/>
                </a:solidFill>
              </a:rPr>
              <a:t>Involve the most active </a:t>
            </a:r>
          </a:p>
          <a:p>
            <a:pPr eaLnBrk="1" hangingPunct="1">
              <a:lnSpc>
                <a:spcPct val="150000"/>
              </a:lnSpc>
              <a:spcAft>
                <a:spcPts val="1200"/>
              </a:spcAft>
              <a:buBlip>
                <a:blip r:embed="rId3"/>
              </a:buBlip>
            </a:pPr>
            <a:r>
              <a:rPr lang="en-GB" b="0" dirty="0" smtClean="0">
                <a:solidFill>
                  <a:schemeClr val="tx1"/>
                </a:solidFill>
              </a:rPr>
              <a:t>Invite, influence and involve. </a:t>
            </a:r>
          </a:p>
          <a:p>
            <a:pPr eaLnBrk="1" hangingPunct="1">
              <a:lnSpc>
                <a:spcPct val="150000"/>
              </a:lnSpc>
              <a:spcAft>
                <a:spcPts val="1200"/>
              </a:spcAft>
              <a:buBlip>
                <a:blip r:embed="rId3"/>
              </a:buBlip>
            </a:pPr>
            <a:r>
              <a:rPr lang="en-GB" b="0" dirty="0" smtClean="0">
                <a:solidFill>
                  <a:schemeClr val="tx1"/>
                </a:solidFill>
              </a:rPr>
              <a:t>Design committees and set up targets </a:t>
            </a:r>
          </a:p>
          <a:p>
            <a:pPr eaLnBrk="1" hangingPunct="1">
              <a:spcAft>
                <a:spcPts val="1200"/>
              </a:spcAft>
              <a:buBlip>
                <a:blip r:embed="rId3"/>
              </a:buBlip>
            </a:pPr>
            <a:r>
              <a:rPr lang="en-GB" b="0" dirty="0" smtClean="0">
                <a:solidFill>
                  <a:schemeClr val="tx1"/>
                </a:solidFill>
              </a:rPr>
              <a:t>Focus attention on the positive image and on the big picture</a:t>
            </a:r>
          </a:p>
          <a:p>
            <a:pPr eaLnBrk="1" hangingPunct="1">
              <a:buFontTx/>
              <a:buNone/>
            </a:pPr>
            <a:endParaRPr lang="en-GB" dirty="0" smtClean="0"/>
          </a:p>
          <a:p>
            <a:pPr eaLnBrk="1" hangingPunct="1"/>
            <a:endParaRPr lang="en-GB" sz="3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20227">
                                            <p:txEl>
                                              <p:pRg st="0" end="0"/>
                                            </p:txEl>
                                          </p:spTgt>
                                        </p:tgtEl>
                                        <p:attrNameLst>
                                          <p:attrName>style.visibility</p:attrName>
                                        </p:attrNameLst>
                                      </p:cBhvr>
                                      <p:to>
                                        <p:strVal val="visible"/>
                                      </p:to>
                                    </p:set>
                                    <p:anim calcmode="lin" valueType="num">
                                      <p:cBhvr additive="base">
                                        <p:cTn id="7" dur="500" fill="hold"/>
                                        <p:tgtEl>
                                          <p:spTgt spid="8202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20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20227">
                                            <p:txEl>
                                              <p:pRg st="1" end="1"/>
                                            </p:txEl>
                                          </p:spTgt>
                                        </p:tgtEl>
                                        <p:attrNameLst>
                                          <p:attrName>style.visibility</p:attrName>
                                        </p:attrNameLst>
                                      </p:cBhvr>
                                      <p:to>
                                        <p:strVal val="visible"/>
                                      </p:to>
                                    </p:set>
                                    <p:anim calcmode="lin" valueType="num">
                                      <p:cBhvr additive="base">
                                        <p:cTn id="13" dur="500" fill="hold"/>
                                        <p:tgtEl>
                                          <p:spTgt spid="8202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202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20227">
                                            <p:txEl>
                                              <p:pRg st="2" end="2"/>
                                            </p:txEl>
                                          </p:spTgt>
                                        </p:tgtEl>
                                        <p:attrNameLst>
                                          <p:attrName>style.visibility</p:attrName>
                                        </p:attrNameLst>
                                      </p:cBhvr>
                                      <p:to>
                                        <p:strVal val="visible"/>
                                      </p:to>
                                    </p:set>
                                    <p:anim calcmode="lin" valueType="num">
                                      <p:cBhvr additive="base">
                                        <p:cTn id="19" dur="500" fill="hold"/>
                                        <p:tgtEl>
                                          <p:spTgt spid="8202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202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20227">
                                            <p:txEl>
                                              <p:pRg st="3" end="3"/>
                                            </p:txEl>
                                          </p:spTgt>
                                        </p:tgtEl>
                                        <p:attrNameLst>
                                          <p:attrName>style.visibility</p:attrName>
                                        </p:attrNameLst>
                                      </p:cBhvr>
                                      <p:to>
                                        <p:strVal val="visible"/>
                                      </p:to>
                                    </p:set>
                                    <p:anim calcmode="lin" valueType="num">
                                      <p:cBhvr additive="base">
                                        <p:cTn id="25" dur="500" fill="hold"/>
                                        <p:tgtEl>
                                          <p:spTgt spid="8202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202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ctrTitle"/>
          </p:nvPr>
        </p:nvSpPr>
        <p:spPr>
          <a:xfrm>
            <a:off x="422030" y="2214554"/>
            <a:ext cx="8229600" cy="985846"/>
          </a:xfrm>
        </p:spPr>
        <p:txBody>
          <a:bodyPr>
            <a:normAutofit/>
          </a:bodyPr>
          <a:lstStyle/>
          <a:p>
            <a:pPr algn="ctr" eaLnBrk="1" hangingPunct="1"/>
            <a:r>
              <a:rPr lang="en-GB" sz="4000" dirty="0" smtClean="0">
                <a:solidFill>
                  <a:schemeClr val="bg1"/>
                </a:solidFill>
              </a:rPr>
              <a:t>Discussion</a:t>
            </a:r>
            <a:r>
              <a:rPr lang="en-GB" sz="4000" dirty="0" smtClean="0">
                <a:solidFill>
                  <a:schemeClr val="tx1"/>
                </a:solidFill>
              </a:rPr>
              <a:t> </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endParaRPr lang="en-GB" dirty="0" smtClean="0"/>
          </a:p>
          <a:p>
            <a:pPr algn="ctr">
              <a:buNone/>
            </a:pPr>
            <a:endParaRPr lang="en-GB" dirty="0" smtClean="0"/>
          </a:p>
          <a:p>
            <a:pPr algn="ctr">
              <a:buNone/>
            </a:pPr>
            <a:r>
              <a:rPr lang="en-GB" dirty="0" smtClean="0"/>
              <a:t>Maha Shuayb </a:t>
            </a:r>
            <a:endParaRPr lang="en-US" dirty="0" smtClean="0"/>
          </a:p>
          <a:p>
            <a:pPr algn="ctr">
              <a:buNone/>
            </a:pPr>
            <a:r>
              <a:rPr lang="en-GB" dirty="0" smtClean="0"/>
              <a:t>maha.shuayb@sant.ox.ac.uk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857224" y="571480"/>
            <a:ext cx="8002465" cy="695325"/>
          </a:xfrm>
        </p:spPr>
        <p:txBody>
          <a:bodyPr>
            <a:normAutofit/>
          </a:bodyPr>
          <a:lstStyle/>
          <a:p>
            <a:pPr algn="ctr" eaLnBrk="1" hangingPunct="1"/>
            <a:r>
              <a:rPr lang="en-GB" sz="4000" b="1" dirty="0" smtClean="0">
                <a:solidFill>
                  <a:schemeClr val="tx1"/>
                </a:solidFill>
              </a:rPr>
              <a:t>What is AI </a:t>
            </a:r>
          </a:p>
        </p:txBody>
      </p:sp>
      <p:sp>
        <p:nvSpPr>
          <p:cNvPr id="666629" name="Rectangle 5"/>
          <p:cNvSpPr>
            <a:spLocks noGrp="1" noChangeArrowheads="1"/>
          </p:cNvSpPr>
          <p:nvPr>
            <p:ph idx="1"/>
          </p:nvPr>
        </p:nvSpPr>
        <p:spPr>
          <a:xfrm>
            <a:off x="357158" y="1785926"/>
            <a:ext cx="8217877" cy="4773613"/>
          </a:xfrm>
        </p:spPr>
        <p:txBody>
          <a:bodyPr>
            <a:normAutofit fontScale="92500" lnSpcReduction="10000"/>
          </a:bodyPr>
          <a:lstStyle/>
          <a:p>
            <a:pPr eaLnBrk="1" hangingPunct="1">
              <a:buFontTx/>
              <a:buNone/>
            </a:pPr>
            <a:r>
              <a:rPr lang="en-GB" dirty="0" smtClean="0"/>
              <a:t>AI as  Way of Thinking</a:t>
            </a:r>
            <a:br>
              <a:rPr lang="en-GB" dirty="0" smtClean="0"/>
            </a:br>
            <a:endParaRPr lang="en-GB" dirty="0" smtClean="0"/>
          </a:p>
          <a:p>
            <a:pPr eaLnBrk="1" hangingPunct="1">
              <a:buFontTx/>
              <a:buNone/>
            </a:pPr>
            <a:r>
              <a:rPr lang="en-GB" b="0" dirty="0" smtClean="0"/>
              <a:t>	</a:t>
            </a:r>
            <a:r>
              <a:rPr lang="en-GB" b="0" dirty="0" smtClean="0">
                <a:solidFill>
                  <a:schemeClr val="tx1"/>
                </a:solidFill>
              </a:rPr>
              <a:t>“AI is the cooperative search for the best in people and their organizations.”</a:t>
            </a:r>
            <a:r>
              <a:rPr lang="en-US" b="0" dirty="0" smtClean="0">
                <a:solidFill>
                  <a:schemeClr val="tx1"/>
                </a:solidFill>
              </a:rPr>
              <a:t> </a:t>
            </a:r>
          </a:p>
          <a:p>
            <a:pPr eaLnBrk="1" hangingPunct="1">
              <a:buFontTx/>
              <a:buNone/>
            </a:pPr>
            <a:endParaRPr lang="en-US" dirty="0" smtClean="0"/>
          </a:p>
          <a:p>
            <a:pPr eaLnBrk="1" hangingPunct="1">
              <a:buFontTx/>
              <a:buNone/>
            </a:pPr>
            <a:r>
              <a:rPr lang="en-US" dirty="0" smtClean="0"/>
              <a:t>AI as a Process</a:t>
            </a:r>
            <a:r>
              <a:rPr lang="en-US" b="0" dirty="0" smtClean="0"/>
              <a:t/>
            </a:r>
            <a:br>
              <a:rPr lang="en-US" b="0" dirty="0" smtClean="0"/>
            </a:br>
            <a:endParaRPr lang="en-US" b="0" dirty="0" smtClean="0"/>
          </a:p>
          <a:p>
            <a:pPr eaLnBrk="1" hangingPunct="1">
              <a:buFontTx/>
              <a:buNone/>
            </a:pPr>
            <a:r>
              <a:rPr lang="en-GB" b="0" dirty="0" smtClean="0"/>
              <a:t>	</a:t>
            </a:r>
            <a:r>
              <a:rPr lang="en-GB" b="0" dirty="0" smtClean="0">
                <a:solidFill>
                  <a:schemeClr val="tx1"/>
                </a:solidFill>
              </a:rPr>
              <a:t>“AI involves the art and practice of asking questions that strengthen a system. It mobilizes Inquiry through an 'unconditional positive question’.”</a:t>
            </a:r>
            <a:r>
              <a:rPr lang="en-GB" b="0" dirty="0" smtClean="0"/>
              <a:t/>
            </a:r>
            <a:br>
              <a:rPr lang="en-GB" b="0" dirty="0" smtClean="0"/>
            </a:br>
            <a:r>
              <a:rPr lang="en-GB" b="0" dirty="0" smtClean="0"/>
              <a:t>					</a:t>
            </a:r>
            <a:r>
              <a:rPr lang="en-GB" sz="2400" b="0" dirty="0" smtClean="0"/>
              <a:t>	</a:t>
            </a:r>
            <a:r>
              <a:rPr lang="en-GB" sz="2400" b="0" dirty="0" err="1" smtClean="0"/>
              <a:t>Cooperrider</a:t>
            </a:r>
            <a:r>
              <a:rPr lang="en-GB" sz="2400" b="0" dirty="0" smtClean="0"/>
              <a:t> , D.</a:t>
            </a:r>
          </a:p>
          <a:p>
            <a:pPr eaLnBrk="1" hangingPunct="1">
              <a:buFontTx/>
              <a:buNone/>
            </a:pPr>
            <a:r>
              <a:rPr lang="en-GB" sz="2400" b="0" dirty="0" smtClean="0">
                <a:solidFill>
                  <a:schemeClr val="tx1"/>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66629">
                                            <p:txEl>
                                              <p:pRg st="0" end="0"/>
                                            </p:txEl>
                                          </p:spTgt>
                                        </p:tgtEl>
                                        <p:attrNameLst>
                                          <p:attrName>style.visibility</p:attrName>
                                        </p:attrNameLst>
                                      </p:cBhvr>
                                      <p:to>
                                        <p:strVal val="visible"/>
                                      </p:to>
                                    </p:set>
                                    <p:anim calcmode="lin" valueType="num">
                                      <p:cBhvr additive="base">
                                        <p:cTn id="7" dur="500" fill="hold"/>
                                        <p:tgtEl>
                                          <p:spTgt spid="66662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6662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66629">
                                            <p:txEl>
                                              <p:pRg st="1" end="1"/>
                                            </p:txEl>
                                          </p:spTgt>
                                        </p:tgtEl>
                                        <p:attrNameLst>
                                          <p:attrName>style.visibility</p:attrName>
                                        </p:attrNameLst>
                                      </p:cBhvr>
                                      <p:to>
                                        <p:strVal val="visible"/>
                                      </p:to>
                                    </p:set>
                                    <p:anim calcmode="lin" valueType="num">
                                      <p:cBhvr additive="base">
                                        <p:cTn id="13" dur="500" fill="hold"/>
                                        <p:tgtEl>
                                          <p:spTgt spid="66662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6662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66629">
                                            <p:txEl>
                                              <p:pRg st="3" end="3"/>
                                            </p:txEl>
                                          </p:spTgt>
                                        </p:tgtEl>
                                        <p:attrNameLst>
                                          <p:attrName>style.visibility</p:attrName>
                                        </p:attrNameLst>
                                      </p:cBhvr>
                                      <p:to>
                                        <p:strVal val="visible"/>
                                      </p:to>
                                    </p:set>
                                    <p:anim calcmode="lin" valueType="num">
                                      <p:cBhvr additive="base">
                                        <p:cTn id="19" dur="500" fill="hold"/>
                                        <p:tgtEl>
                                          <p:spTgt spid="66662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6662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66629">
                                            <p:txEl>
                                              <p:pRg st="4" end="4"/>
                                            </p:txEl>
                                          </p:spTgt>
                                        </p:tgtEl>
                                        <p:attrNameLst>
                                          <p:attrName>style.visibility</p:attrName>
                                        </p:attrNameLst>
                                      </p:cBhvr>
                                      <p:to>
                                        <p:strVal val="visible"/>
                                      </p:to>
                                    </p:set>
                                    <p:anim calcmode="lin" valueType="num">
                                      <p:cBhvr additive="base">
                                        <p:cTn id="25" dur="500" fill="hold"/>
                                        <p:tgtEl>
                                          <p:spTgt spid="66662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6662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66629">
                                            <p:txEl>
                                              <p:pRg st="5" end="5"/>
                                            </p:txEl>
                                          </p:spTgt>
                                        </p:tgtEl>
                                        <p:attrNameLst>
                                          <p:attrName>style.visibility</p:attrName>
                                        </p:attrNameLst>
                                      </p:cBhvr>
                                      <p:to>
                                        <p:strVal val="visible"/>
                                      </p:to>
                                    </p:set>
                                    <p:anim calcmode="lin" valueType="num">
                                      <p:cBhvr additive="base">
                                        <p:cTn id="31" dur="500" fill="hold"/>
                                        <p:tgtEl>
                                          <p:spTgt spid="66662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6662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14348" y="571480"/>
            <a:ext cx="8255977" cy="720725"/>
          </a:xfrm>
        </p:spPr>
        <p:txBody>
          <a:bodyPr>
            <a:normAutofit fontScale="90000"/>
          </a:bodyPr>
          <a:lstStyle/>
          <a:p>
            <a:pPr eaLnBrk="1" hangingPunct="1"/>
            <a:r>
              <a:rPr lang="en-GB" sz="3600" dirty="0" smtClean="0">
                <a:solidFill>
                  <a:schemeClr val="tx1"/>
                </a:solidFill>
                <a:latin typeface="Arial" pitchFamily="34" charset="0"/>
                <a:cs typeface="Arial" pitchFamily="34" charset="0"/>
              </a:rPr>
              <a:t>History and Underpinning Rationale of AI </a:t>
            </a:r>
          </a:p>
        </p:txBody>
      </p:sp>
      <p:sp>
        <p:nvSpPr>
          <p:cNvPr id="605187" name="Rectangle 3"/>
          <p:cNvSpPr>
            <a:spLocks noGrp="1" noChangeArrowheads="1"/>
          </p:cNvSpPr>
          <p:nvPr>
            <p:ph idx="1"/>
          </p:nvPr>
        </p:nvSpPr>
        <p:spPr>
          <a:xfrm>
            <a:off x="709248" y="1627191"/>
            <a:ext cx="8058150" cy="9820275"/>
          </a:xfrm>
        </p:spPr>
        <p:txBody>
          <a:bodyPr/>
          <a:lstStyle/>
          <a:p>
            <a:pPr eaLnBrk="1" hangingPunct="1">
              <a:lnSpc>
                <a:spcPct val="150000"/>
              </a:lnSpc>
              <a:spcBef>
                <a:spcPct val="0"/>
              </a:spcBef>
              <a:buBlip>
                <a:blip r:embed="rId3"/>
              </a:buBlip>
            </a:pPr>
            <a:r>
              <a:rPr lang="en-GB" b="0" i="1" dirty="0" smtClean="0">
                <a:solidFill>
                  <a:schemeClr val="tx1"/>
                </a:solidFill>
              </a:rPr>
              <a:t>David </a:t>
            </a:r>
            <a:r>
              <a:rPr lang="en-GB" b="0" i="1" dirty="0" err="1" smtClean="0">
                <a:solidFill>
                  <a:schemeClr val="tx1"/>
                </a:solidFill>
              </a:rPr>
              <a:t>Cooperrider</a:t>
            </a:r>
            <a:r>
              <a:rPr lang="en-GB" b="0" i="1" dirty="0" smtClean="0">
                <a:solidFill>
                  <a:schemeClr val="tx1"/>
                </a:solidFill>
              </a:rPr>
              <a:t>: </a:t>
            </a:r>
            <a:r>
              <a:rPr lang="en-GB" b="0" dirty="0" smtClean="0">
                <a:solidFill>
                  <a:schemeClr val="tx1"/>
                </a:solidFill>
              </a:rPr>
              <a:t>Organization development </a:t>
            </a:r>
          </a:p>
          <a:p>
            <a:pPr eaLnBrk="1" hangingPunct="1">
              <a:lnSpc>
                <a:spcPct val="150000"/>
              </a:lnSpc>
              <a:spcBef>
                <a:spcPct val="0"/>
              </a:spcBef>
              <a:buBlip>
                <a:blip r:embed="rId3"/>
              </a:buBlip>
            </a:pPr>
            <a:r>
              <a:rPr lang="en-GB" b="0" dirty="0" smtClean="0">
                <a:solidFill>
                  <a:schemeClr val="tx1"/>
                </a:solidFill>
              </a:rPr>
              <a:t>Change is usually faced with tension </a:t>
            </a:r>
          </a:p>
          <a:p>
            <a:pPr eaLnBrk="1" hangingPunct="1">
              <a:lnSpc>
                <a:spcPct val="150000"/>
              </a:lnSpc>
              <a:spcBef>
                <a:spcPct val="0"/>
              </a:spcBef>
              <a:buBlip>
                <a:blip r:embed="rId3"/>
              </a:buBlip>
            </a:pPr>
            <a:r>
              <a:rPr lang="en-GB" b="0" dirty="0" smtClean="0">
                <a:solidFill>
                  <a:schemeClr val="tx1"/>
                </a:solidFill>
              </a:rPr>
              <a:t>Action research is often underpinned by a problem solving theory</a:t>
            </a:r>
            <a:r>
              <a:rPr lang="en-GB" dirty="0" smtClean="0">
                <a:solidFill>
                  <a:schemeClr val="tx1"/>
                </a:solidFill>
              </a:rPr>
              <a:t> </a:t>
            </a:r>
          </a:p>
          <a:p>
            <a:pPr eaLnBrk="1" hangingPunct="1">
              <a:lnSpc>
                <a:spcPct val="150000"/>
              </a:lnSpc>
              <a:buBlip>
                <a:blip r:embed="rId3"/>
              </a:buBlip>
            </a:pPr>
            <a:r>
              <a:rPr lang="en-US" b="0" dirty="0" smtClean="0">
                <a:solidFill>
                  <a:schemeClr val="tx1"/>
                </a:solidFill>
              </a:rPr>
              <a:t>An increasing awareness of the limitations of the problem solving approach </a:t>
            </a:r>
            <a:endParaRPr lang="en-GB" b="0" dirty="0" smtClean="0">
              <a:solidFill>
                <a:schemeClr val="tx1"/>
              </a:solidFill>
            </a:endParaRPr>
          </a:p>
          <a:p>
            <a:pPr eaLnBrk="1" hangingPunct="1">
              <a:lnSpc>
                <a:spcPct val="150000"/>
              </a:lnSpc>
              <a:buFontTx/>
              <a:buNone/>
            </a:pPr>
            <a:endParaRPr lang="en-GB" dirty="0" smtClean="0"/>
          </a:p>
          <a:p>
            <a:pPr eaLnBrk="1" hangingPunct="1">
              <a:spcBef>
                <a:spcPct val="0"/>
              </a:spcBef>
              <a:buFontTx/>
              <a:buNone/>
            </a:pPr>
            <a:endParaRPr lang="en-GB" dirty="0" smtClean="0"/>
          </a:p>
          <a:p>
            <a:pPr eaLnBrk="1" hangingPunct="1">
              <a:spcBef>
                <a:spcPct val="0"/>
              </a:spcBef>
              <a:buFontTx/>
              <a:buNone/>
            </a:pPr>
            <a:endParaRPr lang="en-GB" dirty="0" smtClean="0"/>
          </a:p>
          <a:p>
            <a:pPr eaLnBrk="1" hangingPunct="1">
              <a:spcBef>
                <a:spcPct val="0"/>
              </a:spcBef>
              <a:buFontTx/>
              <a:buNone/>
            </a:pPr>
            <a:endParaRPr lang="en-GB" dirty="0" smtClean="0"/>
          </a:p>
          <a:p>
            <a:pPr eaLnBrk="1" hangingPunct="1">
              <a:spcBef>
                <a:spcPct val="0"/>
              </a:spcBef>
              <a:buFontTx/>
              <a:buNone/>
            </a:pPr>
            <a:endParaRPr lang="en-GB" dirty="0" smtClean="0"/>
          </a:p>
          <a:p>
            <a:pPr eaLnBrk="1" hangingPunct="1">
              <a:spcBef>
                <a:spcPct val="0"/>
              </a:spcBef>
              <a:buFontTx/>
              <a:buNone/>
            </a:pPr>
            <a:endParaRPr lang="en-GB" dirty="0" smtClean="0"/>
          </a:p>
          <a:p>
            <a:pPr eaLnBrk="1" hangingPunct="1">
              <a:spcBef>
                <a:spcPct val="0"/>
              </a:spcBef>
              <a:buFontTx/>
              <a:buNone/>
            </a:pPr>
            <a:endParaRPr lang="en-GB" dirty="0" smtClean="0"/>
          </a:p>
          <a:p>
            <a:pPr eaLnBrk="1" hangingPunct="1">
              <a:spcBef>
                <a:spcPct val="0"/>
              </a:spcBef>
              <a:buFontTx/>
              <a:buNone/>
            </a:pPr>
            <a:endParaRPr lang="en-GB" dirty="0" smtClean="0"/>
          </a:p>
          <a:p>
            <a:pPr eaLnBrk="1" hangingPunct="1">
              <a:spcBef>
                <a:spcPct val="0"/>
              </a:spcBef>
              <a:buFontTx/>
              <a:buNone/>
            </a:pPr>
            <a:endParaRPr lang="en-GB" dirty="0" smtClean="0"/>
          </a:p>
          <a:p>
            <a:pPr eaLnBrk="1" hangingPunct="1">
              <a:spcBef>
                <a:spcPct val="0"/>
              </a:spcBef>
              <a:buFontTx/>
              <a:buNone/>
            </a:pPr>
            <a:endParaRPr lang="en-GB" dirty="0" smtClean="0"/>
          </a:p>
          <a:p>
            <a:pPr eaLnBrk="1" hangingPunct="1">
              <a:spcBef>
                <a:spcPct val="0"/>
              </a:spcBef>
              <a:buFontTx/>
              <a:buNone/>
            </a:pPr>
            <a:endParaRPr lang="en-GB" dirty="0" smtClean="0"/>
          </a:p>
          <a:p>
            <a:pPr eaLnBrk="1" hangingPunct="1">
              <a:spcBef>
                <a:spcPct val="0"/>
              </a:spcBef>
              <a:buFontTx/>
              <a:buNone/>
            </a:pPr>
            <a:endParaRPr lang="en-GB" dirty="0" smtClean="0"/>
          </a:p>
          <a:p>
            <a:pPr eaLnBrk="1" hangingPunct="1">
              <a:buFontTx/>
              <a:buNone/>
            </a:pPr>
            <a:endParaRPr lang="en-GB"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605187">
                                            <p:txEl>
                                              <p:pRg st="0" end="0"/>
                                            </p:txEl>
                                          </p:spTgt>
                                        </p:tgtEl>
                                        <p:attrNameLst>
                                          <p:attrName>style.visibility</p:attrName>
                                        </p:attrNameLst>
                                      </p:cBhvr>
                                      <p:to>
                                        <p:strVal val="visible"/>
                                      </p:to>
                                    </p:set>
                                    <p:anim calcmode="lin" valueType="num">
                                      <p:cBhvr>
                                        <p:cTn id="7" dur="500" fill="hold"/>
                                        <p:tgtEl>
                                          <p:spTgt spid="605187">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605187">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605187">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605187">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60518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605187">
                                            <p:txEl>
                                              <p:pRg st="1" end="1"/>
                                            </p:txEl>
                                          </p:spTgt>
                                        </p:tgtEl>
                                        <p:attrNameLst>
                                          <p:attrName>style.visibility</p:attrName>
                                        </p:attrNameLst>
                                      </p:cBhvr>
                                      <p:to>
                                        <p:strVal val="visible"/>
                                      </p:to>
                                    </p:set>
                                    <p:anim calcmode="lin" valueType="num">
                                      <p:cBhvr>
                                        <p:cTn id="16" dur="500" fill="hold"/>
                                        <p:tgtEl>
                                          <p:spTgt spid="605187">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605187">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605187">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605187">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60518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605187">
                                            <p:txEl>
                                              <p:pRg st="2" end="2"/>
                                            </p:txEl>
                                          </p:spTgt>
                                        </p:tgtEl>
                                        <p:attrNameLst>
                                          <p:attrName>style.visibility</p:attrName>
                                        </p:attrNameLst>
                                      </p:cBhvr>
                                      <p:to>
                                        <p:strVal val="visible"/>
                                      </p:to>
                                    </p:set>
                                    <p:anim calcmode="lin" valueType="num">
                                      <p:cBhvr>
                                        <p:cTn id="25" dur="500" fill="hold"/>
                                        <p:tgtEl>
                                          <p:spTgt spid="605187">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605187">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605187">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605187">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605187">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605187">
                                            <p:txEl>
                                              <p:pRg st="3" end="3"/>
                                            </p:txEl>
                                          </p:spTgt>
                                        </p:tgtEl>
                                        <p:attrNameLst>
                                          <p:attrName>style.visibility</p:attrName>
                                        </p:attrNameLst>
                                      </p:cBhvr>
                                      <p:to>
                                        <p:strVal val="visible"/>
                                      </p:to>
                                    </p:set>
                                    <p:anim calcmode="lin" valueType="num">
                                      <p:cBhvr>
                                        <p:cTn id="34" dur="500" fill="hold"/>
                                        <p:tgtEl>
                                          <p:spTgt spid="605187">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605187">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605187">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605187">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6051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3" name="Rectangle 3"/>
          <p:cNvSpPr>
            <a:spLocks noGrp="1" noChangeArrowheads="1"/>
          </p:cNvSpPr>
          <p:nvPr>
            <p:ph idx="1"/>
          </p:nvPr>
        </p:nvSpPr>
        <p:spPr>
          <a:xfrm>
            <a:off x="857224" y="2214554"/>
            <a:ext cx="6954715" cy="2635250"/>
          </a:xfrm>
        </p:spPr>
        <p:txBody>
          <a:bodyPr>
            <a:normAutofit/>
          </a:bodyPr>
          <a:lstStyle/>
          <a:p>
            <a:pPr eaLnBrk="1" hangingPunct="1">
              <a:lnSpc>
                <a:spcPct val="150000"/>
              </a:lnSpc>
              <a:spcBef>
                <a:spcPct val="0"/>
              </a:spcBef>
              <a:buBlip>
                <a:blip r:embed="rId3"/>
              </a:buBlip>
            </a:pPr>
            <a:r>
              <a:rPr lang="en-GB" b="0" dirty="0" smtClean="0">
                <a:solidFill>
                  <a:schemeClr val="tx1"/>
                </a:solidFill>
              </a:rPr>
              <a:t>Identify problem</a:t>
            </a:r>
          </a:p>
          <a:p>
            <a:pPr eaLnBrk="1" hangingPunct="1">
              <a:lnSpc>
                <a:spcPct val="150000"/>
              </a:lnSpc>
              <a:spcBef>
                <a:spcPct val="0"/>
              </a:spcBef>
              <a:buBlip>
                <a:blip r:embed="rId3"/>
              </a:buBlip>
            </a:pPr>
            <a:r>
              <a:rPr lang="en-GB" b="0" dirty="0" smtClean="0">
                <a:solidFill>
                  <a:schemeClr val="tx1"/>
                </a:solidFill>
              </a:rPr>
              <a:t>Conduct root cause analysis</a:t>
            </a:r>
          </a:p>
          <a:p>
            <a:pPr eaLnBrk="1" hangingPunct="1">
              <a:lnSpc>
                <a:spcPct val="150000"/>
              </a:lnSpc>
              <a:spcBef>
                <a:spcPct val="0"/>
              </a:spcBef>
              <a:buBlip>
                <a:blip r:embed="rId3"/>
              </a:buBlip>
            </a:pPr>
            <a:r>
              <a:rPr lang="en-GB" b="0" dirty="0" smtClean="0">
                <a:solidFill>
                  <a:schemeClr val="tx1"/>
                </a:solidFill>
              </a:rPr>
              <a:t>Brainstorm solutions and analyse</a:t>
            </a:r>
          </a:p>
          <a:p>
            <a:pPr eaLnBrk="1" hangingPunct="1">
              <a:lnSpc>
                <a:spcPct val="150000"/>
              </a:lnSpc>
              <a:spcBef>
                <a:spcPct val="0"/>
              </a:spcBef>
              <a:buBlip>
                <a:blip r:embed="rId3"/>
              </a:buBlip>
            </a:pPr>
            <a:r>
              <a:rPr lang="en-GB" b="0" dirty="0" smtClean="0">
                <a:solidFill>
                  <a:schemeClr val="tx1"/>
                </a:solidFill>
              </a:rPr>
              <a:t>Develop action plans/ intervention</a:t>
            </a:r>
          </a:p>
        </p:txBody>
      </p:sp>
      <p:sp>
        <p:nvSpPr>
          <p:cNvPr id="6147" name="Rectangle 6"/>
          <p:cNvSpPr>
            <a:spLocks noChangeArrowheads="1"/>
          </p:cNvSpPr>
          <p:nvPr/>
        </p:nvSpPr>
        <p:spPr bwMode="auto">
          <a:xfrm>
            <a:off x="907074" y="4997450"/>
            <a:ext cx="7118838" cy="831850"/>
          </a:xfrm>
          <a:prstGeom prst="rect">
            <a:avLst/>
          </a:prstGeom>
          <a:noFill/>
          <a:ln w="9525">
            <a:noFill/>
            <a:miter lim="800000"/>
            <a:headEnd/>
            <a:tailEnd/>
          </a:ln>
        </p:spPr>
        <p:txBody>
          <a:bodyPr>
            <a:spAutoFit/>
          </a:bodyPr>
          <a:lstStyle/>
          <a:p>
            <a:r>
              <a:rPr lang="en-US" sz="2400" b="1" dirty="0">
                <a:solidFill>
                  <a:srgbClr val="002060"/>
                </a:solidFill>
                <a:latin typeface="Arial" charset="0"/>
              </a:rPr>
              <a:t>Metaphor:  Organizations are problems to be solved</a:t>
            </a:r>
          </a:p>
        </p:txBody>
      </p:sp>
      <p:sp>
        <p:nvSpPr>
          <p:cNvPr id="6" name="Text Box 14"/>
          <p:cNvSpPr txBox="1">
            <a:spLocks noChangeArrowheads="1"/>
          </p:cNvSpPr>
          <p:nvPr/>
        </p:nvSpPr>
        <p:spPr bwMode="auto">
          <a:xfrm>
            <a:off x="1000100" y="714356"/>
            <a:ext cx="7072362" cy="1200329"/>
          </a:xfrm>
          <a:prstGeom prst="rect">
            <a:avLst/>
          </a:prstGeom>
          <a:noFill/>
          <a:ln w="9525">
            <a:noFill/>
            <a:miter lim="800000"/>
            <a:headEnd/>
            <a:tailEnd/>
          </a:ln>
        </p:spPr>
        <p:txBody>
          <a:bodyPr wrap="square">
            <a:spAutoFit/>
          </a:bodyPr>
          <a:lstStyle/>
          <a:p>
            <a:r>
              <a:rPr lang="en-GB" sz="3600" b="1" dirty="0">
                <a:latin typeface="Arial" charset="0"/>
              </a:rPr>
              <a:t>Problem solving model of action research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4" presetClass="entr" presetSubtype="0" accel="100000" fill="hold" nodeType="clickEffect">
                                  <p:stCondLst>
                                    <p:cond delay="0"/>
                                  </p:stCondLst>
                                  <p:childTnLst>
                                    <p:set>
                                      <p:cBhvr>
                                        <p:cTn id="12" dur="1" fill="hold">
                                          <p:stCondLst>
                                            <p:cond delay="0"/>
                                          </p:stCondLst>
                                        </p:cTn>
                                        <p:tgtEl>
                                          <p:spTgt spid="609283">
                                            <p:txEl>
                                              <p:pRg st="0" end="0"/>
                                            </p:txEl>
                                          </p:spTgt>
                                        </p:tgtEl>
                                        <p:attrNameLst>
                                          <p:attrName>style.visibility</p:attrName>
                                        </p:attrNameLst>
                                      </p:cBhvr>
                                      <p:to>
                                        <p:strVal val="visible"/>
                                      </p:to>
                                    </p:set>
                                    <p:anim calcmode="lin" valueType="num">
                                      <p:cBhvr>
                                        <p:cTn id="13" dur="500" fill="hold"/>
                                        <p:tgtEl>
                                          <p:spTgt spid="609283">
                                            <p:txEl>
                                              <p:pRg st="0" end="0"/>
                                            </p:txEl>
                                          </p:spTgt>
                                        </p:tgtEl>
                                        <p:attrNameLst>
                                          <p:attrName>ppt_w</p:attrName>
                                        </p:attrNameLst>
                                      </p:cBhvr>
                                      <p:tavLst>
                                        <p:tav tm="0">
                                          <p:val>
                                            <p:strVal val="#ppt_w*0.05"/>
                                          </p:val>
                                        </p:tav>
                                        <p:tav tm="100000">
                                          <p:val>
                                            <p:strVal val="#ppt_w"/>
                                          </p:val>
                                        </p:tav>
                                      </p:tavLst>
                                    </p:anim>
                                    <p:anim calcmode="lin" valueType="num">
                                      <p:cBhvr>
                                        <p:cTn id="14" dur="500" fill="hold"/>
                                        <p:tgtEl>
                                          <p:spTgt spid="609283">
                                            <p:txEl>
                                              <p:pRg st="0" end="0"/>
                                            </p:txEl>
                                          </p:spTgt>
                                        </p:tgtEl>
                                        <p:attrNameLst>
                                          <p:attrName>ppt_h</p:attrName>
                                        </p:attrNameLst>
                                      </p:cBhvr>
                                      <p:tavLst>
                                        <p:tav tm="0">
                                          <p:val>
                                            <p:strVal val="#ppt_h"/>
                                          </p:val>
                                        </p:tav>
                                        <p:tav tm="100000">
                                          <p:val>
                                            <p:strVal val="#ppt_h"/>
                                          </p:val>
                                        </p:tav>
                                      </p:tavLst>
                                    </p:anim>
                                    <p:anim calcmode="lin" valueType="num">
                                      <p:cBhvr>
                                        <p:cTn id="15" dur="500" fill="hold"/>
                                        <p:tgtEl>
                                          <p:spTgt spid="609283">
                                            <p:txEl>
                                              <p:pRg st="0" end="0"/>
                                            </p:txEl>
                                          </p:spTgt>
                                        </p:tgtEl>
                                        <p:attrNameLst>
                                          <p:attrName>ppt_x</p:attrName>
                                        </p:attrNameLst>
                                      </p:cBhvr>
                                      <p:tavLst>
                                        <p:tav tm="0">
                                          <p:val>
                                            <p:strVal val="#ppt_x-.2"/>
                                          </p:val>
                                        </p:tav>
                                        <p:tav tm="100000">
                                          <p:val>
                                            <p:strVal val="#ppt_x"/>
                                          </p:val>
                                        </p:tav>
                                      </p:tavLst>
                                    </p:anim>
                                    <p:anim calcmode="lin" valueType="num">
                                      <p:cBhvr>
                                        <p:cTn id="16" dur="500" fill="hold"/>
                                        <p:tgtEl>
                                          <p:spTgt spid="609283">
                                            <p:txEl>
                                              <p:pRg st="0" end="0"/>
                                            </p:txEl>
                                          </p:spTgt>
                                        </p:tgtEl>
                                        <p:attrNameLst>
                                          <p:attrName>ppt_y</p:attrName>
                                        </p:attrNameLst>
                                      </p:cBhvr>
                                      <p:tavLst>
                                        <p:tav tm="0">
                                          <p:val>
                                            <p:strVal val="#ppt_y"/>
                                          </p:val>
                                        </p:tav>
                                        <p:tav tm="100000">
                                          <p:val>
                                            <p:strVal val="#ppt_y"/>
                                          </p:val>
                                        </p:tav>
                                      </p:tavLst>
                                    </p:anim>
                                    <p:animEffect transition="in" filter="fade">
                                      <p:cBhvr>
                                        <p:cTn id="17" dur="500"/>
                                        <p:tgtEl>
                                          <p:spTgt spid="60928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4" presetClass="entr" presetSubtype="0" accel="100000" fill="hold" nodeType="clickEffect">
                                  <p:stCondLst>
                                    <p:cond delay="0"/>
                                  </p:stCondLst>
                                  <p:childTnLst>
                                    <p:set>
                                      <p:cBhvr>
                                        <p:cTn id="21" dur="1" fill="hold">
                                          <p:stCondLst>
                                            <p:cond delay="0"/>
                                          </p:stCondLst>
                                        </p:cTn>
                                        <p:tgtEl>
                                          <p:spTgt spid="609283">
                                            <p:txEl>
                                              <p:pRg st="1" end="1"/>
                                            </p:txEl>
                                          </p:spTgt>
                                        </p:tgtEl>
                                        <p:attrNameLst>
                                          <p:attrName>style.visibility</p:attrName>
                                        </p:attrNameLst>
                                      </p:cBhvr>
                                      <p:to>
                                        <p:strVal val="visible"/>
                                      </p:to>
                                    </p:set>
                                    <p:anim calcmode="lin" valueType="num">
                                      <p:cBhvr>
                                        <p:cTn id="22" dur="500" fill="hold"/>
                                        <p:tgtEl>
                                          <p:spTgt spid="609283">
                                            <p:txEl>
                                              <p:pRg st="1" end="1"/>
                                            </p:txEl>
                                          </p:spTgt>
                                        </p:tgtEl>
                                        <p:attrNameLst>
                                          <p:attrName>ppt_w</p:attrName>
                                        </p:attrNameLst>
                                      </p:cBhvr>
                                      <p:tavLst>
                                        <p:tav tm="0">
                                          <p:val>
                                            <p:strVal val="#ppt_w*0.05"/>
                                          </p:val>
                                        </p:tav>
                                        <p:tav tm="100000">
                                          <p:val>
                                            <p:strVal val="#ppt_w"/>
                                          </p:val>
                                        </p:tav>
                                      </p:tavLst>
                                    </p:anim>
                                    <p:anim calcmode="lin" valueType="num">
                                      <p:cBhvr>
                                        <p:cTn id="23" dur="500" fill="hold"/>
                                        <p:tgtEl>
                                          <p:spTgt spid="609283">
                                            <p:txEl>
                                              <p:pRg st="1" end="1"/>
                                            </p:txEl>
                                          </p:spTgt>
                                        </p:tgtEl>
                                        <p:attrNameLst>
                                          <p:attrName>ppt_h</p:attrName>
                                        </p:attrNameLst>
                                      </p:cBhvr>
                                      <p:tavLst>
                                        <p:tav tm="0">
                                          <p:val>
                                            <p:strVal val="#ppt_h"/>
                                          </p:val>
                                        </p:tav>
                                        <p:tav tm="100000">
                                          <p:val>
                                            <p:strVal val="#ppt_h"/>
                                          </p:val>
                                        </p:tav>
                                      </p:tavLst>
                                    </p:anim>
                                    <p:anim calcmode="lin" valueType="num">
                                      <p:cBhvr>
                                        <p:cTn id="24" dur="500" fill="hold"/>
                                        <p:tgtEl>
                                          <p:spTgt spid="609283">
                                            <p:txEl>
                                              <p:pRg st="1" end="1"/>
                                            </p:txEl>
                                          </p:spTgt>
                                        </p:tgtEl>
                                        <p:attrNameLst>
                                          <p:attrName>ppt_x</p:attrName>
                                        </p:attrNameLst>
                                      </p:cBhvr>
                                      <p:tavLst>
                                        <p:tav tm="0">
                                          <p:val>
                                            <p:strVal val="#ppt_x-.2"/>
                                          </p:val>
                                        </p:tav>
                                        <p:tav tm="100000">
                                          <p:val>
                                            <p:strVal val="#ppt_x"/>
                                          </p:val>
                                        </p:tav>
                                      </p:tavLst>
                                    </p:anim>
                                    <p:anim calcmode="lin" valueType="num">
                                      <p:cBhvr>
                                        <p:cTn id="25" dur="500" fill="hold"/>
                                        <p:tgtEl>
                                          <p:spTgt spid="609283">
                                            <p:txEl>
                                              <p:pRg st="1" end="1"/>
                                            </p:txEl>
                                          </p:spTgt>
                                        </p:tgtEl>
                                        <p:attrNameLst>
                                          <p:attrName>ppt_y</p:attrName>
                                        </p:attrNameLst>
                                      </p:cBhvr>
                                      <p:tavLst>
                                        <p:tav tm="0">
                                          <p:val>
                                            <p:strVal val="#ppt_y"/>
                                          </p:val>
                                        </p:tav>
                                        <p:tav tm="100000">
                                          <p:val>
                                            <p:strVal val="#ppt_y"/>
                                          </p:val>
                                        </p:tav>
                                      </p:tavLst>
                                    </p:anim>
                                    <p:animEffect transition="in" filter="fade">
                                      <p:cBhvr>
                                        <p:cTn id="26" dur="500"/>
                                        <p:tgtEl>
                                          <p:spTgt spid="60928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4" presetClass="entr" presetSubtype="0" accel="100000" fill="hold" nodeType="clickEffect">
                                  <p:stCondLst>
                                    <p:cond delay="0"/>
                                  </p:stCondLst>
                                  <p:childTnLst>
                                    <p:set>
                                      <p:cBhvr>
                                        <p:cTn id="30" dur="1" fill="hold">
                                          <p:stCondLst>
                                            <p:cond delay="0"/>
                                          </p:stCondLst>
                                        </p:cTn>
                                        <p:tgtEl>
                                          <p:spTgt spid="609283">
                                            <p:txEl>
                                              <p:pRg st="2" end="2"/>
                                            </p:txEl>
                                          </p:spTgt>
                                        </p:tgtEl>
                                        <p:attrNameLst>
                                          <p:attrName>style.visibility</p:attrName>
                                        </p:attrNameLst>
                                      </p:cBhvr>
                                      <p:to>
                                        <p:strVal val="visible"/>
                                      </p:to>
                                    </p:set>
                                    <p:anim calcmode="lin" valueType="num">
                                      <p:cBhvr>
                                        <p:cTn id="31" dur="500" fill="hold"/>
                                        <p:tgtEl>
                                          <p:spTgt spid="609283">
                                            <p:txEl>
                                              <p:pRg st="2" end="2"/>
                                            </p:txEl>
                                          </p:spTgt>
                                        </p:tgtEl>
                                        <p:attrNameLst>
                                          <p:attrName>ppt_w</p:attrName>
                                        </p:attrNameLst>
                                      </p:cBhvr>
                                      <p:tavLst>
                                        <p:tav tm="0">
                                          <p:val>
                                            <p:strVal val="#ppt_w*0.05"/>
                                          </p:val>
                                        </p:tav>
                                        <p:tav tm="100000">
                                          <p:val>
                                            <p:strVal val="#ppt_w"/>
                                          </p:val>
                                        </p:tav>
                                      </p:tavLst>
                                    </p:anim>
                                    <p:anim calcmode="lin" valueType="num">
                                      <p:cBhvr>
                                        <p:cTn id="32" dur="500" fill="hold"/>
                                        <p:tgtEl>
                                          <p:spTgt spid="609283">
                                            <p:txEl>
                                              <p:pRg st="2" end="2"/>
                                            </p:txEl>
                                          </p:spTgt>
                                        </p:tgtEl>
                                        <p:attrNameLst>
                                          <p:attrName>ppt_h</p:attrName>
                                        </p:attrNameLst>
                                      </p:cBhvr>
                                      <p:tavLst>
                                        <p:tav tm="0">
                                          <p:val>
                                            <p:strVal val="#ppt_h"/>
                                          </p:val>
                                        </p:tav>
                                        <p:tav tm="100000">
                                          <p:val>
                                            <p:strVal val="#ppt_h"/>
                                          </p:val>
                                        </p:tav>
                                      </p:tavLst>
                                    </p:anim>
                                    <p:anim calcmode="lin" valueType="num">
                                      <p:cBhvr>
                                        <p:cTn id="33" dur="500" fill="hold"/>
                                        <p:tgtEl>
                                          <p:spTgt spid="609283">
                                            <p:txEl>
                                              <p:pRg st="2" end="2"/>
                                            </p:txEl>
                                          </p:spTgt>
                                        </p:tgtEl>
                                        <p:attrNameLst>
                                          <p:attrName>ppt_x</p:attrName>
                                        </p:attrNameLst>
                                      </p:cBhvr>
                                      <p:tavLst>
                                        <p:tav tm="0">
                                          <p:val>
                                            <p:strVal val="#ppt_x-.2"/>
                                          </p:val>
                                        </p:tav>
                                        <p:tav tm="100000">
                                          <p:val>
                                            <p:strVal val="#ppt_x"/>
                                          </p:val>
                                        </p:tav>
                                      </p:tavLst>
                                    </p:anim>
                                    <p:anim calcmode="lin" valueType="num">
                                      <p:cBhvr>
                                        <p:cTn id="34" dur="500" fill="hold"/>
                                        <p:tgtEl>
                                          <p:spTgt spid="609283">
                                            <p:txEl>
                                              <p:pRg st="2" end="2"/>
                                            </p:txEl>
                                          </p:spTgt>
                                        </p:tgtEl>
                                        <p:attrNameLst>
                                          <p:attrName>ppt_y</p:attrName>
                                        </p:attrNameLst>
                                      </p:cBhvr>
                                      <p:tavLst>
                                        <p:tav tm="0">
                                          <p:val>
                                            <p:strVal val="#ppt_y"/>
                                          </p:val>
                                        </p:tav>
                                        <p:tav tm="100000">
                                          <p:val>
                                            <p:strVal val="#ppt_y"/>
                                          </p:val>
                                        </p:tav>
                                      </p:tavLst>
                                    </p:anim>
                                    <p:animEffect transition="in" filter="fade">
                                      <p:cBhvr>
                                        <p:cTn id="35" dur="500"/>
                                        <p:tgtEl>
                                          <p:spTgt spid="60928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4" presetClass="entr" presetSubtype="0" accel="100000" fill="hold" nodeType="clickEffect">
                                  <p:stCondLst>
                                    <p:cond delay="0"/>
                                  </p:stCondLst>
                                  <p:childTnLst>
                                    <p:set>
                                      <p:cBhvr>
                                        <p:cTn id="39" dur="1" fill="hold">
                                          <p:stCondLst>
                                            <p:cond delay="0"/>
                                          </p:stCondLst>
                                        </p:cTn>
                                        <p:tgtEl>
                                          <p:spTgt spid="609283">
                                            <p:txEl>
                                              <p:pRg st="3" end="3"/>
                                            </p:txEl>
                                          </p:spTgt>
                                        </p:tgtEl>
                                        <p:attrNameLst>
                                          <p:attrName>style.visibility</p:attrName>
                                        </p:attrNameLst>
                                      </p:cBhvr>
                                      <p:to>
                                        <p:strVal val="visible"/>
                                      </p:to>
                                    </p:set>
                                    <p:anim calcmode="lin" valueType="num">
                                      <p:cBhvr>
                                        <p:cTn id="40" dur="500" fill="hold"/>
                                        <p:tgtEl>
                                          <p:spTgt spid="609283">
                                            <p:txEl>
                                              <p:pRg st="3" end="3"/>
                                            </p:txEl>
                                          </p:spTgt>
                                        </p:tgtEl>
                                        <p:attrNameLst>
                                          <p:attrName>ppt_w</p:attrName>
                                        </p:attrNameLst>
                                      </p:cBhvr>
                                      <p:tavLst>
                                        <p:tav tm="0">
                                          <p:val>
                                            <p:strVal val="#ppt_w*0.05"/>
                                          </p:val>
                                        </p:tav>
                                        <p:tav tm="100000">
                                          <p:val>
                                            <p:strVal val="#ppt_w"/>
                                          </p:val>
                                        </p:tav>
                                      </p:tavLst>
                                    </p:anim>
                                    <p:anim calcmode="lin" valueType="num">
                                      <p:cBhvr>
                                        <p:cTn id="41" dur="500" fill="hold"/>
                                        <p:tgtEl>
                                          <p:spTgt spid="609283">
                                            <p:txEl>
                                              <p:pRg st="3" end="3"/>
                                            </p:txEl>
                                          </p:spTgt>
                                        </p:tgtEl>
                                        <p:attrNameLst>
                                          <p:attrName>ppt_h</p:attrName>
                                        </p:attrNameLst>
                                      </p:cBhvr>
                                      <p:tavLst>
                                        <p:tav tm="0">
                                          <p:val>
                                            <p:strVal val="#ppt_h"/>
                                          </p:val>
                                        </p:tav>
                                        <p:tav tm="100000">
                                          <p:val>
                                            <p:strVal val="#ppt_h"/>
                                          </p:val>
                                        </p:tav>
                                      </p:tavLst>
                                    </p:anim>
                                    <p:anim calcmode="lin" valueType="num">
                                      <p:cBhvr>
                                        <p:cTn id="42" dur="500" fill="hold"/>
                                        <p:tgtEl>
                                          <p:spTgt spid="609283">
                                            <p:txEl>
                                              <p:pRg st="3" end="3"/>
                                            </p:txEl>
                                          </p:spTgt>
                                        </p:tgtEl>
                                        <p:attrNameLst>
                                          <p:attrName>ppt_x</p:attrName>
                                        </p:attrNameLst>
                                      </p:cBhvr>
                                      <p:tavLst>
                                        <p:tav tm="0">
                                          <p:val>
                                            <p:strVal val="#ppt_x-.2"/>
                                          </p:val>
                                        </p:tav>
                                        <p:tav tm="100000">
                                          <p:val>
                                            <p:strVal val="#ppt_x"/>
                                          </p:val>
                                        </p:tav>
                                      </p:tavLst>
                                    </p:anim>
                                    <p:anim calcmode="lin" valueType="num">
                                      <p:cBhvr>
                                        <p:cTn id="43" dur="500" fill="hold"/>
                                        <p:tgtEl>
                                          <p:spTgt spid="609283">
                                            <p:txEl>
                                              <p:pRg st="3" end="3"/>
                                            </p:txEl>
                                          </p:spTgt>
                                        </p:tgtEl>
                                        <p:attrNameLst>
                                          <p:attrName>ppt_y</p:attrName>
                                        </p:attrNameLst>
                                      </p:cBhvr>
                                      <p:tavLst>
                                        <p:tav tm="0">
                                          <p:val>
                                            <p:strVal val="#ppt_y"/>
                                          </p:val>
                                        </p:tav>
                                        <p:tav tm="100000">
                                          <p:val>
                                            <p:strVal val="#ppt_y"/>
                                          </p:val>
                                        </p:tav>
                                      </p:tavLst>
                                    </p:anim>
                                    <p:animEffect transition="in" filter="fade">
                                      <p:cBhvr>
                                        <p:cTn id="44" dur="500"/>
                                        <p:tgtEl>
                                          <p:spTgt spid="6092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5715" name="Rectangle 3"/>
          <p:cNvSpPr>
            <a:spLocks noChangeArrowheads="1"/>
          </p:cNvSpPr>
          <p:nvPr/>
        </p:nvSpPr>
        <p:spPr bwMode="auto">
          <a:xfrm>
            <a:off x="857224" y="1928802"/>
            <a:ext cx="7677176" cy="4071966"/>
          </a:xfrm>
          <a:prstGeom prst="rect">
            <a:avLst/>
          </a:prstGeom>
          <a:noFill/>
          <a:ln w="9525">
            <a:noFill/>
            <a:miter lim="800000"/>
            <a:headEnd/>
            <a:tailEnd/>
          </a:ln>
        </p:spPr>
        <p:txBody>
          <a:bodyPr lIns="92075" tIns="46038" rIns="92075" bIns="46038"/>
          <a:lstStyle/>
          <a:p>
            <a:pPr marL="342900" indent="-342900" eaLnBrk="1" hangingPunct="1">
              <a:lnSpc>
                <a:spcPct val="150000"/>
              </a:lnSpc>
              <a:spcBef>
                <a:spcPct val="20000"/>
              </a:spcBef>
              <a:spcAft>
                <a:spcPts val="1200"/>
              </a:spcAft>
              <a:buBlip>
                <a:blip r:embed="rId3"/>
              </a:buBlip>
            </a:pPr>
            <a:r>
              <a:rPr lang="en-US" sz="2400" dirty="0"/>
              <a:t>Fragmented responses</a:t>
            </a:r>
          </a:p>
          <a:p>
            <a:pPr marL="342900" indent="-342900" eaLnBrk="1" hangingPunct="1">
              <a:lnSpc>
                <a:spcPct val="150000"/>
              </a:lnSpc>
              <a:spcBef>
                <a:spcPct val="20000"/>
              </a:spcBef>
              <a:spcAft>
                <a:spcPts val="1200"/>
              </a:spcAft>
              <a:buBlip>
                <a:blip r:embed="rId3"/>
              </a:buBlip>
            </a:pPr>
            <a:r>
              <a:rPr lang="en-US" sz="2400" dirty="0"/>
              <a:t>Puts attention on yesterday’s causes</a:t>
            </a:r>
          </a:p>
          <a:p>
            <a:pPr marL="342900" indent="-342900" eaLnBrk="1" hangingPunct="1">
              <a:lnSpc>
                <a:spcPct val="150000"/>
              </a:lnSpc>
              <a:spcBef>
                <a:spcPct val="20000"/>
              </a:spcBef>
              <a:spcAft>
                <a:spcPts val="1200"/>
              </a:spcAft>
              <a:buBlip>
                <a:blip r:embed="rId3"/>
              </a:buBlip>
            </a:pPr>
            <a:r>
              <a:rPr lang="en-US" sz="2400" dirty="0"/>
              <a:t>No </a:t>
            </a:r>
            <a:r>
              <a:rPr lang="en-US" sz="2400" b="1" i="1" dirty="0"/>
              <a:t>new</a:t>
            </a:r>
            <a:r>
              <a:rPr lang="en-US" sz="2400" dirty="0"/>
              <a:t> positive images of future</a:t>
            </a:r>
          </a:p>
          <a:p>
            <a:pPr marL="342900" indent="-342900" eaLnBrk="1" hangingPunct="1">
              <a:lnSpc>
                <a:spcPct val="150000"/>
              </a:lnSpc>
              <a:spcBef>
                <a:spcPct val="20000"/>
              </a:spcBef>
              <a:spcAft>
                <a:spcPts val="1200"/>
              </a:spcAft>
              <a:buBlip>
                <a:blip r:embed="rId3"/>
              </a:buBlip>
            </a:pPr>
            <a:r>
              <a:rPr lang="en-US" sz="2400" dirty="0"/>
              <a:t>Visionless voice... fatigue</a:t>
            </a:r>
          </a:p>
          <a:p>
            <a:pPr marL="342900" indent="-342900" eaLnBrk="1" hangingPunct="1">
              <a:lnSpc>
                <a:spcPct val="150000"/>
              </a:lnSpc>
              <a:spcBef>
                <a:spcPct val="20000"/>
              </a:spcBef>
              <a:spcAft>
                <a:spcPts val="1200"/>
              </a:spcAft>
              <a:buBlip>
                <a:blip r:embed="rId3"/>
              </a:buBlip>
            </a:pPr>
            <a:r>
              <a:rPr lang="en-US" sz="2400" dirty="0"/>
              <a:t>Weakened fabric of relationships &amp; defensiveness…negative culture </a:t>
            </a:r>
          </a:p>
        </p:txBody>
      </p:sp>
      <p:sp>
        <p:nvSpPr>
          <p:cNvPr id="7171" name="Rectangle 4"/>
          <p:cNvSpPr>
            <a:spLocks noChangeArrowheads="1"/>
          </p:cNvSpPr>
          <p:nvPr/>
        </p:nvSpPr>
        <p:spPr bwMode="auto">
          <a:xfrm>
            <a:off x="928662" y="785794"/>
            <a:ext cx="6790642" cy="707886"/>
          </a:xfrm>
          <a:prstGeom prst="rect">
            <a:avLst/>
          </a:prstGeom>
          <a:noFill/>
          <a:ln w="9525">
            <a:noFill/>
            <a:miter lim="800000"/>
            <a:headEnd/>
            <a:tailEnd/>
          </a:ln>
        </p:spPr>
        <p:txBody>
          <a:bodyPr wrap="none">
            <a:spAutoFit/>
          </a:bodyPr>
          <a:lstStyle/>
          <a:p>
            <a:r>
              <a:rPr lang="en-GB" sz="4000" b="1" dirty="0">
                <a:latin typeface="Arial" charset="0"/>
              </a:rPr>
              <a:t>Unintended Consequences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755715">
                                            <p:txEl>
                                              <p:pRg st="0" end="0"/>
                                            </p:txEl>
                                          </p:spTgt>
                                        </p:tgtEl>
                                        <p:attrNameLst>
                                          <p:attrName>style.visibility</p:attrName>
                                        </p:attrNameLst>
                                      </p:cBhvr>
                                      <p:to>
                                        <p:strVal val="visible"/>
                                      </p:to>
                                    </p:set>
                                    <p:anim calcmode="lin" valueType="num">
                                      <p:cBhvr>
                                        <p:cTn id="7" dur="500" fill="hold"/>
                                        <p:tgtEl>
                                          <p:spTgt spid="755715">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755715">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755715">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755715">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75571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755715">
                                            <p:txEl>
                                              <p:pRg st="1" end="1"/>
                                            </p:txEl>
                                          </p:spTgt>
                                        </p:tgtEl>
                                        <p:attrNameLst>
                                          <p:attrName>style.visibility</p:attrName>
                                        </p:attrNameLst>
                                      </p:cBhvr>
                                      <p:to>
                                        <p:strVal val="visible"/>
                                      </p:to>
                                    </p:set>
                                    <p:anim calcmode="lin" valueType="num">
                                      <p:cBhvr>
                                        <p:cTn id="16" dur="500" fill="hold"/>
                                        <p:tgtEl>
                                          <p:spTgt spid="755715">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755715">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755715">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755715">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75571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755715">
                                            <p:txEl>
                                              <p:pRg st="2" end="2"/>
                                            </p:txEl>
                                          </p:spTgt>
                                        </p:tgtEl>
                                        <p:attrNameLst>
                                          <p:attrName>style.visibility</p:attrName>
                                        </p:attrNameLst>
                                      </p:cBhvr>
                                      <p:to>
                                        <p:strVal val="visible"/>
                                      </p:to>
                                    </p:set>
                                    <p:anim calcmode="lin" valueType="num">
                                      <p:cBhvr>
                                        <p:cTn id="25" dur="500" fill="hold"/>
                                        <p:tgtEl>
                                          <p:spTgt spid="755715">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755715">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755715">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755715">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75571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755715">
                                            <p:txEl>
                                              <p:pRg st="3" end="3"/>
                                            </p:txEl>
                                          </p:spTgt>
                                        </p:tgtEl>
                                        <p:attrNameLst>
                                          <p:attrName>style.visibility</p:attrName>
                                        </p:attrNameLst>
                                      </p:cBhvr>
                                      <p:to>
                                        <p:strVal val="visible"/>
                                      </p:to>
                                    </p:set>
                                    <p:anim calcmode="lin" valueType="num">
                                      <p:cBhvr>
                                        <p:cTn id="34" dur="500" fill="hold"/>
                                        <p:tgtEl>
                                          <p:spTgt spid="755715">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755715">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755715">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755715">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755715">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755715">
                                            <p:txEl>
                                              <p:pRg st="4" end="4"/>
                                            </p:txEl>
                                          </p:spTgt>
                                        </p:tgtEl>
                                        <p:attrNameLst>
                                          <p:attrName>style.visibility</p:attrName>
                                        </p:attrNameLst>
                                      </p:cBhvr>
                                      <p:to>
                                        <p:strVal val="visible"/>
                                      </p:to>
                                    </p:set>
                                    <p:anim calcmode="lin" valueType="num">
                                      <p:cBhvr>
                                        <p:cTn id="43" dur="500" fill="hold"/>
                                        <p:tgtEl>
                                          <p:spTgt spid="755715">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755715">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755715">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755715">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7557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000100" y="571480"/>
            <a:ext cx="7215238" cy="1092185"/>
          </a:xfrm>
        </p:spPr>
        <p:txBody>
          <a:bodyPr>
            <a:noAutofit/>
          </a:bodyPr>
          <a:lstStyle/>
          <a:p>
            <a:pPr algn="l" eaLnBrk="1" hangingPunct="1"/>
            <a:r>
              <a:rPr lang="en-GB" sz="4000" dirty="0" smtClean="0">
                <a:solidFill>
                  <a:schemeClr val="tx1"/>
                </a:solidFill>
                <a:latin typeface="Arial" pitchFamily="34" charset="0"/>
                <a:cs typeface="Arial" pitchFamily="34" charset="0"/>
              </a:rPr>
              <a:t>Appreciative model of action research</a:t>
            </a:r>
          </a:p>
        </p:txBody>
      </p:sp>
      <p:sp>
        <p:nvSpPr>
          <p:cNvPr id="8195" name="Rectangle 3"/>
          <p:cNvSpPr>
            <a:spLocks noChangeArrowheads="1"/>
          </p:cNvSpPr>
          <p:nvPr/>
        </p:nvSpPr>
        <p:spPr bwMode="auto">
          <a:xfrm>
            <a:off x="460131" y="188913"/>
            <a:ext cx="7806104" cy="762000"/>
          </a:xfrm>
          <a:prstGeom prst="rect">
            <a:avLst/>
          </a:prstGeom>
          <a:noFill/>
          <a:ln w="9525">
            <a:noFill/>
            <a:miter lim="800000"/>
            <a:headEnd/>
            <a:tailEnd/>
          </a:ln>
        </p:spPr>
        <p:txBody>
          <a:bodyPr/>
          <a:lstStyle/>
          <a:p>
            <a:pPr algn="r" eaLnBrk="1" hangingPunct="1"/>
            <a:endParaRPr lang="en-GB" sz="1000" b="1" baseline="-3000">
              <a:solidFill>
                <a:schemeClr val="bg2"/>
              </a:solidFill>
              <a:latin typeface="Arial" charset="0"/>
            </a:endParaRPr>
          </a:p>
        </p:txBody>
      </p:sp>
      <p:sp>
        <p:nvSpPr>
          <p:cNvPr id="8196" name="Text Box 15"/>
          <p:cNvSpPr txBox="1">
            <a:spLocks noChangeArrowheads="1"/>
          </p:cNvSpPr>
          <p:nvPr/>
        </p:nvSpPr>
        <p:spPr bwMode="auto">
          <a:xfrm>
            <a:off x="607445" y="5429264"/>
            <a:ext cx="7250703" cy="646331"/>
          </a:xfrm>
          <a:prstGeom prst="rect">
            <a:avLst/>
          </a:prstGeom>
          <a:noFill/>
          <a:ln w="9525">
            <a:noFill/>
            <a:miter lim="800000"/>
            <a:headEnd/>
            <a:tailEnd/>
          </a:ln>
        </p:spPr>
        <p:txBody>
          <a:bodyPr wrap="none">
            <a:spAutoFit/>
          </a:bodyPr>
          <a:lstStyle/>
          <a:p>
            <a:pPr eaLnBrk="1" hangingPunct="1">
              <a:spcBef>
                <a:spcPct val="20000"/>
              </a:spcBef>
              <a:buFont typeface="Wingdings" pitchFamily="2" charset="2"/>
              <a:buNone/>
            </a:pPr>
            <a:r>
              <a:rPr lang="en-US" sz="1800" b="1" dirty="0">
                <a:solidFill>
                  <a:srgbClr val="002060"/>
                </a:solidFill>
                <a:latin typeface="Arial" charset="0"/>
              </a:rPr>
              <a:t>Metaphor:  Organizations are a solution/mystery to be embraced</a:t>
            </a:r>
            <a:endParaRPr lang="en-US" sz="1800" b="1" i="1" dirty="0">
              <a:solidFill>
                <a:srgbClr val="002060"/>
              </a:solidFill>
              <a:latin typeface="Arial" charset="0"/>
            </a:endParaRPr>
          </a:p>
          <a:p>
            <a:endParaRPr lang="en-GB" sz="1800" b="1" dirty="0">
              <a:latin typeface="Arial" charset="0"/>
            </a:endParaRPr>
          </a:p>
        </p:txBody>
      </p:sp>
      <p:sp>
        <p:nvSpPr>
          <p:cNvPr id="615444" name="Rectangle 20"/>
          <p:cNvSpPr>
            <a:spLocks noChangeArrowheads="1"/>
          </p:cNvSpPr>
          <p:nvPr/>
        </p:nvSpPr>
        <p:spPr bwMode="auto">
          <a:xfrm>
            <a:off x="571472" y="1774820"/>
            <a:ext cx="8207649" cy="3416320"/>
          </a:xfrm>
          <a:prstGeom prst="rect">
            <a:avLst/>
          </a:prstGeom>
          <a:noFill/>
          <a:ln w="9525">
            <a:noFill/>
            <a:miter lim="800000"/>
            <a:headEnd/>
            <a:tailEnd/>
          </a:ln>
        </p:spPr>
        <p:txBody>
          <a:bodyPr wrap="square" anchor="ctr">
            <a:spAutoFit/>
          </a:bodyPr>
          <a:lstStyle/>
          <a:p>
            <a:pPr>
              <a:lnSpc>
                <a:spcPct val="150000"/>
              </a:lnSpc>
              <a:buClr>
                <a:schemeClr val="bg1"/>
              </a:buClr>
              <a:buBlip>
                <a:blip r:embed="rId3"/>
              </a:buBlip>
              <a:tabLst>
                <a:tab pos="228600" algn="l"/>
              </a:tabLst>
            </a:pPr>
            <a:r>
              <a:rPr lang="en-US" dirty="0">
                <a:solidFill>
                  <a:schemeClr val="bg1"/>
                </a:solidFill>
                <a:latin typeface="Arial" charset="0"/>
                <a:ea typeface="Times New Roman" pitchFamily="18" charset="0"/>
                <a:cs typeface="Arial" charset="0"/>
              </a:rPr>
              <a:t>   </a:t>
            </a:r>
            <a:r>
              <a:rPr lang="en-US" sz="2400" dirty="0">
                <a:ea typeface="Times New Roman" pitchFamily="18" charset="0"/>
                <a:cs typeface="Arial" charset="0"/>
              </a:rPr>
              <a:t>Appreciate “What is” (What gives life?)</a:t>
            </a:r>
          </a:p>
          <a:p>
            <a:pPr>
              <a:lnSpc>
                <a:spcPct val="150000"/>
              </a:lnSpc>
              <a:buClr>
                <a:schemeClr val="bg1"/>
              </a:buClr>
              <a:buBlip>
                <a:blip r:embed="rId3"/>
              </a:buBlip>
              <a:tabLst>
                <a:tab pos="228600" algn="l"/>
              </a:tabLst>
            </a:pPr>
            <a:r>
              <a:rPr lang="en-US" sz="2400" dirty="0">
                <a:ea typeface="Times New Roman" pitchFamily="18" charset="0"/>
                <a:cs typeface="Arial" charset="0"/>
              </a:rPr>
              <a:t>   Imagine “What Might Be”</a:t>
            </a:r>
          </a:p>
          <a:p>
            <a:pPr>
              <a:lnSpc>
                <a:spcPct val="150000"/>
              </a:lnSpc>
              <a:buClr>
                <a:schemeClr val="bg1"/>
              </a:buClr>
              <a:buBlip>
                <a:blip r:embed="rId3"/>
              </a:buBlip>
              <a:tabLst>
                <a:tab pos="228600" algn="l"/>
              </a:tabLst>
            </a:pPr>
            <a:r>
              <a:rPr lang="en-US" sz="2400" dirty="0">
                <a:ea typeface="Times New Roman" pitchFamily="18" charset="0"/>
                <a:cs typeface="Arial" charset="0"/>
              </a:rPr>
              <a:t>   Determine “What Should Be”</a:t>
            </a:r>
          </a:p>
          <a:p>
            <a:pPr>
              <a:lnSpc>
                <a:spcPct val="150000"/>
              </a:lnSpc>
              <a:buClr>
                <a:schemeClr val="bg1"/>
              </a:buClr>
              <a:buBlip>
                <a:blip r:embed="rId3"/>
              </a:buBlip>
              <a:tabLst>
                <a:tab pos="228600" algn="l"/>
              </a:tabLst>
            </a:pPr>
            <a:r>
              <a:rPr lang="en-US" sz="2400" dirty="0">
                <a:ea typeface="Times New Roman" pitchFamily="18" charset="0"/>
                <a:cs typeface="Arial" charset="0"/>
              </a:rPr>
              <a:t>   Create “What Will Be”</a:t>
            </a:r>
          </a:p>
          <a:p>
            <a:pPr>
              <a:lnSpc>
                <a:spcPct val="150000"/>
              </a:lnSpc>
              <a:buClr>
                <a:schemeClr val="bg1"/>
              </a:buClr>
              <a:buBlip>
                <a:blip r:embed="rId3"/>
              </a:buBlip>
              <a:tabLst>
                <a:tab pos="228600" algn="l"/>
              </a:tabLst>
            </a:pPr>
            <a:r>
              <a:rPr lang="en-US" sz="2400" dirty="0">
                <a:ea typeface="Times New Roman" pitchFamily="18" charset="0"/>
                <a:cs typeface="Arial" charset="0"/>
              </a:rPr>
              <a:t>   Inquiry </a:t>
            </a:r>
            <a:r>
              <a:rPr lang="en-US" sz="2400" i="1" dirty="0">
                <a:ea typeface="Times New Roman" pitchFamily="18" charset="0"/>
                <a:cs typeface="Arial" charset="0"/>
              </a:rPr>
              <a:t>is </a:t>
            </a:r>
            <a:r>
              <a:rPr lang="en-US" sz="2400" dirty="0">
                <a:ea typeface="Times New Roman" pitchFamily="18" charset="0"/>
                <a:cs typeface="Arial" charset="0"/>
              </a:rPr>
              <a:t>change </a:t>
            </a:r>
          </a:p>
          <a:p>
            <a:pPr>
              <a:lnSpc>
                <a:spcPct val="150000"/>
              </a:lnSpc>
              <a:buClr>
                <a:schemeClr val="bg1"/>
              </a:buClr>
              <a:buBlip>
                <a:blip r:embed="rId3"/>
              </a:buBlip>
              <a:tabLst>
                <a:tab pos="228600" algn="l"/>
              </a:tabLst>
            </a:pPr>
            <a:r>
              <a:rPr lang="en-US" sz="2400" dirty="0">
                <a:ea typeface="Times New Roman" pitchFamily="18" charset="0"/>
                <a:cs typeface="Arial" charset="0"/>
              </a:rPr>
              <a:t>   Discover the ‘positive core’ of an organization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615444">
                                            <p:txEl>
                                              <p:pRg st="0" end="0"/>
                                            </p:txEl>
                                          </p:spTgt>
                                        </p:tgtEl>
                                        <p:attrNameLst>
                                          <p:attrName>style.visibility</p:attrName>
                                        </p:attrNameLst>
                                      </p:cBhvr>
                                      <p:to>
                                        <p:strVal val="visible"/>
                                      </p:to>
                                    </p:set>
                                    <p:anim calcmode="lin" valueType="num">
                                      <p:cBhvr>
                                        <p:cTn id="7" dur="500" fill="hold"/>
                                        <p:tgtEl>
                                          <p:spTgt spid="615444">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615444">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615444">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615444">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61544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615444">
                                            <p:txEl>
                                              <p:pRg st="1" end="1"/>
                                            </p:txEl>
                                          </p:spTgt>
                                        </p:tgtEl>
                                        <p:attrNameLst>
                                          <p:attrName>style.visibility</p:attrName>
                                        </p:attrNameLst>
                                      </p:cBhvr>
                                      <p:to>
                                        <p:strVal val="visible"/>
                                      </p:to>
                                    </p:set>
                                    <p:anim calcmode="lin" valueType="num">
                                      <p:cBhvr>
                                        <p:cTn id="16" dur="500" fill="hold"/>
                                        <p:tgtEl>
                                          <p:spTgt spid="615444">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615444">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615444">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615444">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61544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615444">
                                            <p:txEl>
                                              <p:pRg st="2" end="2"/>
                                            </p:txEl>
                                          </p:spTgt>
                                        </p:tgtEl>
                                        <p:attrNameLst>
                                          <p:attrName>style.visibility</p:attrName>
                                        </p:attrNameLst>
                                      </p:cBhvr>
                                      <p:to>
                                        <p:strVal val="visible"/>
                                      </p:to>
                                    </p:set>
                                    <p:anim calcmode="lin" valueType="num">
                                      <p:cBhvr>
                                        <p:cTn id="25" dur="500" fill="hold"/>
                                        <p:tgtEl>
                                          <p:spTgt spid="615444">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615444">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615444">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615444">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615444">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615444">
                                            <p:txEl>
                                              <p:pRg st="3" end="3"/>
                                            </p:txEl>
                                          </p:spTgt>
                                        </p:tgtEl>
                                        <p:attrNameLst>
                                          <p:attrName>style.visibility</p:attrName>
                                        </p:attrNameLst>
                                      </p:cBhvr>
                                      <p:to>
                                        <p:strVal val="visible"/>
                                      </p:to>
                                    </p:set>
                                    <p:anim calcmode="lin" valueType="num">
                                      <p:cBhvr>
                                        <p:cTn id="34" dur="500" fill="hold"/>
                                        <p:tgtEl>
                                          <p:spTgt spid="615444">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615444">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615444">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615444">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615444">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615444">
                                            <p:txEl>
                                              <p:pRg st="4" end="4"/>
                                            </p:txEl>
                                          </p:spTgt>
                                        </p:tgtEl>
                                        <p:attrNameLst>
                                          <p:attrName>style.visibility</p:attrName>
                                        </p:attrNameLst>
                                      </p:cBhvr>
                                      <p:to>
                                        <p:strVal val="visible"/>
                                      </p:to>
                                    </p:set>
                                    <p:anim calcmode="lin" valueType="num">
                                      <p:cBhvr>
                                        <p:cTn id="43" dur="500" fill="hold"/>
                                        <p:tgtEl>
                                          <p:spTgt spid="615444">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615444">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615444">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615444">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615444">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nodeType="clickEffect">
                                  <p:stCondLst>
                                    <p:cond delay="0"/>
                                  </p:stCondLst>
                                  <p:childTnLst>
                                    <p:set>
                                      <p:cBhvr>
                                        <p:cTn id="51" dur="1" fill="hold">
                                          <p:stCondLst>
                                            <p:cond delay="0"/>
                                          </p:stCondLst>
                                        </p:cTn>
                                        <p:tgtEl>
                                          <p:spTgt spid="615444">
                                            <p:txEl>
                                              <p:pRg st="5" end="5"/>
                                            </p:txEl>
                                          </p:spTgt>
                                        </p:tgtEl>
                                        <p:attrNameLst>
                                          <p:attrName>style.visibility</p:attrName>
                                        </p:attrNameLst>
                                      </p:cBhvr>
                                      <p:to>
                                        <p:strVal val="visible"/>
                                      </p:to>
                                    </p:set>
                                    <p:anim calcmode="lin" valueType="num">
                                      <p:cBhvr>
                                        <p:cTn id="52" dur="500" fill="hold"/>
                                        <p:tgtEl>
                                          <p:spTgt spid="615444">
                                            <p:txEl>
                                              <p:pRg st="5" end="5"/>
                                            </p:txEl>
                                          </p:spTgt>
                                        </p:tgtEl>
                                        <p:attrNameLst>
                                          <p:attrName>ppt_w</p:attrName>
                                        </p:attrNameLst>
                                      </p:cBhvr>
                                      <p:tavLst>
                                        <p:tav tm="0">
                                          <p:val>
                                            <p:strVal val="#ppt_w*0.05"/>
                                          </p:val>
                                        </p:tav>
                                        <p:tav tm="100000">
                                          <p:val>
                                            <p:strVal val="#ppt_w"/>
                                          </p:val>
                                        </p:tav>
                                      </p:tavLst>
                                    </p:anim>
                                    <p:anim calcmode="lin" valueType="num">
                                      <p:cBhvr>
                                        <p:cTn id="53" dur="500" fill="hold"/>
                                        <p:tgtEl>
                                          <p:spTgt spid="615444">
                                            <p:txEl>
                                              <p:pRg st="5" end="5"/>
                                            </p:txEl>
                                          </p:spTgt>
                                        </p:tgtEl>
                                        <p:attrNameLst>
                                          <p:attrName>ppt_h</p:attrName>
                                        </p:attrNameLst>
                                      </p:cBhvr>
                                      <p:tavLst>
                                        <p:tav tm="0">
                                          <p:val>
                                            <p:strVal val="#ppt_h"/>
                                          </p:val>
                                        </p:tav>
                                        <p:tav tm="100000">
                                          <p:val>
                                            <p:strVal val="#ppt_h"/>
                                          </p:val>
                                        </p:tav>
                                      </p:tavLst>
                                    </p:anim>
                                    <p:anim calcmode="lin" valueType="num">
                                      <p:cBhvr>
                                        <p:cTn id="54" dur="500" fill="hold"/>
                                        <p:tgtEl>
                                          <p:spTgt spid="615444">
                                            <p:txEl>
                                              <p:pRg st="5" end="5"/>
                                            </p:txEl>
                                          </p:spTgt>
                                        </p:tgtEl>
                                        <p:attrNameLst>
                                          <p:attrName>ppt_x</p:attrName>
                                        </p:attrNameLst>
                                      </p:cBhvr>
                                      <p:tavLst>
                                        <p:tav tm="0">
                                          <p:val>
                                            <p:strVal val="#ppt_x-.2"/>
                                          </p:val>
                                        </p:tav>
                                        <p:tav tm="100000">
                                          <p:val>
                                            <p:strVal val="#ppt_x"/>
                                          </p:val>
                                        </p:tav>
                                      </p:tavLst>
                                    </p:anim>
                                    <p:anim calcmode="lin" valueType="num">
                                      <p:cBhvr>
                                        <p:cTn id="55" dur="500" fill="hold"/>
                                        <p:tgtEl>
                                          <p:spTgt spid="615444">
                                            <p:txEl>
                                              <p:pRg st="5" end="5"/>
                                            </p:txEl>
                                          </p:spTgt>
                                        </p:tgtEl>
                                        <p:attrNameLst>
                                          <p:attrName>ppt_y</p:attrName>
                                        </p:attrNameLst>
                                      </p:cBhvr>
                                      <p:tavLst>
                                        <p:tav tm="0">
                                          <p:val>
                                            <p:strVal val="#ppt_y"/>
                                          </p:val>
                                        </p:tav>
                                        <p:tav tm="100000">
                                          <p:val>
                                            <p:strVal val="#ppt_y"/>
                                          </p:val>
                                        </p:tav>
                                      </p:tavLst>
                                    </p:anim>
                                    <p:animEffect transition="in" filter="fade">
                                      <p:cBhvr>
                                        <p:cTn id="56" dur="500"/>
                                        <p:tgtEl>
                                          <p:spTgt spid="61544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val 2"/>
          <p:cNvSpPr>
            <a:spLocks noChangeArrowheads="1"/>
          </p:cNvSpPr>
          <p:nvPr/>
        </p:nvSpPr>
        <p:spPr bwMode="auto">
          <a:xfrm>
            <a:off x="2319704" y="2541588"/>
            <a:ext cx="4495800" cy="2686050"/>
          </a:xfrm>
          <a:prstGeom prst="ellipse">
            <a:avLst/>
          </a:prstGeom>
          <a:noFill/>
          <a:ln w="28575">
            <a:solidFill>
              <a:schemeClr val="bg1"/>
            </a:solidFill>
            <a:round/>
            <a:headEnd/>
            <a:tailEnd/>
          </a:ln>
        </p:spPr>
        <p:txBody>
          <a:bodyPr wrap="none" anchor="ctr"/>
          <a:lstStyle/>
          <a:p>
            <a:pPr algn="ctr"/>
            <a:r>
              <a:rPr lang="en-GB" sz="2400" b="1">
                <a:solidFill>
                  <a:schemeClr val="tx2"/>
                </a:solidFill>
                <a:latin typeface="Arial" charset="0"/>
              </a:rPr>
              <a:t>Affirmative</a:t>
            </a:r>
          </a:p>
          <a:p>
            <a:pPr algn="ctr"/>
            <a:r>
              <a:rPr lang="en-GB" sz="2400" b="1">
                <a:solidFill>
                  <a:schemeClr val="tx2"/>
                </a:solidFill>
                <a:latin typeface="Arial" charset="0"/>
              </a:rPr>
              <a:t>Topic Choice</a:t>
            </a:r>
            <a:endParaRPr lang="en-GB" sz="2400">
              <a:latin typeface="Arial" charset="0"/>
            </a:endParaRPr>
          </a:p>
        </p:txBody>
      </p:sp>
      <p:sp>
        <p:nvSpPr>
          <p:cNvPr id="9219" name="Rectangle 3"/>
          <p:cNvSpPr>
            <a:spLocks noChangeArrowheads="1"/>
          </p:cNvSpPr>
          <p:nvPr/>
        </p:nvSpPr>
        <p:spPr bwMode="auto">
          <a:xfrm>
            <a:off x="357158" y="714356"/>
            <a:ext cx="8458200" cy="762000"/>
          </a:xfrm>
          <a:prstGeom prst="rect">
            <a:avLst/>
          </a:prstGeom>
          <a:noFill/>
          <a:ln w="9525">
            <a:noFill/>
            <a:miter lim="800000"/>
            <a:headEnd/>
            <a:tailEnd/>
          </a:ln>
        </p:spPr>
        <p:txBody>
          <a:bodyPr/>
          <a:lstStyle/>
          <a:p>
            <a:pPr eaLnBrk="1" hangingPunct="1"/>
            <a:r>
              <a:rPr lang="en-US" sz="4000" b="1" dirty="0">
                <a:latin typeface="Arial" charset="0"/>
              </a:rPr>
              <a:t>Appreciative Inquiry 4-D Cycle</a:t>
            </a:r>
            <a:endParaRPr lang="en-US" sz="4000" b="1" baseline="-3000" dirty="0">
              <a:latin typeface="Arial" charset="0"/>
            </a:endParaRPr>
          </a:p>
        </p:txBody>
      </p:sp>
      <p:sp>
        <p:nvSpPr>
          <p:cNvPr id="679940" name="AutoShape 4"/>
          <p:cNvSpPr>
            <a:spLocks noChangeArrowheads="1"/>
          </p:cNvSpPr>
          <p:nvPr/>
        </p:nvSpPr>
        <p:spPr bwMode="auto">
          <a:xfrm>
            <a:off x="3276600" y="1676403"/>
            <a:ext cx="2590800" cy="1243013"/>
          </a:xfrm>
          <a:prstGeom prst="roundRect">
            <a:avLst>
              <a:gd name="adj" fmla="val 20000"/>
            </a:avLst>
          </a:prstGeom>
          <a:solidFill>
            <a:schemeClr val="bg1"/>
          </a:solidFill>
          <a:ln w="9525">
            <a:round/>
            <a:headEnd/>
            <a:tailEnd/>
          </a:ln>
          <a:scene3d>
            <a:camera prst="legacyObliqueBottom"/>
            <a:lightRig rig="legacyFlat3" dir="t"/>
          </a:scene3d>
          <a:sp3d extrusionH="430200" prstMaterial="legacyMatte">
            <a:bevelT w="13500" h="13500" prst="angle"/>
            <a:bevelB w="13500" h="13500" prst="angle"/>
            <a:extrusionClr>
              <a:schemeClr val="bg1"/>
            </a:extrusionClr>
          </a:sp3d>
        </p:spPr>
        <p:txBody>
          <a:bodyPr wrap="none" anchor="ctr">
            <a:flatTx/>
          </a:bodyPr>
          <a:lstStyle/>
          <a:p>
            <a:pPr algn="ctr"/>
            <a:r>
              <a:rPr lang="en-GB" sz="2400" b="1">
                <a:solidFill>
                  <a:schemeClr val="tx2"/>
                </a:solidFill>
                <a:latin typeface="Arial" charset="0"/>
              </a:rPr>
              <a:t>Discovery</a:t>
            </a:r>
            <a:endParaRPr lang="en-GB" sz="2400" b="1">
              <a:solidFill>
                <a:srgbClr val="0050A6"/>
              </a:solidFill>
              <a:latin typeface="Arial" charset="0"/>
            </a:endParaRPr>
          </a:p>
          <a:p>
            <a:pPr algn="ctr"/>
            <a:r>
              <a:rPr lang="en-GB" sz="2000">
                <a:latin typeface="Arial" charset="0"/>
              </a:rPr>
              <a:t>“What gives life?”</a:t>
            </a:r>
          </a:p>
          <a:p>
            <a:pPr algn="ctr"/>
            <a:r>
              <a:rPr lang="en-GB" sz="1400">
                <a:latin typeface="Arial" charset="0"/>
              </a:rPr>
              <a:t>(the best of what is)</a:t>
            </a:r>
            <a:endParaRPr lang="en-GB" sz="2000">
              <a:latin typeface="Arial" charset="0"/>
            </a:endParaRPr>
          </a:p>
          <a:p>
            <a:pPr algn="ctr"/>
            <a:r>
              <a:rPr lang="en-GB" sz="2000" b="1">
                <a:latin typeface="Arial" charset="0"/>
              </a:rPr>
              <a:t>Appreciating</a:t>
            </a:r>
            <a:endParaRPr lang="en-GB" sz="2000">
              <a:latin typeface="Arial" charset="0"/>
            </a:endParaRPr>
          </a:p>
        </p:txBody>
      </p:sp>
      <p:sp>
        <p:nvSpPr>
          <p:cNvPr id="679941" name="AutoShape 5"/>
          <p:cNvSpPr>
            <a:spLocks noChangeArrowheads="1"/>
          </p:cNvSpPr>
          <p:nvPr/>
        </p:nvSpPr>
        <p:spPr bwMode="auto">
          <a:xfrm>
            <a:off x="609600" y="3124200"/>
            <a:ext cx="2514600" cy="1295400"/>
          </a:xfrm>
          <a:prstGeom prst="roundRect">
            <a:avLst>
              <a:gd name="adj" fmla="val 20000"/>
            </a:avLst>
          </a:prstGeom>
          <a:solidFill>
            <a:schemeClr val="bg1"/>
          </a:solidFill>
          <a:ln w="9525">
            <a:round/>
            <a:headEnd/>
            <a:tailEnd/>
          </a:ln>
          <a:scene3d>
            <a:camera prst="legacyObliqueRight"/>
            <a:lightRig rig="legacyFlat3" dir="b"/>
          </a:scene3d>
          <a:sp3d extrusionH="430200" prstMaterial="legacyMatte">
            <a:bevelT w="13500" h="13500" prst="angle"/>
            <a:bevelB w="13500" h="13500" prst="angle"/>
            <a:extrusionClr>
              <a:schemeClr val="bg1"/>
            </a:extrusionClr>
          </a:sp3d>
        </p:spPr>
        <p:txBody>
          <a:bodyPr wrap="none" anchor="ctr">
            <a:flatTx/>
          </a:bodyPr>
          <a:lstStyle/>
          <a:p>
            <a:pPr algn="ctr"/>
            <a:r>
              <a:rPr lang="en-GB" sz="2400" b="1">
                <a:solidFill>
                  <a:schemeClr val="tx2"/>
                </a:solidFill>
                <a:latin typeface="Arial" charset="0"/>
              </a:rPr>
              <a:t>Destiny</a:t>
            </a:r>
            <a:endParaRPr lang="en-GB" sz="2400" b="1">
              <a:solidFill>
                <a:srgbClr val="184B81"/>
              </a:solidFill>
              <a:latin typeface="Arial" charset="0"/>
            </a:endParaRPr>
          </a:p>
          <a:p>
            <a:pPr algn="ctr"/>
            <a:r>
              <a:rPr lang="en-GB" sz="2000">
                <a:latin typeface="Arial" charset="0"/>
              </a:rPr>
              <a:t>“How to empower,</a:t>
            </a:r>
          </a:p>
          <a:p>
            <a:pPr algn="ctr"/>
            <a:r>
              <a:rPr lang="en-GB" sz="2000">
                <a:latin typeface="Arial" charset="0"/>
              </a:rPr>
              <a:t>learn, and improvise”</a:t>
            </a:r>
          </a:p>
          <a:p>
            <a:pPr algn="ctr"/>
            <a:r>
              <a:rPr lang="en-GB" sz="2000" b="1">
                <a:latin typeface="Arial" charset="0"/>
              </a:rPr>
              <a:t>Sustaining</a:t>
            </a:r>
            <a:endParaRPr lang="en-GB" sz="2000">
              <a:latin typeface="Arial" charset="0"/>
            </a:endParaRPr>
          </a:p>
        </p:txBody>
      </p:sp>
      <p:sp>
        <p:nvSpPr>
          <p:cNvPr id="679942" name="AutoShape 6"/>
          <p:cNvSpPr>
            <a:spLocks noChangeArrowheads="1"/>
          </p:cNvSpPr>
          <p:nvPr/>
        </p:nvSpPr>
        <p:spPr bwMode="auto">
          <a:xfrm>
            <a:off x="5943600" y="3200403"/>
            <a:ext cx="2590800" cy="1243013"/>
          </a:xfrm>
          <a:prstGeom prst="roundRect">
            <a:avLst>
              <a:gd name="adj" fmla="val 20000"/>
            </a:avLst>
          </a:prstGeom>
          <a:solidFill>
            <a:schemeClr val="bg1"/>
          </a:solidFill>
          <a:ln w="9525">
            <a:round/>
            <a:headEnd/>
            <a:tailEnd/>
          </a:ln>
          <a:scene3d>
            <a:camera prst="legacyObliqueLeft"/>
            <a:lightRig rig="legacyFlat3" dir="b"/>
          </a:scene3d>
          <a:sp3d extrusionH="430200" prstMaterial="legacyMatte">
            <a:bevelT w="13500" h="13500" prst="angle"/>
            <a:bevelB w="13500" h="13500" prst="angle"/>
            <a:extrusionClr>
              <a:schemeClr val="bg1"/>
            </a:extrusionClr>
          </a:sp3d>
        </p:spPr>
        <p:txBody>
          <a:bodyPr wrap="none" anchor="ctr">
            <a:flatTx/>
          </a:bodyPr>
          <a:lstStyle/>
          <a:p>
            <a:pPr algn="ctr"/>
            <a:r>
              <a:rPr lang="en-GB" sz="2400" b="1" dirty="0">
                <a:solidFill>
                  <a:schemeClr val="tx2"/>
                </a:solidFill>
                <a:latin typeface="Arial" charset="0"/>
              </a:rPr>
              <a:t>Dream</a:t>
            </a:r>
            <a:endParaRPr lang="en-GB" sz="2400" b="1" dirty="0">
              <a:solidFill>
                <a:srgbClr val="184B81"/>
              </a:solidFill>
              <a:latin typeface="Arial" charset="0"/>
            </a:endParaRPr>
          </a:p>
          <a:p>
            <a:pPr algn="ctr"/>
            <a:r>
              <a:rPr lang="en-GB" sz="2000" dirty="0">
                <a:latin typeface="Arial" charset="0"/>
              </a:rPr>
              <a:t>“What might be?”</a:t>
            </a:r>
          </a:p>
          <a:p>
            <a:pPr algn="ctr"/>
            <a:r>
              <a:rPr lang="en-GB" sz="1400" dirty="0">
                <a:latin typeface="Arial" charset="0"/>
              </a:rPr>
              <a:t>(What is the world calling for)</a:t>
            </a:r>
          </a:p>
          <a:p>
            <a:pPr algn="ctr"/>
            <a:r>
              <a:rPr lang="en-GB" sz="2000" b="1" dirty="0">
                <a:latin typeface="Arial" charset="0"/>
              </a:rPr>
              <a:t>Envisioning Impact</a:t>
            </a:r>
            <a:endParaRPr lang="en-GB" sz="2000" dirty="0">
              <a:latin typeface="Arial" charset="0"/>
            </a:endParaRPr>
          </a:p>
        </p:txBody>
      </p:sp>
      <p:sp>
        <p:nvSpPr>
          <p:cNvPr id="679943" name="AutoShape 7"/>
          <p:cNvSpPr>
            <a:spLocks noChangeArrowheads="1"/>
          </p:cNvSpPr>
          <p:nvPr/>
        </p:nvSpPr>
        <p:spPr bwMode="auto">
          <a:xfrm>
            <a:off x="3276600" y="4633930"/>
            <a:ext cx="2514600" cy="1295400"/>
          </a:xfrm>
          <a:prstGeom prst="roundRect">
            <a:avLst>
              <a:gd name="adj" fmla="val 20000"/>
            </a:avLst>
          </a:prstGeom>
          <a:solidFill>
            <a:schemeClr val="bg1"/>
          </a:solidFill>
          <a:ln w="9525">
            <a:round/>
            <a:headEnd/>
            <a:tailEnd/>
          </a:ln>
          <a:scene3d>
            <a:camera prst="legacyObliqueTop"/>
            <a:lightRig rig="legacyFlat3" dir="b"/>
          </a:scene3d>
          <a:sp3d extrusionH="430200" prstMaterial="legacyMatte">
            <a:bevelT w="13500" h="13500" prst="angle"/>
            <a:bevelB w="13500" h="13500" prst="angle"/>
            <a:extrusionClr>
              <a:schemeClr val="bg1"/>
            </a:extrusionClr>
          </a:sp3d>
        </p:spPr>
        <p:txBody>
          <a:bodyPr wrap="none" anchor="ctr">
            <a:flatTx/>
          </a:bodyPr>
          <a:lstStyle/>
          <a:p>
            <a:pPr algn="ctr"/>
            <a:r>
              <a:rPr lang="en-GB" sz="2400" b="1" dirty="0">
                <a:solidFill>
                  <a:schemeClr val="tx2"/>
                </a:solidFill>
                <a:latin typeface="Arial" charset="0"/>
              </a:rPr>
              <a:t>Design</a:t>
            </a:r>
            <a:endParaRPr lang="en-GB" sz="2400" b="1" dirty="0">
              <a:solidFill>
                <a:srgbClr val="184B81"/>
              </a:solidFill>
              <a:latin typeface="Arial" charset="0"/>
            </a:endParaRPr>
          </a:p>
          <a:p>
            <a:pPr algn="ctr"/>
            <a:r>
              <a:rPr lang="en-GB" sz="2000" dirty="0">
                <a:latin typeface="Arial" charset="0"/>
              </a:rPr>
              <a:t>“What should be </a:t>
            </a:r>
          </a:p>
          <a:p>
            <a:pPr algn="ctr"/>
            <a:r>
              <a:rPr lang="en-GB" sz="2000" dirty="0">
                <a:latin typeface="Arial" charset="0"/>
              </a:rPr>
              <a:t>the ideal?”</a:t>
            </a:r>
          </a:p>
          <a:p>
            <a:pPr algn="ctr"/>
            <a:r>
              <a:rPr lang="en-GB" sz="2000" b="1" dirty="0">
                <a:latin typeface="Arial" charset="0"/>
              </a:rPr>
              <a:t>Co-Constructing</a:t>
            </a:r>
            <a:endParaRPr lang="en-GB" sz="2000" dirty="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99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99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99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99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9940" grpId="0" animBg="1"/>
      <p:bldP spid="679941" grpId="0" animBg="1"/>
      <p:bldP spid="679942" grpId="0" animBg="1"/>
      <p:bldP spid="67994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81000" y="304800"/>
            <a:ext cx="8458200" cy="533400"/>
          </a:xfrm>
          <a:prstGeom prst="rect">
            <a:avLst/>
          </a:prstGeom>
          <a:noFill/>
          <a:ln w="9525">
            <a:noFill/>
            <a:miter lim="800000"/>
            <a:headEnd/>
            <a:tailEnd/>
          </a:ln>
        </p:spPr>
        <p:txBody>
          <a:bodyPr/>
          <a:lstStyle/>
          <a:p>
            <a:pPr eaLnBrk="1" hangingPunct="1"/>
            <a:r>
              <a:rPr lang="en-US" sz="4000" b="1" dirty="0">
                <a:latin typeface="Arial" charset="0"/>
              </a:rPr>
              <a:t>Appreciative Inquiry 4-D Cycle</a:t>
            </a:r>
            <a:endParaRPr lang="en-US" sz="4000" b="1" baseline="-3000" dirty="0">
              <a:latin typeface="Arial" charset="0"/>
            </a:endParaRPr>
          </a:p>
        </p:txBody>
      </p:sp>
      <p:sp>
        <p:nvSpPr>
          <p:cNvPr id="683011" name="Text Box 3"/>
          <p:cNvSpPr txBox="1">
            <a:spLocks noChangeArrowheads="1"/>
          </p:cNvSpPr>
          <p:nvPr/>
        </p:nvSpPr>
        <p:spPr bwMode="auto">
          <a:xfrm>
            <a:off x="641840" y="1227138"/>
            <a:ext cx="1658815" cy="338554"/>
          </a:xfrm>
          <a:prstGeom prst="rect">
            <a:avLst/>
          </a:prstGeom>
          <a:solidFill>
            <a:srgbClr val="330099"/>
          </a:solidFill>
          <a:ln w="9525">
            <a:noFill/>
            <a:miter lim="800000"/>
            <a:headEnd/>
            <a:tailEnd/>
          </a:ln>
        </p:spPr>
        <p:txBody>
          <a:bodyPr>
            <a:spAutoFit/>
          </a:bodyPr>
          <a:lstStyle/>
          <a:p>
            <a:pPr algn="ctr"/>
            <a:r>
              <a:rPr lang="en-GB" sz="2400" b="1" baseline="2000" dirty="0">
                <a:solidFill>
                  <a:srgbClr val="FFFF00"/>
                </a:solidFill>
                <a:latin typeface="Arial" charset="0"/>
              </a:rPr>
              <a:t>Discovery</a:t>
            </a:r>
          </a:p>
        </p:txBody>
      </p:sp>
      <p:sp>
        <p:nvSpPr>
          <p:cNvPr id="10244" name="Text Box 4"/>
          <p:cNvSpPr txBox="1">
            <a:spLocks noChangeArrowheads="1"/>
          </p:cNvSpPr>
          <p:nvPr/>
        </p:nvSpPr>
        <p:spPr bwMode="auto">
          <a:xfrm>
            <a:off x="2514600" y="1216025"/>
            <a:ext cx="1905000" cy="336550"/>
          </a:xfrm>
          <a:prstGeom prst="rect">
            <a:avLst/>
          </a:prstGeom>
          <a:solidFill>
            <a:srgbClr val="330099"/>
          </a:solidFill>
          <a:ln w="9525">
            <a:noFill/>
            <a:miter lim="800000"/>
            <a:headEnd/>
            <a:tailEnd/>
          </a:ln>
        </p:spPr>
        <p:txBody>
          <a:bodyPr>
            <a:spAutoFit/>
          </a:bodyPr>
          <a:lstStyle/>
          <a:p>
            <a:pPr algn="ctr"/>
            <a:r>
              <a:rPr lang="en-GB" sz="2400" b="1" baseline="2000" dirty="0">
                <a:solidFill>
                  <a:srgbClr val="FFFF00"/>
                </a:solidFill>
                <a:latin typeface="Arial" charset="0"/>
              </a:rPr>
              <a:t>Dream</a:t>
            </a:r>
          </a:p>
        </p:txBody>
      </p:sp>
      <p:sp>
        <p:nvSpPr>
          <p:cNvPr id="10245" name="Text Box 5"/>
          <p:cNvSpPr txBox="1">
            <a:spLocks noChangeArrowheads="1"/>
          </p:cNvSpPr>
          <p:nvPr/>
        </p:nvSpPr>
        <p:spPr bwMode="auto">
          <a:xfrm>
            <a:off x="4665786" y="1226875"/>
            <a:ext cx="1658815" cy="336550"/>
          </a:xfrm>
          <a:prstGeom prst="rect">
            <a:avLst/>
          </a:prstGeom>
          <a:solidFill>
            <a:srgbClr val="330099"/>
          </a:solidFill>
          <a:ln w="9525">
            <a:noFill/>
            <a:miter lim="800000"/>
            <a:headEnd/>
            <a:tailEnd/>
          </a:ln>
        </p:spPr>
        <p:txBody>
          <a:bodyPr>
            <a:spAutoFit/>
          </a:bodyPr>
          <a:lstStyle/>
          <a:p>
            <a:pPr algn="ctr"/>
            <a:r>
              <a:rPr lang="en-GB" sz="2400" b="1" baseline="2000" dirty="0">
                <a:solidFill>
                  <a:srgbClr val="FFFF00"/>
                </a:solidFill>
                <a:latin typeface="Arial" charset="0"/>
              </a:rPr>
              <a:t>Design</a:t>
            </a:r>
          </a:p>
        </p:txBody>
      </p:sp>
      <p:sp>
        <p:nvSpPr>
          <p:cNvPr id="10246" name="Text Box 6"/>
          <p:cNvSpPr txBox="1">
            <a:spLocks noChangeArrowheads="1"/>
          </p:cNvSpPr>
          <p:nvPr/>
        </p:nvSpPr>
        <p:spPr bwMode="auto">
          <a:xfrm>
            <a:off x="6553200" y="1226875"/>
            <a:ext cx="1905000" cy="336550"/>
          </a:xfrm>
          <a:prstGeom prst="rect">
            <a:avLst/>
          </a:prstGeom>
          <a:solidFill>
            <a:srgbClr val="350082"/>
          </a:solidFill>
          <a:ln w="9525">
            <a:noFill/>
            <a:miter lim="800000"/>
            <a:headEnd/>
            <a:tailEnd/>
          </a:ln>
        </p:spPr>
        <p:txBody>
          <a:bodyPr>
            <a:spAutoFit/>
          </a:bodyPr>
          <a:lstStyle/>
          <a:p>
            <a:pPr algn="ctr"/>
            <a:r>
              <a:rPr lang="en-GB" sz="2400" b="1" baseline="2000" dirty="0">
                <a:solidFill>
                  <a:srgbClr val="FFFF00"/>
                </a:solidFill>
                <a:latin typeface="Arial" charset="0"/>
              </a:rPr>
              <a:t>Destiny</a:t>
            </a:r>
          </a:p>
        </p:txBody>
      </p:sp>
      <p:sp>
        <p:nvSpPr>
          <p:cNvPr id="683015" name="Text Box 7"/>
          <p:cNvSpPr txBox="1">
            <a:spLocks noChangeArrowheads="1"/>
          </p:cNvSpPr>
          <p:nvPr/>
        </p:nvSpPr>
        <p:spPr bwMode="auto">
          <a:xfrm>
            <a:off x="829408" y="2614615"/>
            <a:ext cx="8025912" cy="2954655"/>
          </a:xfrm>
          <a:prstGeom prst="rect">
            <a:avLst/>
          </a:prstGeom>
          <a:noFill/>
          <a:ln w="9525">
            <a:noFill/>
            <a:miter lim="800000"/>
            <a:headEnd/>
            <a:tailEnd/>
          </a:ln>
        </p:spPr>
        <p:txBody>
          <a:bodyPr wrap="square">
            <a:spAutoFit/>
          </a:bodyPr>
          <a:lstStyle/>
          <a:p>
            <a:pPr marL="358775" indent="-358775">
              <a:spcBef>
                <a:spcPct val="50000"/>
              </a:spcBef>
              <a:spcAft>
                <a:spcPts val="1200"/>
              </a:spcAft>
              <a:buBlip>
                <a:blip r:embed="rId3"/>
              </a:buBlip>
            </a:pPr>
            <a:r>
              <a:rPr lang="en-GB" b="1" dirty="0">
                <a:latin typeface="Arial" charset="0"/>
              </a:rPr>
              <a:t>positive</a:t>
            </a:r>
            <a:r>
              <a:rPr lang="en-GB" dirty="0">
                <a:latin typeface="Arial" charset="0"/>
              </a:rPr>
              <a:t> questions</a:t>
            </a:r>
          </a:p>
          <a:p>
            <a:pPr marL="358775" indent="-358775">
              <a:spcBef>
                <a:spcPct val="50000"/>
              </a:spcBef>
              <a:spcAft>
                <a:spcPts val="1200"/>
              </a:spcAft>
              <a:buBlip>
                <a:blip r:embed="rId3"/>
              </a:buBlip>
            </a:pPr>
            <a:r>
              <a:rPr lang="en-GB" dirty="0">
                <a:latin typeface="Arial" charset="0"/>
              </a:rPr>
              <a:t>peak times when people felt </a:t>
            </a:r>
            <a:r>
              <a:rPr lang="en-GB" b="1" dirty="0">
                <a:latin typeface="Arial" charset="0"/>
              </a:rPr>
              <a:t>most effective</a:t>
            </a:r>
            <a:r>
              <a:rPr lang="en-GB" dirty="0">
                <a:latin typeface="Arial" charset="0"/>
              </a:rPr>
              <a:t>.</a:t>
            </a:r>
          </a:p>
          <a:p>
            <a:pPr marL="358775" indent="-358775">
              <a:spcBef>
                <a:spcPct val="50000"/>
              </a:spcBef>
              <a:spcAft>
                <a:spcPts val="1200"/>
              </a:spcAft>
              <a:buBlip>
                <a:blip r:embed="rId3"/>
              </a:buBlip>
            </a:pPr>
            <a:r>
              <a:rPr lang="en-GB" dirty="0">
                <a:latin typeface="Arial" charset="0"/>
              </a:rPr>
              <a:t>unique factors that made the high points possible.</a:t>
            </a:r>
          </a:p>
          <a:p>
            <a:pPr marL="358775" indent="-358775">
              <a:spcBef>
                <a:spcPct val="50000"/>
              </a:spcBef>
              <a:spcAft>
                <a:spcPts val="1200"/>
              </a:spcAft>
              <a:buBlip>
                <a:blip r:embed="rId3"/>
              </a:buBlip>
            </a:pPr>
            <a:r>
              <a:rPr lang="en-GB" sz="2400" i="1" dirty="0">
                <a:latin typeface="Arial" charset="0"/>
              </a:rPr>
              <a:t>You organisation has specialist characteristics that differentiate it from other schools, what is the most distinct characteristic of your organisation?</a:t>
            </a:r>
          </a:p>
        </p:txBody>
      </p:sp>
      <p:sp>
        <p:nvSpPr>
          <p:cNvPr id="10248" name="Rectangle 8"/>
          <p:cNvSpPr>
            <a:spLocks noChangeArrowheads="1"/>
          </p:cNvSpPr>
          <p:nvPr/>
        </p:nvSpPr>
        <p:spPr bwMode="auto">
          <a:xfrm>
            <a:off x="854289" y="2043100"/>
            <a:ext cx="7772400" cy="457200"/>
          </a:xfrm>
          <a:prstGeom prst="rect">
            <a:avLst/>
          </a:prstGeom>
          <a:noFill/>
          <a:ln w="9525">
            <a:noFill/>
            <a:miter lim="800000"/>
            <a:headEnd/>
            <a:tailEnd/>
          </a:ln>
        </p:spPr>
        <p:txBody>
          <a:bodyPr/>
          <a:lstStyle/>
          <a:p>
            <a:pPr eaLnBrk="1" hangingPunct="1"/>
            <a:r>
              <a:rPr lang="en-GB" sz="1900" b="1" dirty="0">
                <a:latin typeface="Arial" charset="0"/>
              </a:rPr>
              <a:t>Appreciate the Best of “What Is”</a:t>
            </a:r>
            <a:endParaRPr lang="en-US" sz="900" b="1" dirty="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grpId="0" nodeType="clickEffect">
                                  <p:stCondLst>
                                    <p:cond delay="0"/>
                                  </p:stCondLst>
                                  <p:childTnLst>
                                    <p:animRot by="21600000">
                                      <p:cBhvr>
                                        <p:cTn id="6" dur="2000" fill="hold"/>
                                        <p:tgtEl>
                                          <p:spTgt spid="6830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4" presetClass="entr" presetSubtype="0" accel="100000" fill="hold" nodeType="clickEffect">
                                  <p:stCondLst>
                                    <p:cond delay="0"/>
                                  </p:stCondLst>
                                  <p:childTnLst>
                                    <p:set>
                                      <p:cBhvr>
                                        <p:cTn id="10" dur="1" fill="hold">
                                          <p:stCondLst>
                                            <p:cond delay="0"/>
                                          </p:stCondLst>
                                        </p:cTn>
                                        <p:tgtEl>
                                          <p:spTgt spid="683015">
                                            <p:txEl>
                                              <p:pRg st="0" end="0"/>
                                            </p:txEl>
                                          </p:spTgt>
                                        </p:tgtEl>
                                        <p:attrNameLst>
                                          <p:attrName>style.visibility</p:attrName>
                                        </p:attrNameLst>
                                      </p:cBhvr>
                                      <p:to>
                                        <p:strVal val="visible"/>
                                      </p:to>
                                    </p:set>
                                    <p:anim calcmode="lin" valueType="num">
                                      <p:cBhvr>
                                        <p:cTn id="11" dur="500" fill="hold"/>
                                        <p:tgtEl>
                                          <p:spTgt spid="683015">
                                            <p:txEl>
                                              <p:pRg st="0" end="0"/>
                                            </p:txEl>
                                          </p:spTgt>
                                        </p:tgtEl>
                                        <p:attrNameLst>
                                          <p:attrName>ppt_w</p:attrName>
                                        </p:attrNameLst>
                                      </p:cBhvr>
                                      <p:tavLst>
                                        <p:tav tm="0">
                                          <p:val>
                                            <p:strVal val="#ppt_w*0.05"/>
                                          </p:val>
                                        </p:tav>
                                        <p:tav tm="100000">
                                          <p:val>
                                            <p:strVal val="#ppt_w"/>
                                          </p:val>
                                        </p:tav>
                                      </p:tavLst>
                                    </p:anim>
                                    <p:anim calcmode="lin" valueType="num">
                                      <p:cBhvr>
                                        <p:cTn id="12" dur="500" fill="hold"/>
                                        <p:tgtEl>
                                          <p:spTgt spid="683015">
                                            <p:txEl>
                                              <p:pRg st="0" end="0"/>
                                            </p:txEl>
                                          </p:spTgt>
                                        </p:tgtEl>
                                        <p:attrNameLst>
                                          <p:attrName>ppt_h</p:attrName>
                                        </p:attrNameLst>
                                      </p:cBhvr>
                                      <p:tavLst>
                                        <p:tav tm="0">
                                          <p:val>
                                            <p:strVal val="#ppt_h"/>
                                          </p:val>
                                        </p:tav>
                                        <p:tav tm="100000">
                                          <p:val>
                                            <p:strVal val="#ppt_h"/>
                                          </p:val>
                                        </p:tav>
                                      </p:tavLst>
                                    </p:anim>
                                    <p:anim calcmode="lin" valueType="num">
                                      <p:cBhvr>
                                        <p:cTn id="13" dur="500" fill="hold"/>
                                        <p:tgtEl>
                                          <p:spTgt spid="683015">
                                            <p:txEl>
                                              <p:pRg st="0" end="0"/>
                                            </p:txEl>
                                          </p:spTgt>
                                        </p:tgtEl>
                                        <p:attrNameLst>
                                          <p:attrName>ppt_x</p:attrName>
                                        </p:attrNameLst>
                                      </p:cBhvr>
                                      <p:tavLst>
                                        <p:tav tm="0">
                                          <p:val>
                                            <p:strVal val="#ppt_x-.2"/>
                                          </p:val>
                                        </p:tav>
                                        <p:tav tm="100000">
                                          <p:val>
                                            <p:strVal val="#ppt_x"/>
                                          </p:val>
                                        </p:tav>
                                      </p:tavLst>
                                    </p:anim>
                                    <p:anim calcmode="lin" valueType="num">
                                      <p:cBhvr>
                                        <p:cTn id="14" dur="500" fill="hold"/>
                                        <p:tgtEl>
                                          <p:spTgt spid="683015">
                                            <p:txEl>
                                              <p:pRg st="0" end="0"/>
                                            </p:txEl>
                                          </p:spTgt>
                                        </p:tgtEl>
                                        <p:attrNameLst>
                                          <p:attrName>ppt_y</p:attrName>
                                        </p:attrNameLst>
                                      </p:cBhvr>
                                      <p:tavLst>
                                        <p:tav tm="0">
                                          <p:val>
                                            <p:strVal val="#ppt_y"/>
                                          </p:val>
                                        </p:tav>
                                        <p:tav tm="100000">
                                          <p:val>
                                            <p:strVal val="#ppt_y"/>
                                          </p:val>
                                        </p:tav>
                                      </p:tavLst>
                                    </p:anim>
                                    <p:animEffect transition="in" filter="fade">
                                      <p:cBhvr>
                                        <p:cTn id="15" dur="500"/>
                                        <p:tgtEl>
                                          <p:spTgt spid="68301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4" presetClass="entr" presetSubtype="0" accel="100000" fill="hold" nodeType="clickEffect">
                                  <p:stCondLst>
                                    <p:cond delay="0"/>
                                  </p:stCondLst>
                                  <p:childTnLst>
                                    <p:set>
                                      <p:cBhvr>
                                        <p:cTn id="19" dur="1" fill="hold">
                                          <p:stCondLst>
                                            <p:cond delay="0"/>
                                          </p:stCondLst>
                                        </p:cTn>
                                        <p:tgtEl>
                                          <p:spTgt spid="683015">
                                            <p:txEl>
                                              <p:pRg st="1" end="1"/>
                                            </p:txEl>
                                          </p:spTgt>
                                        </p:tgtEl>
                                        <p:attrNameLst>
                                          <p:attrName>style.visibility</p:attrName>
                                        </p:attrNameLst>
                                      </p:cBhvr>
                                      <p:to>
                                        <p:strVal val="visible"/>
                                      </p:to>
                                    </p:set>
                                    <p:anim calcmode="lin" valueType="num">
                                      <p:cBhvr>
                                        <p:cTn id="20" dur="500" fill="hold"/>
                                        <p:tgtEl>
                                          <p:spTgt spid="683015">
                                            <p:txEl>
                                              <p:pRg st="1" end="1"/>
                                            </p:txEl>
                                          </p:spTgt>
                                        </p:tgtEl>
                                        <p:attrNameLst>
                                          <p:attrName>ppt_w</p:attrName>
                                        </p:attrNameLst>
                                      </p:cBhvr>
                                      <p:tavLst>
                                        <p:tav tm="0">
                                          <p:val>
                                            <p:strVal val="#ppt_w*0.05"/>
                                          </p:val>
                                        </p:tav>
                                        <p:tav tm="100000">
                                          <p:val>
                                            <p:strVal val="#ppt_w"/>
                                          </p:val>
                                        </p:tav>
                                      </p:tavLst>
                                    </p:anim>
                                    <p:anim calcmode="lin" valueType="num">
                                      <p:cBhvr>
                                        <p:cTn id="21" dur="500" fill="hold"/>
                                        <p:tgtEl>
                                          <p:spTgt spid="683015">
                                            <p:txEl>
                                              <p:pRg st="1" end="1"/>
                                            </p:txEl>
                                          </p:spTgt>
                                        </p:tgtEl>
                                        <p:attrNameLst>
                                          <p:attrName>ppt_h</p:attrName>
                                        </p:attrNameLst>
                                      </p:cBhvr>
                                      <p:tavLst>
                                        <p:tav tm="0">
                                          <p:val>
                                            <p:strVal val="#ppt_h"/>
                                          </p:val>
                                        </p:tav>
                                        <p:tav tm="100000">
                                          <p:val>
                                            <p:strVal val="#ppt_h"/>
                                          </p:val>
                                        </p:tav>
                                      </p:tavLst>
                                    </p:anim>
                                    <p:anim calcmode="lin" valueType="num">
                                      <p:cBhvr>
                                        <p:cTn id="22" dur="500" fill="hold"/>
                                        <p:tgtEl>
                                          <p:spTgt spid="683015">
                                            <p:txEl>
                                              <p:pRg st="1" end="1"/>
                                            </p:txEl>
                                          </p:spTgt>
                                        </p:tgtEl>
                                        <p:attrNameLst>
                                          <p:attrName>ppt_x</p:attrName>
                                        </p:attrNameLst>
                                      </p:cBhvr>
                                      <p:tavLst>
                                        <p:tav tm="0">
                                          <p:val>
                                            <p:strVal val="#ppt_x-.2"/>
                                          </p:val>
                                        </p:tav>
                                        <p:tav tm="100000">
                                          <p:val>
                                            <p:strVal val="#ppt_x"/>
                                          </p:val>
                                        </p:tav>
                                      </p:tavLst>
                                    </p:anim>
                                    <p:anim calcmode="lin" valueType="num">
                                      <p:cBhvr>
                                        <p:cTn id="23" dur="500" fill="hold"/>
                                        <p:tgtEl>
                                          <p:spTgt spid="683015">
                                            <p:txEl>
                                              <p:pRg st="1" end="1"/>
                                            </p:txEl>
                                          </p:spTgt>
                                        </p:tgtEl>
                                        <p:attrNameLst>
                                          <p:attrName>ppt_y</p:attrName>
                                        </p:attrNameLst>
                                      </p:cBhvr>
                                      <p:tavLst>
                                        <p:tav tm="0">
                                          <p:val>
                                            <p:strVal val="#ppt_y"/>
                                          </p:val>
                                        </p:tav>
                                        <p:tav tm="100000">
                                          <p:val>
                                            <p:strVal val="#ppt_y"/>
                                          </p:val>
                                        </p:tav>
                                      </p:tavLst>
                                    </p:anim>
                                    <p:animEffect transition="in" filter="fade">
                                      <p:cBhvr>
                                        <p:cTn id="24" dur="500"/>
                                        <p:tgtEl>
                                          <p:spTgt spid="683015">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4" presetClass="entr" presetSubtype="0" accel="100000" fill="hold" nodeType="clickEffect">
                                  <p:stCondLst>
                                    <p:cond delay="0"/>
                                  </p:stCondLst>
                                  <p:childTnLst>
                                    <p:set>
                                      <p:cBhvr>
                                        <p:cTn id="28" dur="1" fill="hold">
                                          <p:stCondLst>
                                            <p:cond delay="0"/>
                                          </p:stCondLst>
                                        </p:cTn>
                                        <p:tgtEl>
                                          <p:spTgt spid="683015">
                                            <p:txEl>
                                              <p:pRg st="2" end="2"/>
                                            </p:txEl>
                                          </p:spTgt>
                                        </p:tgtEl>
                                        <p:attrNameLst>
                                          <p:attrName>style.visibility</p:attrName>
                                        </p:attrNameLst>
                                      </p:cBhvr>
                                      <p:to>
                                        <p:strVal val="visible"/>
                                      </p:to>
                                    </p:set>
                                    <p:anim calcmode="lin" valueType="num">
                                      <p:cBhvr>
                                        <p:cTn id="29" dur="500" fill="hold"/>
                                        <p:tgtEl>
                                          <p:spTgt spid="683015">
                                            <p:txEl>
                                              <p:pRg st="2" end="2"/>
                                            </p:txEl>
                                          </p:spTgt>
                                        </p:tgtEl>
                                        <p:attrNameLst>
                                          <p:attrName>ppt_w</p:attrName>
                                        </p:attrNameLst>
                                      </p:cBhvr>
                                      <p:tavLst>
                                        <p:tav tm="0">
                                          <p:val>
                                            <p:strVal val="#ppt_w*0.05"/>
                                          </p:val>
                                        </p:tav>
                                        <p:tav tm="100000">
                                          <p:val>
                                            <p:strVal val="#ppt_w"/>
                                          </p:val>
                                        </p:tav>
                                      </p:tavLst>
                                    </p:anim>
                                    <p:anim calcmode="lin" valueType="num">
                                      <p:cBhvr>
                                        <p:cTn id="30" dur="500" fill="hold"/>
                                        <p:tgtEl>
                                          <p:spTgt spid="683015">
                                            <p:txEl>
                                              <p:pRg st="2" end="2"/>
                                            </p:txEl>
                                          </p:spTgt>
                                        </p:tgtEl>
                                        <p:attrNameLst>
                                          <p:attrName>ppt_h</p:attrName>
                                        </p:attrNameLst>
                                      </p:cBhvr>
                                      <p:tavLst>
                                        <p:tav tm="0">
                                          <p:val>
                                            <p:strVal val="#ppt_h"/>
                                          </p:val>
                                        </p:tav>
                                        <p:tav tm="100000">
                                          <p:val>
                                            <p:strVal val="#ppt_h"/>
                                          </p:val>
                                        </p:tav>
                                      </p:tavLst>
                                    </p:anim>
                                    <p:anim calcmode="lin" valueType="num">
                                      <p:cBhvr>
                                        <p:cTn id="31" dur="500" fill="hold"/>
                                        <p:tgtEl>
                                          <p:spTgt spid="683015">
                                            <p:txEl>
                                              <p:pRg st="2" end="2"/>
                                            </p:txEl>
                                          </p:spTgt>
                                        </p:tgtEl>
                                        <p:attrNameLst>
                                          <p:attrName>ppt_x</p:attrName>
                                        </p:attrNameLst>
                                      </p:cBhvr>
                                      <p:tavLst>
                                        <p:tav tm="0">
                                          <p:val>
                                            <p:strVal val="#ppt_x-.2"/>
                                          </p:val>
                                        </p:tav>
                                        <p:tav tm="100000">
                                          <p:val>
                                            <p:strVal val="#ppt_x"/>
                                          </p:val>
                                        </p:tav>
                                      </p:tavLst>
                                    </p:anim>
                                    <p:anim calcmode="lin" valueType="num">
                                      <p:cBhvr>
                                        <p:cTn id="32" dur="500" fill="hold"/>
                                        <p:tgtEl>
                                          <p:spTgt spid="683015">
                                            <p:txEl>
                                              <p:pRg st="2" end="2"/>
                                            </p:txEl>
                                          </p:spTgt>
                                        </p:tgtEl>
                                        <p:attrNameLst>
                                          <p:attrName>ppt_y</p:attrName>
                                        </p:attrNameLst>
                                      </p:cBhvr>
                                      <p:tavLst>
                                        <p:tav tm="0">
                                          <p:val>
                                            <p:strVal val="#ppt_y"/>
                                          </p:val>
                                        </p:tav>
                                        <p:tav tm="100000">
                                          <p:val>
                                            <p:strVal val="#ppt_y"/>
                                          </p:val>
                                        </p:tav>
                                      </p:tavLst>
                                    </p:anim>
                                    <p:animEffect transition="in" filter="fade">
                                      <p:cBhvr>
                                        <p:cTn id="33" dur="500"/>
                                        <p:tgtEl>
                                          <p:spTgt spid="683015">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4" presetClass="entr" presetSubtype="0" accel="100000" fill="hold" nodeType="clickEffect">
                                  <p:stCondLst>
                                    <p:cond delay="0"/>
                                  </p:stCondLst>
                                  <p:childTnLst>
                                    <p:set>
                                      <p:cBhvr>
                                        <p:cTn id="37" dur="1" fill="hold">
                                          <p:stCondLst>
                                            <p:cond delay="0"/>
                                          </p:stCondLst>
                                        </p:cTn>
                                        <p:tgtEl>
                                          <p:spTgt spid="683015">
                                            <p:txEl>
                                              <p:pRg st="3" end="3"/>
                                            </p:txEl>
                                          </p:spTgt>
                                        </p:tgtEl>
                                        <p:attrNameLst>
                                          <p:attrName>style.visibility</p:attrName>
                                        </p:attrNameLst>
                                      </p:cBhvr>
                                      <p:to>
                                        <p:strVal val="visible"/>
                                      </p:to>
                                    </p:set>
                                    <p:anim calcmode="lin" valueType="num">
                                      <p:cBhvr>
                                        <p:cTn id="38" dur="500" fill="hold"/>
                                        <p:tgtEl>
                                          <p:spTgt spid="683015">
                                            <p:txEl>
                                              <p:pRg st="3" end="3"/>
                                            </p:txEl>
                                          </p:spTgt>
                                        </p:tgtEl>
                                        <p:attrNameLst>
                                          <p:attrName>ppt_w</p:attrName>
                                        </p:attrNameLst>
                                      </p:cBhvr>
                                      <p:tavLst>
                                        <p:tav tm="0">
                                          <p:val>
                                            <p:strVal val="#ppt_w*0.05"/>
                                          </p:val>
                                        </p:tav>
                                        <p:tav tm="100000">
                                          <p:val>
                                            <p:strVal val="#ppt_w"/>
                                          </p:val>
                                        </p:tav>
                                      </p:tavLst>
                                    </p:anim>
                                    <p:anim calcmode="lin" valueType="num">
                                      <p:cBhvr>
                                        <p:cTn id="39" dur="500" fill="hold"/>
                                        <p:tgtEl>
                                          <p:spTgt spid="683015">
                                            <p:txEl>
                                              <p:pRg st="3" end="3"/>
                                            </p:txEl>
                                          </p:spTgt>
                                        </p:tgtEl>
                                        <p:attrNameLst>
                                          <p:attrName>ppt_h</p:attrName>
                                        </p:attrNameLst>
                                      </p:cBhvr>
                                      <p:tavLst>
                                        <p:tav tm="0">
                                          <p:val>
                                            <p:strVal val="#ppt_h"/>
                                          </p:val>
                                        </p:tav>
                                        <p:tav tm="100000">
                                          <p:val>
                                            <p:strVal val="#ppt_h"/>
                                          </p:val>
                                        </p:tav>
                                      </p:tavLst>
                                    </p:anim>
                                    <p:anim calcmode="lin" valueType="num">
                                      <p:cBhvr>
                                        <p:cTn id="40" dur="500" fill="hold"/>
                                        <p:tgtEl>
                                          <p:spTgt spid="683015">
                                            <p:txEl>
                                              <p:pRg st="3" end="3"/>
                                            </p:txEl>
                                          </p:spTgt>
                                        </p:tgtEl>
                                        <p:attrNameLst>
                                          <p:attrName>ppt_x</p:attrName>
                                        </p:attrNameLst>
                                      </p:cBhvr>
                                      <p:tavLst>
                                        <p:tav tm="0">
                                          <p:val>
                                            <p:strVal val="#ppt_x-.2"/>
                                          </p:val>
                                        </p:tav>
                                        <p:tav tm="100000">
                                          <p:val>
                                            <p:strVal val="#ppt_x"/>
                                          </p:val>
                                        </p:tav>
                                      </p:tavLst>
                                    </p:anim>
                                    <p:anim calcmode="lin" valueType="num">
                                      <p:cBhvr>
                                        <p:cTn id="41" dur="500" fill="hold"/>
                                        <p:tgtEl>
                                          <p:spTgt spid="683015">
                                            <p:txEl>
                                              <p:pRg st="3" end="3"/>
                                            </p:txEl>
                                          </p:spTgt>
                                        </p:tgtEl>
                                        <p:attrNameLst>
                                          <p:attrName>ppt_y</p:attrName>
                                        </p:attrNameLst>
                                      </p:cBhvr>
                                      <p:tavLst>
                                        <p:tav tm="0">
                                          <p:val>
                                            <p:strVal val="#ppt_y"/>
                                          </p:val>
                                        </p:tav>
                                        <p:tav tm="100000">
                                          <p:val>
                                            <p:strVal val="#ppt_y"/>
                                          </p:val>
                                        </p:tav>
                                      </p:tavLst>
                                    </p:anim>
                                    <p:animEffect transition="in" filter="fade">
                                      <p:cBhvr>
                                        <p:cTn id="42" dur="500"/>
                                        <p:tgtEl>
                                          <p:spTgt spid="6830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301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BA13DC773A46247896A7DBCE669980500D2032B4D8432C5479896CBDCC3B9139B" ma:contentTypeVersion="0" ma:contentTypeDescription="Create a new document." ma:contentTypeScope="" ma:versionID="4ef3d9f8c95be3c5d807327a395601ab">
  <xsd:schema xmlns:xsd="http://www.w3.org/2001/XMLSchema" xmlns:p="http://schemas.microsoft.com/office/2006/metadata/properties" targetNamespace="http://schemas.microsoft.com/office/2006/metadata/properties" ma:root="true" ma:fieldsID="da94526a4af143f533b853306258360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661A133-4353-4917-B18A-7F9DE9342E9A}">
  <ds:schemaRefs>
    <ds:schemaRef ds:uri="http://schemas.microsoft.com/office/2006/metadata/properties"/>
  </ds:schemaRefs>
</ds:datastoreItem>
</file>

<file path=customXml/itemProps2.xml><?xml version="1.0" encoding="utf-8"?>
<ds:datastoreItem xmlns:ds="http://schemas.openxmlformats.org/officeDocument/2006/customXml" ds:itemID="{5A775C5F-E5C7-44BD-A09B-DB93349F203F}">
  <ds:schemaRefs>
    <ds:schemaRef ds:uri="http://schemas.microsoft.com/sharepoint/v3/contenttype/forms"/>
  </ds:schemaRefs>
</ds:datastoreItem>
</file>

<file path=customXml/itemProps3.xml><?xml version="1.0" encoding="utf-8"?>
<ds:datastoreItem xmlns:ds="http://schemas.openxmlformats.org/officeDocument/2006/customXml" ds:itemID="{389EF9CB-5BA0-4BC4-B9DA-76A6305E2C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Flow</Template>
  <TotalTime>281</TotalTime>
  <Words>1086</Words>
  <Application>Microsoft Office PowerPoint</Application>
  <PresentationFormat>On-screen Show (4:3)</PresentationFormat>
  <Paragraphs>240</Paragraphs>
  <Slides>28</Slides>
  <Notes>19</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Slide 1</vt:lpstr>
      <vt:lpstr>Flow of the Workshop</vt:lpstr>
      <vt:lpstr>What is AI </vt:lpstr>
      <vt:lpstr>History and Underpinning Rationale of AI </vt:lpstr>
      <vt:lpstr>Slide 5</vt:lpstr>
      <vt:lpstr>Slide 6</vt:lpstr>
      <vt:lpstr>Appreciative model of action research</vt:lpstr>
      <vt:lpstr>Slide 8</vt:lpstr>
      <vt:lpstr>Slide 9</vt:lpstr>
      <vt:lpstr>Slide 10</vt:lpstr>
      <vt:lpstr>Slide 11</vt:lpstr>
      <vt:lpstr>Slide 12</vt:lpstr>
      <vt:lpstr>Applying AI</vt:lpstr>
      <vt:lpstr>The Art of the Question</vt:lpstr>
      <vt:lpstr>Designing AI Questions</vt:lpstr>
      <vt:lpstr>Activity I</vt:lpstr>
      <vt:lpstr>Interviewing </vt:lpstr>
      <vt:lpstr>Activity 2: AI Interviews</vt:lpstr>
      <vt:lpstr>Facilitating AI group workshops</vt:lpstr>
      <vt:lpstr>Facilitating AI Focus Groups</vt:lpstr>
      <vt:lpstr>The role of the reporters </vt:lpstr>
      <vt:lpstr>Data Analysis </vt:lpstr>
      <vt:lpstr>Where to next </vt:lpstr>
      <vt:lpstr>Implementing AI </vt:lpstr>
      <vt:lpstr>Challenges </vt:lpstr>
      <vt:lpstr>Tips</vt:lpstr>
      <vt:lpstr>Discussion </vt:lpstr>
      <vt:lpstr>Slide 28</vt:lpstr>
    </vt:vector>
  </TitlesOfParts>
  <Company>NFER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stods1</dc:creator>
  <cp:lastModifiedBy>maha</cp:lastModifiedBy>
  <cp:revision>11</cp:revision>
  <dcterms:created xsi:type="dcterms:W3CDTF">2008-07-08T14:16:37Z</dcterms:created>
  <dcterms:modified xsi:type="dcterms:W3CDTF">2010-03-02T12:57:26Z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0x010100DBA13DC773A46247896A7DBCE669980500D2032B4D8432C5479896CBDCC3B9139B</vt:lpwstr>
  </property>
  <property fmtid="{D5CDD505-2E9C-101B-9397-08002B2CF9AE}" pid="3" name="TemplateUrl">
    <vt:lpwstr/>
  </property>
  <property fmtid="{D5CDD505-2E9C-101B-9397-08002B2CF9AE}" pid="4" name="_SourceUrl">
    <vt:lpwstr/>
  </property>
  <property fmtid="{D5CDD505-2E9C-101B-9397-08002B2CF9AE}" pid="5" name="xd_Signature">
    <vt:bool>false</vt:bool>
  </property>
  <property fmtid="{D5CDD505-2E9C-101B-9397-08002B2CF9AE}" pid="6" name="xd_ProgID">
    <vt:lpwstr/>
  </property>
</Properties>
</file>