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69" r:id="rId2"/>
    <p:sldId id="27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271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226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22BB5-498D-474F-8692-13018A442DA9}" type="datetimeFigureOut">
              <a:rPr lang="en-GB" smtClean="0"/>
              <a:t>29/07/2015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490FA-5464-43FE-BD08-20D3E2C9E0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82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an idea provided by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Shelley Gwyn-Jones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Lecturer in Key/Functional Skills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T106 Eastgate Annexe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Colchester Institute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Tel: 01206 712773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D9A45-8A28-4D9F-ACA9-F1E5343529FF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D9A45-8A28-4D9F-ACA9-F1E5343529FF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D9A45-8A28-4D9F-ACA9-F1E5343529FF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D9A45-8A28-4D9F-ACA9-F1E5343529FF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D9A45-8A28-4D9F-ACA9-F1E5343529FF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D9A45-8A28-4D9F-ACA9-F1E5343529FF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Make this a real tough question!!!!!!!!!!!!!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D9A45-8A28-4D9F-ACA9-F1E5343529FF}" type="slidenum">
              <a:rPr lang="en-GB" smtClean="0"/>
              <a:pPr/>
              <a:t>77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6CF2D9-D0FF-4B00-B02F-DB608A803C01}" type="datetimeFigureOut">
              <a:rPr lang="en-GB" smtClean="0"/>
              <a:t>29/07/2015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CF2D9-D0FF-4B00-B02F-DB608A803C01}" type="datetimeFigureOut">
              <a:rPr lang="en-GB" smtClean="0"/>
              <a:t>29/07/2015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B6CF2D9-D0FF-4B00-B02F-DB608A803C01}" type="datetimeFigureOut">
              <a:rPr lang="en-GB" smtClean="0"/>
              <a:t>29/07/2015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CF2D9-D0FF-4B00-B02F-DB608A803C01}" type="datetimeFigureOut">
              <a:rPr lang="en-GB" smtClean="0"/>
              <a:t>29/07/2015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6CF2D9-D0FF-4B00-B02F-DB608A803C01}" type="datetimeFigureOut">
              <a:rPr lang="en-GB" smtClean="0"/>
              <a:t>29/07/2015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CF2D9-D0FF-4B00-B02F-DB608A803C01}" type="datetimeFigureOut">
              <a:rPr lang="en-GB" smtClean="0"/>
              <a:t>29/07/2015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CF2D9-D0FF-4B00-B02F-DB608A803C01}" type="datetimeFigureOut">
              <a:rPr lang="en-GB" smtClean="0"/>
              <a:t>29/07/2015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CF2D9-D0FF-4B00-B02F-DB608A803C01}" type="datetimeFigureOut">
              <a:rPr lang="en-GB" smtClean="0"/>
              <a:t>29/07/2015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6CF2D9-D0FF-4B00-B02F-DB608A803C01}" type="datetimeFigureOut">
              <a:rPr lang="en-GB" smtClean="0"/>
              <a:t>29/07/2015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CF2D9-D0FF-4B00-B02F-DB608A803C01}" type="datetimeFigureOut">
              <a:rPr lang="en-GB" smtClean="0"/>
              <a:t>29/07/2015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CF2D9-D0FF-4B00-B02F-DB608A803C01}" type="datetimeFigureOut">
              <a:rPr lang="en-GB" smtClean="0"/>
              <a:t>29/07/2015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B6CF2D9-D0FF-4B00-B02F-DB608A803C01}" type="datetimeFigureOut">
              <a:rPr lang="en-GB" smtClean="0"/>
              <a:t>29/07/2015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3.xml"/><Relationship Id="rId18" Type="http://schemas.openxmlformats.org/officeDocument/2006/relationships/slide" Target="slide33.xml"/><Relationship Id="rId26" Type="http://schemas.openxmlformats.org/officeDocument/2006/relationships/slide" Target="slide49.xml"/><Relationship Id="rId3" Type="http://schemas.openxmlformats.org/officeDocument/2006/relationships/slide" Target="slide11.xml"/><Relationship Id="rId21" Type="http://schemas.openxmlformats.org/officeDocument/2006/relationships/slide" Target="slide39.xml"/><Relationship Id="rId7" Type="http://schemas.openxmlformats.org/officeDocument/2006/relationships/slide" Target="slide5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5" Type="http://schemas.openxmlformats.org/officeDocument/2006/relationships/slide" Target="slide47.xml"/><Relationship Id="rId2" Type="http://schemas.openxmlformats.org/officeDocument/2006/relationships/slide" Target="slide9.xml"/><Relationship Id="rId16" Type="http://schemas.openxmlformats.org/officeDocument/2006/relationships/slide" Target="slide29.xml"/><Relationship Id="rId20" Type="http://schemas.openxmlformats.org/officeDocument/2006/relationships/slide" Target="slide37.xml"/><Relationship Id="rId29" Type="http://schemas.openxmlformats.org/officeDocument/2006/relationships/slide" Target="slide6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slide" Target="slide19.xml"/><Relationship Id="rId24" Type="http://schemas.openxmlformats.org/officeDocument/2006/relationships/slide" Target="slide45.xml"/><Relationship Id="rId5" Type="http://schemas.openxmlformats.org/officeDocument/2006/relationships/slide" Target="slide2.xml"/><Relationship Id="rId15" Type="http://schemas.openxmlformats.org/officeDocument/2006/relationships/slide" Target="slide27.xml"/><Relationship Id="rId23" Type="http://schemas.openxmlformats.org/officeDocument/2006/relationships/slide" Target="slide43.xml"/><Relationship Id="rId28" Type="http://schemas.openxmlformats.org/officeDocument/2006/relationships/slide" Target="slide53.xml"/><Relationship Id="rId10" Type="http://schemas.openxmlformats.org/officeDocument/2006/relationships/slide" Target="slide17.xml"/><Relationship Id="rId19" Type="http://schemas.openxmlformats.org/officeDocument/2006/relationships/slide" Target="slide35.xml"/><Relationship Id="rId31" Type="http://schemas.openxmlformats.org/officeDocument/2006/relationships/slide" Target="slide56.xml"/><Relationship Id="rId4" Type="http://schemas.openxmlformats.org/officeDocument/2006/relationships/slide" Target="slide13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41.xml"/><Relationship Id="rId27" Type="http://schemas.openxmlformats.org/officeDocument/2006/relationships/slide" Target="slide51.xml"/><Relationship Id="rId30" Type="http://schemas.openxmlformats.org/officeDocument/2006/relationships/slide" Target="slide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492896"/>
            <a:ext cx="6552728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 smtClean="0">
              <a:ln w="11430"/>
              <a:solidFill>
                <a:srgbClr val="42268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6600" b="1" dirty="0">
              <a:ln w="11430"/>
              <a:solidFill>
                <a:srgbClr val="42268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6600" b="1" dirty="0">
              <a:ln w="11430"/>
              <a:solidFill>
                <a:srgbClr val="42268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694"/>
            <a:ext cx="2244689" cy="193739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27584" y="2638008"/>
            <a:ext cx="6552728" cy="31683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en-US" sz="6600" b="1" dirty="0" smtClean="0">
                <a:ln w="11430"/>
                <a:solidFill>
                  <a:srgbClr val="42268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Maths &amp; Xmas Quiz</a:t>
            </a:r>
          </a:p>
          <a:p>
            <a:pPr marL="0" indent="0" algn="ctr">
              <a:buFont typeface="Wingdings 2"/>
              <a:buNone/>
            </a:pPr>
            <a:r>
              <a:rPr lang="en-US" sz="20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West Anglia College</a:t>
            </a:r>
          </a:p>
          <a:p>
            <a:pPr marL="0" indent="0">
              <a:buFont typeface="Wingdings 2"/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1368152" cy="74676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38176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5720" y="142852"/>
            <a:ext cx="1307679" cy="95617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Multiplying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285720" y="1194639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6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285720" y="2246426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6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285720" y="3298214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GB" sz="6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285720" y="4350001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GB" sz="6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285720" y="5401788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GB" sz="6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38696" y="142852"/>
            <a:ext cx="1307679" cy="95617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Dividing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738696" y="1194639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60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1738696" y="2246426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60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hlinkClick r:id="rId8" action="ppaction://hlinksldjump"/>
          </p:cNvPr>
          <p:cNvSpPr/>
          <p:nvPr/>
        </p:nvSpPr>
        <p:spPr>
          <a:xfrm>
            <a:off x="1738696" y="3298214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GB" sz="60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hlinkClick r:id="rId2" action="ppaction://hlinksldjump"/>
          </p:cNvPr>
          <p:cNvSpPr/>
          <p:nvPr/>
        </p:nvSpPr>
        <p:spPr>
          <a:xfrm>
            <a:off x="1738696" y="4350001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GB" sz="60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1738696" y="5401788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GB" sz="60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91673" y="142852"/>
            <a:ext cx="1307679" cy="95617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Christmas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3191673" y="1194639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60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hlinkClick r:id="rId10" action="ppaction://hlinksldjump"/>
          </p:cNvPr>
          <p:cNvSpPr/>
          <p:nvPr/>
        </p:nvSpPr>
        <p:spPr>
          <a:xfrm>
            <a:off x="3191673" y="2246426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60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>
            <a:hlinkClick r:id="rId11" action="ppaction://hlinksldjump"/>
          </p:cNvPr>
          <p:cNvSpPr/>
          <p:nvPr/>
        </p:nvSpPr>
        <p:spPr>
          <a:xfrm>
            <a:off x="3191673" y="3298214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GB" sz="60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>
            <a:hlinkClick r:id="rId12" action="ppaction://hlinksldjump"/>
          </p:cNvPr>
          <p:cNvSpPr/>
          <p:nvPr/>
        </p:nvSpPr>
        <p:spPr>
          <a:xfrm>
            <a:off x="3191673" y="4350001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GB" sz="60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>
            <a:hlinkClick r:id="rId13" action="ppaction://hlinksldjump"/>
          </p:cNvPr>
          <p:cNvSpPr/>
          <p:nvPr/>
        </p:nvSpPr>
        <p:spPr>
          <a:xfrm>
            <a:off x="3191673" y="5401788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GB" sz="60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644649" y="142852"/>
            <a:ext cx="1307679" cy="95617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>
            <a:hlinkClick r:id="rId14" action="ppaction://hlinksldjump"/>
          </p:cNvPr>
          <p:cNvSpPr/>
          <p:nvPr/>
        </p:nvSpPr>
        <p:spPr>
          <a:xfrm>
            <a:off x="4644649" y="1194639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60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>
            <a:hlinkClick r:id="rId15" action="ppaction://hlinksldjump"/>
          </p:cNvPr>
          <p:cNvSpPr/>
          <p:nvPr/>
        </p:nvSpPr>
        <p:spPr>
          <a:xfrm>
            <a:off x="4644649" y="2246426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60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>
            <a:hlinkClick r:id="rId16" action="ppaction://hlinksldjump"/>
          </p:cNvPr>
          <p:cNvSpPr/>
          <p:nvPr/>
        </p:nvSpPr>
        <p:spPr>
          <a:xfrm>
            <a:off x="4644649" y="3298214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GB" sz="60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>
            <a:hlinkClick r:id="rId17" action="ppaction://hlinksldjump"/>
          </p:cNvPr>
          <p:cNvSpPr/>
          <p:nvPr/>
        </p:nvSpPr>
        <p:spPr>
          <a:xfrm>
            <a:off x="4644649" y="4350001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GB" sz="60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>
            <a:hlinkClick r:id="rId18" action="ppaction://hlinksldjump"/>
          </p:cNvPr>
          <p:cNvSpPr/>
          <p:nvPr/>
        </p:nvSpPr>
        <p:spPr>
          <a:xfrm>
            <a:off x="4644649" y="5401788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GB" sz="60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097625" y="142852"/>
            <a:ext cx="1307679" cy="95617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>
            <a:hlinkClick r:id="rId19" action="ppaction://hlinksldjump"/>
          </p:cNvPr>
          <p:cNvSpPr/>
          <p:nvPr/>
        </p:nvSpPr>
        <p:spPr>
          <a:xfrm>
            <a:off x="6097625" y="1194639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6000" b="1" spc="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>
            <a:hlinkClick r:id="rId20" action="ppaction://hlinksldjump"/>
          </p:cNvPr>
          <p:cNvSpPr/>
          <p:nvPr/>
        </p:nvSpPr>
        <p:spPr>
          <a:xfrm>
            <a:off x="6097625" y="2246426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6000" b="1" spc="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>
            <a:hlinkClick r:id="rId21" action="ppaction://hlinksldjump"/>
          </p:cNvPr>
          <p:cNvSpPr/>
          <p:nvPr/>
        </p:nvSpPr>
        <p:spPr>
          <a:xfrm>
            <a:off x="6097625" y="3298214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GB" sz="6000" b="1" spc="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>
            <a:hlinkClick r:id="rId22" action="ppaction://hlinksldjump"/>
          </p:cNvPr>
          <p:cNvSpPr/>
          <p:nvPr/>
        </p:nvSpPr>
        <p:spPr>
          <a:xfrm>
            <a:off x="6097625" y="4350001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GB" sz="6000" b="1" spc="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>
            <a:hlinkClick r:id="rId23" action="ppaction://hlinksldjump"/>
          </p:cNvPr>
          <p:cNvSpPr/>
          <p:nvPr/>
        </p:nvSpPr>
        <p:spPr>
          <a:xfrm>
            <a:off x="6097625" y="5401788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GB" sz="6000" b="1" spc="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550601" y="142852"/>
            <a:ext cx="1307679" cy="95617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Randoms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>
            <a:hlinkClick r:id="rId24" action="ppaction://hlinksldjump"/>
          </p:cNvPr>
          <p:cNvSpPr/>
          <p:nvPr/>
        </p:nvSpPr>
        <p:spPr>
          <a:xfrm>
            <a:off x="7550601" y="1194639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>
            <a:hlinkClick r:id="rId25" action="ppaction://hlinksldjump"/>
          </p:cNvPr>
          <p:cNvSpPr/>
          <p:nvPr/>
        </p:nvSpPr>
        <p:spPr>
          <a:xfrm>
            <a:off x="7550601" y="2246426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>
            <a:hlinkClick r:id="rId26" action="ppaction://hlinksldjump"/>
          </p:cNvPr>
          <p:cNvSpPr/>
          <p:nvPr/>
        </p:nvSpPr>
        <p:spPr>
          <a:xfrm>
            <a:off x="7550601" y="3298214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GB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>
            <a:hlinkClick r:id="rId27" action="ppaction://hlinksldjump"/>
          </p:cNvPr>
          <p:cNvSpPr/>
          <p:nvPr/>
        </p:nvSpPr>
        <p:spPr>
          <a:xfrm>
            <a:off x="7550601" y="4350001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GB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>
            <a:hlinkClick r:id="rId28" action="ppaction://hlinksldjump"/>
          </p:cNvPr>
          <p:cNvSpPr/>
          <p:nvPr/>
        </p:nvSpPr>
        <p:spPr>
          <a:xfrm>
            <a:off x="7550601" y="5401788"/>
            <a:ext cx="1307679" cy="9561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GB" sz="6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rot="10800000" flipV="1">
            <a:off x="357158" y="1285860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9" name="Title 58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Quiz Board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lowchart: Preparation 60">
            <a:hlinkClick r:id="rId29" action="ppaction://hlinksldjump"/>
          </p:cNvPr>
          <p:cNvSpPr/>
          <p:nvPr/>
        </p:nvSpPr>
        <p:spPr>
          <a:xfrm>
            <a:off x="3411132" y="6429396"/>
            <a:ext cx="2321735" cy="285752"/>
          </a:xfrm>
          <a:prstGeom prst="flowChartPreparation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Tie Breaker</a:t>
            </a:r>
            <a:endParaRPr lang="en-GB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Snip Diagonal Corner Rectangle 62">
            <a:hlinkClick r:id="rId30" action="ppaction://hlinksldjump"/>
          </p:cNvPr>
          <p:cNvSpPr/>
          <p:nvPr/>
        </p:nvSpPr>
        <p:spPr>
          <a:xfrm>
            <a:off x="357158" y="6429396"/>
            <a:ext cx="2786082" cy="285752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Team 1 Bonus Question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Snip Diagonal Corner Rectangle 63">
            <a:hlinkClick r:id="rId31" action="ppaction://hlinksldjump"/>
          </p:cNvPr>
          <p:cNvSpPr/>
          <p:nvPr/>
        </p:nvSpPr>
        <p:spPr>
          <a:xfrm>
            <a:off x="6000760" y="6429396"/>
            <a:ext cx="2786082" cy="28575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Team 2 Bonus Question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10800000" flipV="1">
            <a:off x="357158" y="2357430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 flipV="1">
            <a:off x="357157" y="3373244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V="1">
            <a:off x="364592" y="4450142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 flipV="1">
            <a:off x="375744" y="5476054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1814251" y="1293294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0800000" flipV="1">
            <a:off x="1832836" y="2314382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V="1">
            <a:off x="1810534" y="3386007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0800000" flipV="1">
            <a:off x="1810534" y="4445372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0800000" flipV="1">
            <a:off x="1821685" y="5493587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0800000" flipV="1">
            <a:off x="3271344" y="1278426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0800000" flipV="1">
            <a:off x="3267627" y="2322923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0800000" flipV="1">
            <a:off x="3256475" y="3371138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0800000" flipV="1">
            <a:off x="3267627" y="4452807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0800000" flipV="1">
            <a:off x="3278778" y="5501021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0800000" flipV="1">
            <a:off x="4717286" y="1285860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4735872" y="2352660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 flipV="1">
            <a:off x="4735871" y="3389723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 flipV="1">
            <a:off x="4724720" y="4437938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 flipV="1">
            <a:off x="4735871" y="5497304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V="1">
            <a:off x="6185530" y="1282143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 flipV="1">
            <a:off x="6192964" y="2337792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 flipV="1">
            <a:off x="6192964" y="3374856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 flipV="1">
            <a:off x="6181813" y="4445372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 flipV="1">
            <a:off x="6204115" y="5482435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 flipV="1">
            <a:off x="7631471" y="1278426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 flipV="1">
            <a:off x="7627754" y="2356377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 flipV="1">
            <a:off x="7616602" y="3393441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 flipV="1">
            <a:off x="7638906" y="4441655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 flipV="1">
            <a:off x="7627754" y="5501022"/>
            <a:ext cx="1143008" cy="785818"/>
          </a:xfrm>
          <a:prstGeom prst="line">
            <a:avLst/>
          </a:prstGeom>
          <a:ln w="114300" cap="rnd" cmpd="sng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27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1:10:Q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7 x 8 =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Multiplying for 10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1:10:A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1785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1:20:Q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None/>
              <a:defRPr/>
            </a:pP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112 x 10 =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Multiplying for 20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1:20:A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1120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1:30:Q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130 x 4 =</a:t>
            </a:r>
          </a:p>
          <a:p>
            <a:pPr algn="ctr">
              <a:buNone/>
            </a:pP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Multiplying for 30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1:30:A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520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1:40:Q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3 x 6 x 5 =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Multiplying for 40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1:40:A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1:50:Q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8 x 8 x 3 =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Multiplying for 50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381760" cy="49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6695"/>
            <a:ext cx="1224136" cy="105655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27584" y="692696"/>
            <a:ext cx="6552728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endParaRPr lang="en-US" sz="4400" b="1" dirty="0" smtClean="0">
              <a:ln w="11430"/>
              <a:solidFill>
                <a:srgbClr val="42268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66616"/>
            <a:ext cx="1368152" cy="74676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25050"/>
              </p:ext>
            </p:extLst>
          </p:nvPr>
        </p:nvGraphicFramePr>
        <p:xfrm>
          <a:off x="827584" y="1483288"/>
          <a:ext cx="6408000" cy="4535998"/>
        </p:xfrm>
        <a:graphic>
          <a:graphicData uri="http://schemas.openxmlformats.org/drawingml/2006/table">
            <a:tbl>
              <a:tblPr firstRow="1" bandRow="1"/>
              <a:tblGrid>
                <a:gridCol w="6408000"/>
              </a:tblGrid>
              <a:tr h="340997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2683"/>
                    </a:solidFill>
                  </a:tcPr>
                </a:tc>
              </a:tr>
              <a:tr h="33389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Maths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35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Aims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2683"/>
                    </a:solidFill>
                  </a:tcPr>
                </a:tc>
              </a:tr>
              <a:tr h="517133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 and interactive quiz to refresh learning and encourage</a:t>
                      </a:r>
                      <a:r>
                        <a:rPr lang="en-GB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team work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35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2683"/>
                    </a:solidFill>
                  </a:tcPr>
                </a:tc>
              </a:tr>
              <a:tr h="33389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1 &amp; Level 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35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2683"/>
                    </a:solidFill>
                  </a:tcPr>
                </a:tc>
              </a:tr>
              <a:tr h="33389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Electronic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35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2683"/>
                    </a:solidFill>
                  </a:tcPr>
                </a:tc>
              </a:tr>
              <a:tr h="517133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PC/Laptop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035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2683"/>
                    </a:solidFill>
                  </a:tcPr>
                </a:tc>
              </a:tr>
              <a:tr h="33389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hour +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2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1:50:A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192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2:10:Q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60 ÷ 4 =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Dividing for 10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2:10:A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2:20:Q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80 ÷ 5 =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Dividing for 20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79512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2:20:A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49414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20654"/>
            <a:ext cx="828680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21380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2:30:Q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96 ÷ 8 =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Dividing for 30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2:30:A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2:40:Q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1664 ÷ 10 =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Dividing for 40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2:40:A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166.4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2:50:Q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176 ÷ 11 =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Dividing for 50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470025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957" y="1196573"/>
            <a:ext cx="5272881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GB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 to  …</a:t>
            </a:r>
            <a:endParaRPr lang="en-GB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4476" y="2237978"/>
            <a:ext cx="6675048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 - Q</a:t>
            </a:r>
            <a:endParaRPr lang="en-GB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898" y="4254773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&amp; Answer Review Game</a:t>
            </a:r>
            <a:endParaRPr lang="en-GB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7" name="Picture 1" descr="C:\Documents and Settings\david.hunt\Local Settings\Temporary Internet Files\Content.IE5\OKFDSJ4C\MCj044200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700" y="214907"/>
            <a:ext cx="2143116" cy="2143116"/>
          </a:xfrm>
          <a:prstGeom prst="rect">
            <a:avLst/>
          </a:prstGeom>
          <a:noFill/>
        </p:spPr>
      </p:pic>
      <p:pic>
        <p:nvPicPr>
          <p:cNvPr id="14340" name="Picture 4" descr="C:\Documents and Settings\david.hunt\Local Settings\Temporary Internet Files\Content.IE5\UFR3X98A\MCj043485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-1"/>
            <a:ext cx="1071564" cy="1071564"/>
          </a:xfrm>
          <a:prstGeom prst="rect">
            <a:avLst/>
          </a:prstGeom>
          <a:noFill/>
        </p:spPr>
      </p:pic>
      <p:pic>
        <p:nvPicPr>
          <p:cNvPr id="12" name="Picture 4" descr="C:\Documents and Settings\david.hunt\Local Settings\Temporary Internet Files\Content.IE5\UFR3X98A\MCj043485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1780">
            <a:off x="1033590" y="176366"/>
            <a:ext cx="1071564" cy="1071564"/>
          </a:xfrm>
          <a:prstGeom prst="rect">
            <a:avLst/>
          </a:prstGeom>
          <a:noFill/>
        </p:spPr>
      </p:pic>
      <p:pic>
        <p:nvPicPr>
          <p:cNvPr id="13" name="Picture 4" descr="C:\Documents and Settings\david.hunt\Local Settings\Temporary Internet Files\Content.IE5\UFR3X98A\MCj043485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15414">
            <a:off x="62672" y="-8735"/>
            <a:ext cx="1071564" cy="1071564"/>
          </a:xfrm>
          <a:prstGeom prst="rect">
            <a:avLst/>
          </a:prstGeom>
          <a:noFill/>
        </p:spPr>
      </p:pic>
      <p:sp>
        <p:nvSpPr>
          <p:cNvPr id="14" name="Flowchart: Preparation 13">
            <a:hlinkClick r:id="" action="ppaction://hlinkshowjump?jump=nextslide"/>
          </p:cNvPr>
          <p:cNvSpPr/>
          <p:nvPr/>
        </p:nvSpPr>
        <p:spPr>
          <a:xfrm>
            <a:off x="1848654" y="5929330"/>
            <a:ext cx="2500330" cy="714380"/>
          </a:xfrm>
          <a:prstGeom prst="flowChartPreparat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lang="en-GB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Preparation 15">
            <a:hlinkClick r:id="rId5" action="ppaction://hlinksldjump"/>
          </p:cNvPr>
          <p:cNvSpPr/>
          <p:nvPr/>
        </p:nvSpPr>
        <p:spPr>
          <a:xfrm>
            <a:off x="4786314" y="5929330"/>
            <a:ext cx="2500330" cy="714380"/>
          </a:xfrm>
          <a:prstGeom prst="flowChartPrepar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LAY</a:t>
            </a:r>
            <a:endParaRPr lang="en-GB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2:50:A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3:10:Q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40237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song The Twelve Days of Christmas, how many pipers are there?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Christmas for 10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3:10:A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3:20:Q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7686700" cy="4340237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What did the three wise men bring as presents for the baby Jesus?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Christmas for 20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GB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en-GB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3:20:A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Gold, frankincense and myrrh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76867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3:30:Q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7686700" cy="4340237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  <a:defRPr/>
            </a:pP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title of the biggest selling Christmas single, globally, of all time?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7740134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Christmas for 30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334506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3:30:A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White Christmas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3:40:Q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chemical formula of snow?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Christmas for 40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3:40:A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  <a:defRPr/>
            </a:pPr>
            <a:r>
              <a:rPr lang="en-US" sz="9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9600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9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96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3:50:Q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7643192" cy="4340237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London's Trafalgar Square Christmas tree is traditionally given by which country?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Christmas for 50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Rules 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500174"/>
            <a:ext cx="7143800" cy="4625989"/>
          </a:xfrm>
        </p:spPr>
        <p:txBody>
          <a:bodyPr>
            <a:normAutofit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Points are collected as a team; however, each player must answer his/her question</a:t>
            </a:r>
          </a:p>
          <a:p>
            <a:pPr indent="0" algn="ctr">
              <a:spcBef>
                <a:spcPts val="0"/>
              </a:spcBef>
              <a:buNone/>
            </a:pPr>
            <a:r>
              <a:rPr lang="en-GB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help</a:t>
            </a:r>
          </a:p>
          <a:p>
            <a:pPr indent="0" algn="ctr">
              <a:spcBef>
                <a:spcPts val="0"/>
              </a:spcBef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from team mates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892943" y="142852"/>
            <a:ext cx="7358114" cy="1143008"/>
          </a:xfrm>
          <a:prstGeom prst="ribbon">
            <a:avLst>
              <a:gd name="adj1" fmla="val 21961"/>
              <a:gd name="adj2" fmla="val 6710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 – Q Rules</a:t>
            </a:r>
            <a:endParaRPr lang="en-GB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C:\Documents and Settings\david.hunt\Local Settings\Temporary Internet Files\Content.IE5\UFR3X98A\MCj043485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86388"/>
            <a:ext cx="1071564" cy="1071564"/>
          </a:xfrm>
          <a:prstGeom prst="rect">
            <a:avLst/>
          </a:prstGeom>
          <a:noFill/>
        </p:spPr>
      </p:pic>
      <p:pic>
        <p:nvPicPr>
          <p:cNvPr id="8" name="Picture 4" descr="C:\Documents and Settings\david.hunt\Local Settings\Temporary Internet Files\Content.IE5\UFR3X98A\MCj043485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6" y="5286388"/>
            <a:ext cx="1071564" cy="1071564"/>
          </a:xfrm>
          <a:prstGeom prst="rect">
            <a:avLst/>
          </a:prstGeom>
          <a:noFill/>
        </p:spPr>
      </p:pic>
      <p:sp>
        <p:nvSpPr>
          <p:cNvPr id="9" name="Flowchart: Preparation 8">
            <a:hlinkClick r:id="" action="ppaction://hlinkshowjump?jump=nextslide"/>
          </p:cNvPr>
          <p:cNvSpPr/>
          <p:nvPr/>
        </p:nvSpPr>
        <p:spPr>
          <a:xfrm>
            <a:off x="3428992" y="6000768"/>
            <a:ext cx="2286016" cy="714380"/>
          </a:xfrm>
          <a:prstGeom prst="flowChartPreparati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endParaRPr lang="en-GB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3:50:A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Norway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4:10:Q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½ of 300 is…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Fractions for 10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4:10:A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7571184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4:20:Q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7571184" cy="4340237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The way to work out fractions of amounts is: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7623815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Fractions for 20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314451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19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4:20:A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Divide by the bottom, times by the top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4:30:Q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¼ of 500 is…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Fractions for 30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4:30:A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4:40:Q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  <a:defRPr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Find ¾ of 900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Fractions for 40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4:40:A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675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4:50:Q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7686700" cy="4340237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Find 4/12 of £480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Fractions for 50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Rules 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500174"/>
            <a:ext cx="7143800" cy="4625989"/>
          </a:xfrm>
        </p:spPr>
        <p:txBody>
          <a:bodyPr>
            <a:normAutofit fontScale="92500"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If a question is answered</a:t>
            </a:r>
          </a:p>
          <a:p>
            <a:pPr indent="0" algn="ctr">
              <a:spcBef>
                <a:spcPts val="0"/>
              </a:spcBef>
              <a:buNone/>
            </a:pPr>
            <a:r>
              <a:rPr lang="en-GB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correctly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that team </a:t>
            </a:r>
            <a:r>
              <a:rPr lang="en-GB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adds</a:t>
            </a:r>
          </a:p>
          <a:p>
            <a:pPr indent="0" algn="ctr">
              <a:spcBef>
                <a:spcPts val="0"/>
              </a:spcBef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Those points to their team score. The opposing team may now choose a question.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892943" y="142852"/>
            <a:ext cx="7358114" cy="1143008"/>
          </a:xfrm>
          <a:prstGeom prst="ribbon">
            <a:avLst>
              <a:gd name="adj1" fmla="val 21961"/>
              <a:gd name="adj2" fmla="val 6710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 – Q Rules</a:t>
            </a:r>
            <a:endParaRPr lang="en-GB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C:\Documents and Settings\david.hunt\Local Settings\Temporary Internet Files\Content.IE5\UFR3X98A\MCj043485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86388"/>
            <a:ext cx="1071564" cy="1071564"/>
          </a:xfrm>
          <a:prstGeom prst="rect">
            <a:avLst/>
          </a:prstGeom>
          <a:noFill/>
        </p:spPr>
      </p:pic>
      <p:pic>
        <p:nvPicPr>
          <p:cNvPr id="7" name="Picture 4" descr="C:\Documents and Settings\david.hunt\Local Settings\Temporary Internet Files\Content.IE5\UFR3X98A\MCj043485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6" y="5286388"/>
            <a:ext cx="1071564" cy="1071564"/>
          </a:xfrm>
          <a:prstGeom prst="rect">
            <a:avLst/>
          </a:prstGeom>
          <a:noFill/>
        </p:spPr>
      </p:pic>
      <p:sp>
        <p:nvSpPr>
          <p:cNvPr id="9" name="Flowchart: Preparation 8">
            <a:hlinkClick r:id="" action="ppaction://hlinkshowjump?jump=nextslide"/>
          </p:cNvPr>
          <p:cNvSpPr/>
          <p:nvPr/>
        </p:nvSpPr>
        <p:spPr>
          <a:xfrm>
            <a:off x="3428992" y="6000768"/>
            <a:ext cx="2286016" cy="714380"/>
          </a:xfrm>
          <a:prstGeom prst="flowChartPreparati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endParaRPr lang="en-GB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4:50:A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5:10:Q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ct val="50000"/>
              </a:spcBef>
              <a:buNone/>
            </a:pPr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10% of 125 =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 for 10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5:10:A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12.5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5:20:Q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marL="457200" indent="-457200" algn="ctr">
              <a:buNone/>
              <a:defRPr/>
            </a:pPr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20% 0f 42 = 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 for 20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5:20:A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8.4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5:30:Q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ct val="50000"/>
              </a:spcBef>
              <a:buNone/>
              <a:defRPr/>
            </a:pPr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30% of 320 =</a:t>
            </a:r>
            <a:r>
              <a:rPr lang="en-GB" sz="800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0" dirty="0">
              <a:effectLst>
                <a:outerShdw blurRad="38100" dist="38100" dir="2700000" algn="tl">
                  <a:srgbClr val="80808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 for 30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5:30:A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5:40:Q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ct val="50000"/>
              </a:spcBef>
              <a:buNone/>
              <a:defRPr/>
            </a:pP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17.5% of £200 =</a:t>
            </a:r>
            <a:endParaRPr lang="en-US" sz="72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 for 40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5:40:A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£35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5:50:Q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  <a:defRPr/>
            </a:pPr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16% of $500 = </a:t>
            </a:r>
            <a:endParaRPr lang="en-US" sz="8000" dirty="0">
              <a:effectLst>
                <a:outerShdw blurRad="38100" dist="38100" dir="2700000" algn="tl">
                  <a:srgbClr val="80808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 for 50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Rules 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500174"/>
            <a:ext cx="7143800" cy="4625989"/>
          </a:xfrm>
        </p:spPr>
        <p:txBody>
          <a:bodyPr>
            <a:normAutofit fontScale="92500"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If a question is answered</a:t>
            </a:r>
          </a:p>
          <a:p>
            <a:pPr indent="0" algn="ctr">
              <a:spcBef>
                <a:spcPts val="0"/>
              </a:spcBef>
              <a:buNone/>
            </a:pPr>
            <a:r>
              <a:rPr lang="en-GB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Incorrectly, the team score does not change.</a:t>
            </a:r>
          </a:p>
          <a:p>
            <a:pPr indent="0" algn="ctr">
              <a:spcBef>
                <a:spcPts val="0"/>
              </a:spcBef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The opposing team may now choose a question.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892943" y="142852"/>
            <a:ext cx="7358114" cy="1143008"/>
          </a:xfrm>
          <a:prstGeom prst="ribbon">
            <a:avLst>
              <a:gd name="adj1" fmla="val 21961"/>
              <a:gd name="adj2" fmla="val 6710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 – Q Rules</a:t>
            </a:r>
            <a:endParaRPr lang="en-GB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C:\Documents and Settings\david.hunt\Local Settings\Temporary Internet Files\Content.IE5\UFR3X98A\MCj043485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86388"/>
            <a:ext cx="1071564" cy="1071564"/>
          </a:xfrm>
          <a:prstGeom prst="rect">
            <a:avLst/>
          </a:prstGeom>
          <a:noFill/>
        </p:spPr>
      </p:pic>
      <p:pic>
        <p:nvPicPr>
          <p:cNvPr id="7" name="Picture 4" descr="C:\Documents and Settings\david.hunt\Local Settings\Temporary Internet Files\Content.IE5\UFR3X98A\MCj043485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6" y="5286388"/>
            <a:ext cx="1071564" cy="1071564"/>
          </a:xfrm>
          <a:prstGeom prst="rect">
            <a:avLst/>
          </a:prstGeom>
          <a:noFill/>
        </p:spPr>
      </p:pic>
      <p:sp>
        <p:nvSpPr>
          <p:cNvPr id="9" name="Flowchart: Preparation 8">
            <a:hlinkClick r:id="" action="ppaction://hlinkshowjump?jump=nextslide"/>
          </p:cNvPr>
          <p:cNvSpPr/>
          <p:nvPr/>
        </p:nvSpPr>
        <p:spPr>
          <a:xfrm>
            <a:off x="3428992" y="6000768"/>
            <a:ext cx="2286016" cy="714380"/>
          </a:xfrm>
          <a:prstGeom prst="flowChartPreparati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endParaRPr lang="en-GB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5:50:A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$80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6:10:Q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7"/>
            <a:ext cx="2971792" cy="2714644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ct val="50000"/>
              </a:spcBef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Name this person: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Randoms for 10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franksinatrafans.com/files/2008/08/frank-sinatra-pic-2.jpg"/>
          <p:cNvPicPr>
            <a:picLocks noChangeAspect="1" noChangeArrowheads="1"/>
          </p:cNvPicPr>
          <p:nvPr/>
        </p:nvPicPr>
        <p:blipFill>
          <a:blip r:embed="rId2" cstate="print"/>
          <a:srcRect l="9342" t="1335" r="27935" b="7917"/>
          <a:stretch>
            <a:fillRect/>
          </a:stretch>
        </p:blipFill>
        <p:spPr bwMode="auto">
          <a:xfrm>
            <a:off x="3786182" y="1500174"/>
            <a:ext cx="3357586" cy="485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44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6:10:A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Frank Sinatra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6:20:Q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Autofit/>
          </a:bodyPr>
          <a:lstStyle/>
          <a:p>
            <a:pPr marL="457200" indent="-457200" algn="ctr"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name of the family doctor in ‘The Simpsons’?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Randoms for 20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6:20:A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Dr Hibbert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6:30:Q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1357298"/>
            <a:ext cx="7527780" cy="4340237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ct val="50000"/>
              </a:spcBef>
              <a:buNone/>
              <a:defRPr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‘Family Guy’, Seth McFarlane does the voice for Peter Griffin – name two other character that he voices</a:t>
            </a:r>
          </a:p>
          <a:p>
            <a:pPr marL="457200" indent="-457200" algn="ctr">
              <a:spcBef>
                <a:spcPct val="50000"/>
              </a:spcBef>
              <a:buNone/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(he does another 4 characters!)</a:t>
            </a:r>
            <a:endParaRPr lang="en-US" sz="3200" dirty="0">
              <a:effectLst>
                <a:outerShdw blurRad="38100" dist="38100" dir="2700000" algn="tl">
                  <a:srgbClr val="80808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Randoms for 30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7600358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6:30:A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500174"/>
            <a:ext cx="7600358" cy="4340237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Brian, Stewie, Quagmire and Tom Tucker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7653192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319516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6:40:Q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ct val="50000"/>
              </a:spcBef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Name 3 plays by William Shakespeare </a:t>
            </a:r>
            <a:endParaRPr lang="en-US" sz="4800" dirty="0" smtClean="0">
              <a:effectLst>
                <a:outerShdw blurRad="38100" dist="38100" dir="2700000" algn="tl">
                  <a:srgbClr val="80808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spcBef>
                <a:spcPct val="50000"/>
              </a:spcBef>
              <a:buNone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Randoms for 40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6:40:A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l="11719" t="44922" r="35547" b="20898"/>
          <a:stretch>
            <a:fillRect/>
          </a:stretch>
        </p:blipFill>
        <p:spPr bwMode="auto">
          <a:xfrm>
            <a:off x="428596" y="1844824"/>
            <a:ext cx="7212459" cy="35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29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6:50:Q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7427168" cy="4340237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  <a:defRPr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Name the original eight reindeer from the poem ‘The night before Christmas’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Randoms for 50 points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Rules 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428736"/>
            <a:ext cx="7143800" cy="4697427"/>
          </a:xfrm>
        </p:spPr>
        <p:txBody>
          <a:bodyPr>
            <a:normAutofit fontScale="92500" lnSpcReduction="10000"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This game does not support automatic scoring.</a:t>
            </a:r>
            <a:endParaRPr lang="en-GB" sz="4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spcBef>
                <a:spcPts val="0"/>
              </a:spcBef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assign a scorekeeper for your team. This person should</a:t>
            </a:r>
            <a:r>
              <a:rPr lang="en-GB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keep track of points for both teams.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892943" y="142852"/>
            <a:ext cx="7358114" cy="1143008"/>
          </a:xfrm>
          <a:prstGeom prst="ribbon">
            <a:avLst>
              <a:gd name="adj1" fmla="val 21961"/>
              <a:gd name="adj2" fmla="val 6710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 – Q Rules</a:t>
            </a:r>
            <a:endParaRPr lang="en-GB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C:\Documents and Settings\david.hunt\Local Settings\Temporary Internet Files\Content.IE5\UFR3X98A\MCj043485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86388"/>
            <a:ext cx="1071564" cy="1071564"/>
          </a:xfrm>
          <a:prstGeom prst="rect">
            <a:avLst/>
          </a:prstGeom>
          <a:noFill/>
        </p:spPr>
      </p:pic>
      <p:pic>
        <p:nvPicPr>
          <p:cNvPr id="7" name="Picture 4" descr="C:\Documents and Settings\david.hunt\Local Settings\Temporary Internet Files\Content.IE5\UFR3X98A\MCj043485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6" y="5286388"/>
            <a:ext cx="1071564" cy="1071564"/>
          </a:xfrm>
          <a:prstGeom prst="rect">
            <a:avLst/>
          </a:prstGeom>
          <a:noFill/>
        </p:spPr>
      </p:pic>
      <p:sp>
        <p:nvSpPr>
          <p:cNvPr id="9" name="Flowchart: Preparation 8">
            <a:hlinkClick r:id="" action="ppaction://hlinkshowjump?jump=nextslide"/>
          </p:cNvPr>
          <p:cNvSpPr/>
          <p:nvPr/>
        </p:nvSpPr>
        <p:spPr>
          <a:xfrm>
            <a:off x="3428992" y="6000768"/>
            <a:ext cx="2286016" cy="714380"/>
          </a:xfrm>
          <a:prstGeom prst="flowChartPreparati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endParaRPr lang="en-GB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6:50:A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is 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357298"/>
            <a:ext cx="73581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Comet, Cupid, Dasher, Dancer, Prancer, Vixen, Donner, Blitzen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7499176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Team 1 Bonus:R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85795"/>
            <a:ext cx="7499176" cy="500066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Decide how many points the team wants to gamble from the current score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correct the team </a:t>
            </a:r>
            <a:r>
              <a:rPr lang="en-GB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that amount to the final score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incorrect the team </a:t>
            </a:r>
            <a:r>
              <a:rPr lang="en-GB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that amount from the final score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team may confer on this question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7551306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Team One Bonus Question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evel 6">
            <a:hlinkClick r:id="" action="ppaction://hlinkshowjump?jump=nextslide"/>
          </p:cNvPr>
          <p:cNvSpPr/>
          <p:nvPr/>
        </p:nvSpPr>
        <p:spPr>
          <a:xfrm>
            <a:off x="3214678" y="5786454"/>
            <a:ext cx="2473704" cy="785818"/>
          </a:xfrm>
          <a:prstGeom prst="bevel">
            <a:avLst>
              <a:gd name="adj" fmla="val 1375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Bonus Question</a:t>
            </a:r>
            <a:endParaRPr lang="en-GB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Team 1 Bonus:Q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Name 3 Christmas number ones from the last 20 years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Team One Bonus Question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Team 1 Bonus:A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Team One Bonus Question : Correct Answer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845" t="15625" r="27490" b="47265"/>
          <a:stretch>
            <a:fillRect/>
          </a:stretch>
        </p:blipFill>
        <p:spPr bwMode="auto">
          <a:xfrm>
            <a:off x="2339752" y="857232"/>
            <a:ext cx="54292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6845" t="52735" r="27490" b="6250"/>
          <a:stretch>
            <a:fillRect/>
          </a:stretch>
        </p:blipFill>
        <p:spPr bwMode="auto">
          <a:xfrm>
            <a:off x="428596" y="3643314"/>
            <a:ext cx="542928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90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7643192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Team 2 Bonus:R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85795"/>
            <a:ext cx="7643192" cy="500066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Decide how many points the team wants to gamble from the current score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correct the team </a:t>
            </a:r>
            <a:r>
              <a:rPr lang="en-GB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that amount to the final score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incorrect the team </a:t>
            </a:r>
            <a:r>
              <a:rPr lang="en-GB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that amount from the final score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team may confer on this question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7696324" cy="40011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Team Two Bonus Question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evel 6">
            <a:hlinkClick r:id="" action="ppaction://hlinkshowjump?jump=nextslide"/>
          </p:cNvPr>
          <p:cNvSpPr/>
          <p:nvPr/>
        </p:nvSpPr>
        <p:spPr>
          <a:xfrm>
            <a:off x="3214678" y="5786454"/>
            <a:ext cx="2521209" cy="785818"/>
          </a:xfrm>
          <a:prstGeom prst="bevel">
            <a:avLst>
              <a:gd name="adj" fmla="val 13751"/>
            </a:avLst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Bonus Question</a:t>
            </a:r>
            <a:endParaRPr lang="en-GB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732951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Team 2 Bonus:Q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71546"/>
            <a:ext cx="8143900" cy="51435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Fill in the blanks:</a:t>
            </a:r>
          </a:p>
          <a:p>
            <a:pPr algn="ctr">
              <a:buNone/>
            </a:pPr>
            <a:endParaRPr lang="en-GB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GB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roasting on an open fire, </a:t>
            </a:r>
            <a:b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Jack Frost </a:t>
            </a:r>
            <a:r>
              <a:rPr lang="en-GB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your nose, </a:t>
            </a:r>
            <a:b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Yuletide carols being sung by a choir, </a:t>
            </a:r>
            <a:b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folks dressed up like</a:t>
            </a:r>
            <a:r>
              <a:rPr lang="en-GB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272493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57166"/>
            <a:ext cx="7380461" cy="40011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Team Two Bonus Question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Team 2 Bonus:A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Chestnuts</a:t>
            </a:r>
          </a:p>
          <a:p>
            <a:pPr algn="ctr"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Nipping</a:t>
            </a:r>
          </a:p>
          <a:p>
            <a:pPr algn="ctr"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Eskimos</a:t>
            </a:r>
          </a:p>
          <a:p>
            <a:pPr algn="ctr">
              <a:buNone/>
            </a:pP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chemeClr val="accent2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Team Two Bonus Question : Correct Answer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Tie Breaker: 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500066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Sudden death play off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team may confer on this question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Each team writes the answer on paper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tutor decides which team goes first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answer scores 1 point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TIE BREAKER</a:t>
            </a:r>
            <a:endParaRPr lang="en-GB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evel 6">
            <a:hlinkClick r:id="" action="ppaction://hlinkshowjump?jump=nextslide"/>
          </p:cNvPr>
          <p:cNvSpPr/>
          <p:nvPr/>
        </p:nvSpPr>
        <p:spPr>
          <a:xfrm>
            <a:off x="3214678" y="5786454"/>
            <a:ext cx="2714644" cy="785818"/>
          </a:xfrm>
          <a:prstGeom prst="bevel">
            <a:avLst>
              <a:gd name="adj" fmla="val 13751"/>
            </a:avLst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endParaRPr lang="en-GB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Tie Breaker: 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7427168" cy="4340237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ct val="50000"/>
              </a:spcBef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gifts are given in total in the song ‘The Twelve Days of Christmas’?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" action="ppaction://hlinkshowjump?jump=nextslide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Answer</a:t>
            </a:r>
            <a:endParaRPr lang="en-GB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TIE BREAKER Question</a:t>
            </a:r>
            <a:endParaRPr lang="en-GB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Tie Breaker: 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364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>
            <a:off x="7429520" y="5857892"/>
            <a:ext cx="1428760" cy="714380"/>
          </a:xfrm>
          <a:prstGeom prst="homePlate">
            <a:avLst/>
          </a:prstGeo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en-GB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57166"/>
            <a:ext cx="8286808" cy="40011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TIE BREAKER Question : Correct Answer</a:t>
            </a:r>
            <a:endParaRPr lang="en-GB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Subject Intro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500174"/>
            <a:ext cx="7143800" cy="4625989"/>
          </a:xfrm>
        </p:spPr>
        <p:txBody>
          <a:bodyPr>
            <a:normAutofit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choose questions from the following six topic areas.</a:t>
            </a:r>
          </a:p>
          <a:p>
            <a:pPr indent="0" algn="ctr">
              <a:spcBef>
                <a:spcPts val="0"/>
              </a:spcBef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The higher the score the harder the question!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892943" y="142852"/>
            <a:ext cx="7358114" cy="1143008"/>
          </a:xfrm>
          <a:prstGeom prst="ribbon">
            <a:avLst>
              <a:gd name="adj1" fmla="val 21961"/>
              <a:gd name="adj2" fmla="val 6710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 – Q Rules</a:t>
            </a:r>
            <a:endParaRPr lang="en-GB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C:\Documents and Settings\david.hunt\Local Settings\Temporary Internet Files\Content.IE5\UFR3X98A\MCj043485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86388"/>
            <a:ext cx="1071564" cy="1071564"/>
          </a:xfrm>
          <a:prstGeom prst="rect">
            <a:avLst/>
          </a:prstGeom>
          <a:noFill/>
        </p:spPr>
      </p:pic>
      <p:pic>
        <p:nvPicPr>
          <p:cNvPr id="7" name="Picture 4" descr="C:\Documents and Settings\david.hunt\Local Settings\Temporary Internet Files\Content.IE5\UFR3X98A\MCj043485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6" y="5286388"/>
            <a:ext cx="1071564" cy="1071564"/>
          </a:xfrm>
          <a:prstGeom prst="rect">
            <a:avLst/>
          </a:prstGeom>
          <a:noFill/>
        </p:spPr>
      </p:pic>
      <p:sp>
        <p:nvSpPr>
          <p:cNvPr id="9" name="Flowchart: Preparation 8">
            <a:hlinkClick r:id="" action="ppaction://hlinkshowjump?jump=nextslide"/>
          </p:cNvPr>
          <p:cNvSpPr/>
          <p:nvPr/>
        </p:nvSpPr>
        <p:spPr>
          <a:xfrm>
            <a:off x="3428992" y="6000768"/>
            <a:ext cx="2286016" cy="714380"/>
          </a:xfrm>
          <a:prstGeom prst="flowChartPreparati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endParaRPr lang="en-GB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492896"/>
            <a:ext cx="6552728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 smtClean="0">
              <a:ln w="11430"/>
              <a:solidFill>
                <a:srgbClr val="42268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6600" b="1" dirty="0">
              <a:ln w="11430"/>
              <a:solidFill>
                <a:srgbClr val="42268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6600" b="1" dirty="0">
              <a:ln w="11430"/>
              <a:solidFill>
                <a:srgbClr val="42268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0728"/>
            <a:ext cx="4392488" cy="379116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27584" y="2638008"/>
            <a:ext cx="6552728" cy="316835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endParaRPr lang="en-US" sz="2000" dirty="0" smtClean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2"/>
              <a:buNone/>
            </a:pPr>
            <a:endParaRPr lang="en-US" sz="200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2"/>
              <a:buNone/>
            </a:pPr>
            <a:endParaRPr lang="en-US" sz="2000" dirty="0" smtClean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2"/>
              <a:buNone/>
            </a:pPr>
            <a:endParaRPr lang="en-US" sz="200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2"/>
              <a:buNone/>
            </a:pPr>
            <a:r>
              <a:rPr lang="en-US" sz="20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2"/>
              <a:buNone/>
            </a:pPr>
            <a:endParaRPr lang="en-US" sz="200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2"/>
              <a:buNone/>
            </a:pPr>
            <a:r>
              <a:rPr lang="en-US" sz="14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For further information please contact The STEM Alliance </a:t>
            </a:r>
            <a:r>
              <a:rPr lang="en-US" sz="1400" dirty="0" smtClean="0">
                <a:ln w="11430"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enquiries@STEMalliance.uk </a:t>
            </a:r>
            <a:r>
              <a:rPr lang="en-US" sz="14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or visit </a:t>
            </a:r>
            <a:r>
              <a:rPr lang="en-US" sz="1400" dirty="0" smtClean="0">
                <a:ln w="11430"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www.STEMalliance.uk</a:t>
            </a:r>
            <a:r>
              <a:rPr lang="en-US" sz="14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/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1368152" cy="74676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38176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357158" y="2321711"/>
            <a:ext cx="4000528" cy="1643074"/>
          </a:xfrm>
          <a:prstGeom prst="flowChartPreparation">
            <a:avLst/>
          </a:prstGeom>
          <a:solidFill>
            <a:schemeClr val="accent3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2300" b="1" cap="all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christmas</a:t>
            </a:r>
          </a:p>
        </p:txBody>
      </p:sp>
      <p:sp>
        <p:nvSpPr>
          <p:cNvPr id="12" name="Flowchart: Preparation 11"/>
          <p:cNvSpPr/>
          <p:nvPr/>
        </p:nvSpPr>
        <p:spPr>
          <a:xfrm>
            <a:off x="4786314" y="2321711"/>
            <a:ext cx="4000528" cy="1643074"/>
          </a:xfrm>
          <a:prstGeom prst="flowChartPreparation">
            <a:avLst/>
          </a:prstGeom>
          <a:solidFill>
            <a:schemeClr val="accent4">
              <a:lumMod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2300" b="1" cap="all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</a:p>
        </p:txBody>
      </p:sp>
      <p:sp>
        <p:nvSpPr>
          <p:cNvPr id="13" name="Flowchart: Preparation 12"/>
          <p:cNvSpPr/>
          <p:nvPr/>
        </p:nvSpPr>
        <p:spPr>
          <a:xfrm>
            <a:off x="4786314" y="4357694"/>
            <a:ext cx="4000528" cy="1643074"/>
          </a:xfrm>
          <a:prstGeom prst="flowChartPreparation">
            <a:avLst/>
          </a:prstGeom>
          <a:solidFill>
            <a:schemeClr val="accent6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2300" b="1" cap="all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randoms</a:t>
            </a:r>
          </a:p>
        </p:txBody>
      </p:sp>
      <p:sp>
        <p:nvSpPr>
          <p:cNvPr id="14" name="Flowchart: Preparation 13"/>
          <p:cNvSpPr/>
          <p:nvPr/>
        </p:nvSpPr>
        <p:spPr>
          <a:xfrm>
            <a:off x="4786314" y="285728"/>
            <a:ext cx="4000528" cy="1643074"/>
          </a:xfrm>
          <a:prstGeom prst="flowChartPreparation">
            <a:avLst/>
          </a:prstGeo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2300" b="1" cap="all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dividing</a:t>
            </a:r>
          </a:p>
        </p:txBody>
      </p:sp>
      <p:sp>
        <p:nvSpPr>
          <p:cNvPr id="15" name="Flowchart: Preparation 14"/>
          <p:cNvSpPr/>
          <p:nvPr/>
        </p:nvSpPr>
        <p:spPr>
          <a:xfrm>
            <a:off x="357158" y="4357694"/>
            <a:ext cx="4000528" cy="1643074"/>
          </a:xfrm>
          <a:prstGeom prst="flowChartPreparation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2300" b="1" cap="all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percentages</a:t>
            </a:r>
          </a:p>
        </p:txBody>
      </p:sp>
      <p:sp>
        <p:nvSpPr>
          <p:cNvPr id="16" name="Flowchart: Preparation 15"/>
          <p:cNvSpPr/>
          <p:nvPr/>
        </p:nvSpPr>
        <p:spPr>
          <a:xfrm>
            <a:off x="357158" y="285728"/>
            <a:ext cx="4000528" cy="1643074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2300" b="1" cap="all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Multiplying</a:t>
            </a:r>
          </a:p>
        </p:txBody>
      </p:sp>
      <p:sp>
        <p:nvSpPr>
          <p:cNvPr id="19" name="Flowchart: Preparation 18">
            <a:hlinkClick r:id="" action="ppaction://hlinkshowjump?jump=nextslide"/>
          </p:cNvPr>
          <p:cNvSpPr/>
          <p:nvPr/>
        </p:nvSpPr>
        <p:spPr>
          <a:xfrm>
            <a:off x="3321835" y="6072206"/>
            <a:ext cx="2500330" cy="714380"/>
          </a:xfrm>
          <a:prstGeom prst="flowChartPrepar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en-GB" sz="23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>
            <a:normAutofit/>
          </a:bodyPr>
          <a:lstStyle/>
          <a:p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Subjects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1">
      <a:dk1>
        <a:sysClr val="windowText" lastClr="000000"/>
      </a:dk1>
      <a:lt1>
        <a:sysClr val="window" lastClr="FFFFFF"/>
      </a:lt1>
      <a:dk2>
        <a:srgbClr val="422683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216</TotalTime>
  <Words>1234</Words>
  <Application>Microsoft Office PowerPoint</Application>
  <PresentationFormat>On-screen Show (4:3)</PresentationFormat>
  <Paragraphs>419</Paragraphs>
  <Slides>80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Opulent</vt:lpstr>
      <vt:lpstr>PowerPoint Presentation</vt:lpstr>
      <vt:lpstr>PowerPoint Presentation</vt:lpstr>
      <vt:lpstr>Introduction</vt:lpstr>
      <vt:lpstr>Rules 1</vt:lpstr>
      <vt:lpstr>Rules 2</vt:lpstr>
      <vt:lpstr>Rules 3</vt:lpstr>
      <vt:lpstr>Rules 4</vt:lpstr>
      <vt:lpstr>Subject Intro</vt:lpstr>
      <vt:lpstr>Subjects</vt:lpstr>
      <vt:lpstr>Quiz Board</vt:lpstr>
      <vt:lpstr>1:10:Q</vt:lpstr>
      <vt:lpstr>1:10:A</vt:lpstr>
      <vt:lpstr>1:20:Q</vt:lpstr>
      <vt:lpstr>1:20:A</vt:lpstr>
      <vt:lpstr>1:30:Q</vt:lpstr>
      <vt:lpstr>1:30:A</vt:lpstr>
      <vt:lpstr>1:40:Q</vt:lpstr>
      <vt:lpstr>1:40:A</vt:lpstr>
      <vt:lpstr>1:50:Q</vt:lpstr>
      <vt:lpstr>1:50:A</vt:lpstr>
      <vt:lpstr>2:10:Q</vt:lpstr>
      <vt:lpstr>2:10:A</vt:lpstr>
      <vt:lpstr>2:20:Q</vt:lpstr>
      <vt:lpstr>2:20:A</vt:lpstr>
      <vt:lpstr>2:30:Q</vt:lpstr>
      <vt:lpstr>2:30:A</vt:lpstr>
      <vt:lpstr>2:40:Q</vt:lpstr>
      <vt:lpstr>2:40:A</vt:lpstr>
      <vt:lpstr>2:50:Q</vt:lpstr>
      <vt:lpstr>2:50:A</vt:lpstr>
      <vt:lpstr>3:10:Q</vt:lpstr>
      <vt:lpstr>3:10:A</vt:lpstr>
      <vt:lpstr>3:20:Q</vt:lpstr>
      <vt:lpstr>3:20:A</vt:lpstr>
      <vt:lpstr>3:30:Q</vt:lpstr>
      <vt:lpstr>3:30:A</vt:lpstr>
      <vt:lpstr>3:40:Q</vt:lpstr>
      <vt:lpstr>3:40:A</vt:lpstr>
      <vt:lpstr>3:50:Q</vt:lpstr>
      <vt:lpstr>3:50:A</vt:lpstr>
      <vt:lpstr>4:10:Q</vt:lpstr>
      <vt:lpstr>4:10:A</vt:lpstr>
      <vt:lpstr>4:20:Q</vt:lpstr>
      <vt:lpstr>4:20:A</vt:lpstr>
      <vt:lpstr>4:30:Q</vt:lpstr>
      <vt:lpstr>4:30:A</vt:lpstr>
      <vt:lpstr>4:40:Q</vt:lpstr>
      <vt:lpstr>4:40:A</vt:lpstr>
      <vt:lpstr>4:50:Q</vt:lpstr>
      <vt:lpstr>4:50:A</vt:lpstr>
      <vt:lpstr>5:10:Q</vt:lpstr>
      <vt:lpstr>5:10:A</vt:lpstr>
      <vt:lpstr>5:20:Q</vt:lpstr>
      <vt:lpstr>5:20:A</vt:lpstr>
      <vt:lpstr>5:30:Q</vt:lpstr>
      <vt:lpstr>5:30:A</vt:lpstr>
      <vt:lpstr>5:40:Q</vt:lpstr>
      <vt:lpstr>5:40:A</vt:lpstr>
      <vt:lpstr>5:50:Q</vt:lpstr>
      <vt:lpstr>5:50:A</vt:lpstr>
      <vt:lpstr>6:10:Q</vt:lpstr>
      <vt:lpstr>6:10:A</vt:lpstr>
      <vt:lpstr>6:20:Q</vt:lpstr>
      <vt:lpstr>6:20:A</vt:lpstr>
      <vt:lpstr>6:30:Q</vt:lpstr>
      <vt:lpstr>6:30:A</vt:lpstr>
      <vt:lpstr>6:40:Q</vt:lpstr>
      <vt:lpstr>6:40:A</vt:lpstr>
      <vt:lpstr>6:50:Q</vt:lpstr>
      <vt:lpstr>6:50:A</vt:lpstr>
      <vt:lpstr>Team 1 Bonus:R</vt:lpstr>
      <vt:lpstr>Team 1 Bonus:Q</vt:lpstr>
      <vt:lpstr>Team 1 Bonus:A</vt:lpstr>
      <vt:lpstr>Team 2 Bonus:R</vt:lpstr>
      <vt:lpstr>Team 2 Bonus:Q</vt:lpstr>
      <vt:lpstr>Team 2 Bonus:A</vt:lpstr>
      <vt:lpstr>Tie Breaker: R</vt:lpstr>
      <vt:lpstr>Tie Breaker: Q</vt:lpstr>
      <vt:lpstr>Tie Breaker: 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 of Session</dc:title>
  <dc:creator>Jayne Olsen</dc:creator>
  <cp:lastModifiedBy>QA Resources</cp:lastModifiedBy>
  <cp:revision>39</cp:revision>
  <dcterms:created xsi:type="dcterms:W3CDTF">2015-01-26T16:10:38Z</dcterms:created>
  <dcterms:modified xsi:type="dcterms:W3CDTF">2015-07-29T11:34:55Z</dcterms:modified>
</cp:coreProperties>
</file>