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9" r:id="rId2"/>
    <p:sldId id="270" r:id="rId3"/>
    <p:sldId id="272" r:id="rId4"/>
    <p:sldId id="273" r:id="rId5"/>
    <p:sldId id="274" r:id="rId6"/>
    <p:sldId id="275" r:id="rId7"/>
    <p:sldId id="276" r:id="rId8"/>
    <p:sldId id="271"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22683"/>
    <a:srgbClr val="FFFF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096" autoAdjust="0"/>
    <p:restoredTop sz="94660"/>
  </p:normalViewPr>
  <p:slideViewPr>
    <p:cSldViewPr>
      <p:cViewPr>
        <p:scale>
          <a:sx n="66" d="100"/>
          <a:sy n="66" d="100"/>
        </p:scale>
        <p:origin x="-2784" y="-426"/>
      </p:cViewPr>
      <p:guideLst>
        <p:guide orient="horz" pos="2880"/>
        <p:guide pos="2160"/>
      </p:guideLst>
    </p:cSldViewPr>
  </p:slideViewPr>
  <p:notesTextViewPr>
    <p:cViewPr>
      <p:scale>
        <a:sx n="1" d="1"/>
        <a:sy n="1" d="1"/>
      </p:scale>
      <p:origin x="0" y="0"/>
    </p:cViewPr>
  </p:notesTextViewPr>
  <p:sorterViewPr>
    <p:cViewPr>
      <p:scale>
        <a:sx n="200" d="100"/>
        <a:sy n="200" d="100"/>
      </p:scale>
      <p:origin x="0" y="11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23/07/2015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a:t>
            </a:fld>
            <a:endParaRPr lang="en-GB" dirty="0"/>
          </a:p>
        </p:txBody>
      </p:sp>
    </p:spTree>
    <p:extLst>
      <p:ext uri="{BB962C8B-B14F-4D97-AF65-F5344CB8AC3E}">
        <p14:creationId xmlns:p14="http://schemas.microsoft.com/office/powerpoint/2010/main" val="232053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a:t>
            </a:fld>
            <a:endParaRPr lang="en-GB" dirty="0"/>
          </a:p>
        </p:txBody>
      </p:sp>
    </p:spTree>
    <p:extLst>
      <p:ext uri="{BB962C8B-B14F-4D97-AF65-F5344CB8AC3E}">
        <p14:creationId xmlns:p14="http://schemas.microsoft.com/office/powerpoint/2010/main" val="222416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7</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8</a:t>
            </a:fld>
            <a:endParaRPr lang="en-GB" dirty="0"/>
          </a:p>
        </p:txBody>
      </p:sp>
    </p:spTree>
    <p:extLst>
      <p:ext uri="{BB962C8B-B14F-4D97-AF65-F5344CB8AC3E}">
        <p14:creationId xmlns:p14="http://schemas.microsoft.com/office/powerpoint/2010/main" val="1567296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23/07/2015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23/07/2015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23/07/2015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
        <p:nvSpPr>
          <p:cNvPr id="7" name="Rectangle 6"/>
          <p:cNvSpPr/>
          <p:nvPr userDrawn="1"/>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76672" y="2843808"/>
            <a:ext cx="5508612" cy="1584176"/>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400" b="1" dirty="0" smtClean="0">
                <a:ln w="11430"/>
                <a:solidFill>
                  <a:srgbClr val="422683"/>
                </a:solidFill>
                <a:latin typeface="Arial Black" panose="020B0A04020102020204" pitchFamily="34" charset="0"/>
              </a:rPr>
              <a:t>Multiplication Methods </a:t>
            </a:r>
          </a:p>
          <a:p>
            <a:pPr marL="0" indent="0" algn="ctr">
              <a:buFont typeface="Wingdings 2"/>
              <a:buNone/>
            </a:pPr>
            <a:r>
              <a:rPr lang="en-US" sz="2000" b="1" dirty="0" smtClean="0">
                <a:ln w="11430"/>
                <a:solidFill>
                  <a:schemeClr val="tx1">
                    <a:lumMod val="50000"/>
                    <a:lumOff val="50000"/>
                  </a:schemeClr>
                </a:solidFill>
                <a:latin typeface="Arial Black" panose="020B0A04020102020204" pitchFamily="34" charset="0"/>
              </a:rPr>
              <a:t>Pauline </a:t>
            </a:r>
            <a:r>
              <a:rPr lang="en-US" sz="2000" b="1" dirty="0" smtClean="0">
                <a:ln w="11430"/>
                <a:solidFill>
                  <a:schemeClr val="tx1">
                    <a:lumMod val="50000"/>
                    <a:lumOff val="50000"/>
                  </a:schemeClr>
                </a:solidFill>
                <a:latin typeface="Arial Black" panose="020B0A04020102020204" pitchFamily="34" charset="0"/>
              </a:rPr>
              <a:t>Kilbride</a:t>
            </a:r>
          </a:p>
          <a:p>
            <a:pPr marL="0" indent="0" algn="ctr">
              <a:buFont typeface="Wingdings 2"/>
              <a:buNone/>
            </a:pPr>
            <a:r>
              <a:rPr lang="en-US" sz="2000" b="1" dirty="0" smtClean="0">
                <a:ln w="11430"/>
                <a:solidFill>
                  <a:schemeClr val="tx1">
                    <a:lumMod val="50000"/>
                    <a:lumOff val="50000"/>
                  </a:schemeClr>
                </a:solidFill>
                <a:latin typeface="Arial Black" panose="020B0A04020102020204" pitchFamily="34" charset="0"/>
              </a:rPr>
              <a:t>Leicestershire County Council</a:t>
            </a:r>
            <a:endParaRPr lang="en-GB" sz="1400" b="1" dirty="0">
              <a:solidFill>
                <a:schemeClr val="tx1">
                  <a:lumMod val="50000"/>
                  <a:lumOff val="50000"/>
                </a:schemeClr>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Rectangle 1"/>
          <p:cNvSpPr/>
          <p:nvPr/>
        </p:nvSpPr>
        <p:spPr>
          <a:xfrm>
            <a:off x="3789040" y="8437779"/>
            <a:ext cx="1944216" cy="65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3717032" y="8503640"/>
            <a:ext cx="72008" cy="2448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2816" y="5242892"/>
            <a:ext cx="2714625"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353429947"/>
              </p:ext>
            </p:extLst>
          </p:nvPr>
        </p:nvGraphicFramePr>
        <p:xfrm>
          <a:off x="620688" y="1487960"/>
          <a:ext cx="5242264" cy="4501519"/>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100" dirty="0" smtClean="0">
                          <a:solidFill>
                            <a:schemeClr val="tx1"/>
                          </a:solidFill>
                          <a:latin typeface="Arial" panose="020B0604020202020204" pitchFamily="34" charset="0"/>
                          <a:cs typeface="Arial" panose="020B0604020202020204" pitchFamily="34" charset="0"/>
                        </a:rPr>
                        <a:t>Multiplication Methods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100" kern="1200" dirty="0" smtClean="0">
                          <a:solidFill>
                            <a:schemeClr val="tx1"/>
                          </a:solidFill>
                          <a:effectLst/>
                          <a:latin typeface="Arial" panose="020B0604020202020204" pitchFamily="34" charset="0"/>
                          <a:ea typeface="+mn-ea"/>
                          <a:cs typeface="Arial" panose="020B0604020202020204" pitchFamily="34" charset="0"/>
                        </a:rPr>
                        <a:t>To highlight a range of multiplication</a:t>
                      </a:r>
                      <a:r>
                        <a:rPr kumimoji="0" lang="en-GB" sz="1100" kern="1200" baseline="0" dirty="0" smtClean="0">
                          <a:solidFill>
                            <a:schemeClr val="tx1"/>
                          </a:solidFill>
                          <a:effectLst/>
                          <a:latin typeface="Arial" panose="020B0604020202020204" pitchFamily="34" charset="0"/>
                          <a:ea typeface="+mn-ea"/>
                          <a:cs typeface="Arial" panose="020B0604020202020204" pitchFamily="34" charset="0"/>
                        </a:rPr>
                        <a:t> methods</a:t>
                      </a:r>
                    </a:p>
                    <a:p>
                      <a:pPr marL="171450" lvl="0" indent="-171450">
                        <a:buFont typeface="Wingdings" panose="05000000000000000000" pitchFamily="2" charset="2"/>
                        <a:buChar char="Ø"/>
                      </a:pPr>
                      <a:r>
                        <a:rPr kumimoji="0" lang="en-GB" sz="1100" kern="1200" baseline="0" dirty="0" smtClean="0">
                          <a:solidFill>
                            <a:schemeClr val="tx1"/>
                          </a:solidFill>
                          <a:effectLst/>
                          <a:latin typeface="Arial" panose="020B0604020202020204" pitchFamily="34" charset="0"/>
                          <a:ea typeface="+mn-ea"/>
                          <a:cs typeface="Arial" panose="020B0604020202020204" pitchFamily="34" charset="0"/>
                        </a:rPr>
                        <a:t>A hand-out at the end of the topic or an introduction to each method</a:t>
                      </a:r>
                    </a:p>
                    <a:p>
                      <a:pPr marL="171450" lvl="0" indent="-171450">
                        <a:buFont typeface="Wingdings" panose="05000000000000000000" pitchFamily="2" charset="2"/>
                        <a:buChar char="Ø"/>
                      </a:pPr>
                      <a:r>
                        <a:rPr kumimoji="0" lang="en-GB" sz="1100" kern="1200" baseline="0" dirty="0" smtClean="0">
                          <a:solidFill>
                            <a:schemeClr val="tx1"/>
                          </a:solidFill>
                          <a:effectLst/>
                          <a:latin typeface="Arial" panose="020B0604020202020204" pitchFamily="34" charset="0"/>
                          <a:ea typeface="+mn-ea"/>
                          <a:cs typeface="Arial" panose="020B0604020202020204" pitchFamily="34" charset="0"/>
                        </a:rPr>
                        <a:t>May use only the grid method as this will be used in Primary School</a:t>
                      </a:r>
                      <a:endParaRPr kumimoji="0" lang="en-GB"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200" b="1" dirty="0" smtClean="0">
                          <a:solidFill>
                            <a:schemeClr val="bg1"/>
                          </a:solidFill>
                          <a:latin typeface="Arial" panose="020B0604020202020204" pitchFamily="34" charset="0"/>
                          <a:cs typeface="Arial" panose="020B0604020202020204" pitchFamily="34" charset="0"/>
                        </a:rPr>
                        <a:t>Level</a:t>
                      </a:r>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100" dirty="0" smtClean="0">
                          <a:solidFill>
                            <a:schemeClr val="tx1"/>
                          </a:solidFill>
                          <a:latin typeface="Arial" panose="020B0604020202020204" pitchFamily="34" charset="0"/>
                          <a:cs typeface="Arial" panose="020B0604020202020204" pitchFamily="34" charset="0"/>
                        </a:rPr>
                        <a:t>Key</a:t>
                      </a:r>
                      <a:r>
                        <a:rPr lang="en-GB" sz="1100" baseline="0" dirty="0" smtClean="0">
                          <a:solidFill>
                            <a:schemeClr val="tx1"/>
                          </a:solidFill>
                          <a:latin typeface="Arial" panose="020B0604020202020204" pitchFamily="34" charset="0"/>
                          <a:cs typeface="Arial" panose="020B0604020202020204" pitchFamily="34" charset="0"/>
                        </a:rPr>
                        <a:t> Stage 2</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Hand</a:t>
                      </a:r>
                      <a:r>
                        <a:rPr lang="en-US" sz="1100" baseline="0" dirty="0" smtClean="0">
                          <a:latin typeface="Arial" panose="020B0604020202020204" pitchFamily="34" charset="0"/>
                          <a:cs typeface="Arial" panose="020B0604020202020204" pitchFamily="34" charset="0"/>
                        </a:rPr>
                        <a:t> out at the end of the topic.  Useful for revision.</a:t>
                      </a:r>
                      <a:endParaRPr lang="en-GB" sz="1100" dirty="0" smtClean="0">
                        <a:latin typeface="Arial" panose="020B0604020202020204" pitchFamily="34" charset="0"/>
                        <a:cs typeface="Arial" panose="020B0604020202020204" pitchFamily="34" charset="0"/>
                      </a:endParaRPr>
                    </a:p>
                    <a:p>
                      <a:pPr algn="l"/>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34857">
                <a:tc>
                  <a:txBody>
                    <a:bodyPr/>
                    <a:lstStyle/>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Hand-outs</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5" name="Rectangle 4"/>
          <p:cNvSpPr/>
          <p:nvPr/>
        </p:nvSpPr>
        <p:spPr>
          <a:xfrm>
            <a:off x="627257" y="8028384"/>
            <a:ext cx="2081663"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040220" y="154155"/>
            <a:ext cx="2588721"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Multiplication </a:t>
            </a:r>
          </a:p>
          <a:p>
            <a:pPr algn="ctr"/>
            <a:r>
              <a:rPr lang="en-GB" sz="2400" dirty="0" smtClean="0">
                <a:solidFill>
                  <a:srgbClr val="422683"/>
                </a:solidFill>
                <a:latin typeface="Arial Black" panose="020B0A04020102020204" pitchFamily="34" charset="0"/>
              </a:rPr>
              <a:t>Methods</a:t>
            </a:r>
            <a:endParaRPr lang="en-GB" sz="2400" dirty="0">
              <a:solidFill>
                <a:srgbClr val="422683"/>
              </a:solidFill>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sp>
        <p:nvSpPr>
          <p:cNvPr id="2" name="Rectangle 1"/>
          <p:cNvSpPr/>
          <p:nvPr/>
        </p:nvSpPr>
        <p:spPr>
          <a:xfrm>
            <a:off x="325720" y="1259632"/>
            <a:ext cx="5522352" cy="1600438"/>
          </a:xfrm>
          <a:prstGeom prst="rect">
            <a:avLst/>
          </a:prstGeom>
        </p:spPr>
        <p:txBody>
          <a:bodyPr wrap="square">
            <a:spAutoFit/>
          </a:bodyPr>
          <a:lstStyle/>
          <a:p>
            <a:r>
              <a:rPr lang="en-GB" sz="1400" b="1" dirty="0">
                <a:latin typeface="Arial" panose="020B0604020202020204" pitchFamily="34" charset="0"/>
                <a:cs typeface="Arial" panose="020B0604020202020204" pitchFamily="34" charset="0"/>
              </a:rPr>
              <a:t>Grid </a:t>
            </a:r>
            <a:r>
              <a:rPr lang="en-GB" sz="1400" b="1" dirty="0" smtClean="0">
                <a:latin typeface="Arial" panose="020B0604020202020204" pitchFamily="34" charset="0"/>
                <a:cs typeface="Arial" panose="020B0604020202020204" pitchFamily="34" charset="0"/>
              </a:rPr>
              <a:t>Method</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involves breaking the number down into its constituent parts and multiplying these together. It is a useful method because it reinforces place value</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123 x 69</a:t>
            </a:r>
          </a:p>
        </p:txBody>
      </p:sp>
      <p:graphicFrame>
        <p:nvGraphicFramePr>
          <p:cNvPr id="3" name="Table 2"/>
          <p:cNvGraphicFramePr>
            <a:graphicFrameLocks noGrp="1"/>
          </p:cNvGraphicFramePr>
          <p:nvPr>
            <p:extLst>
              <p:ext uri="{D42A27DB-BD31-4B8C-83A1-F6EECF244321}">
                <p14:modId xmlns:p14="http://schemas.microsoft.com/office/powerpoint/2010/main" val="1562633150"/>
              </p:ext>
            </p:extLst>
          </p:nvPr>
        </p:nvGraphicFramePr>
        <p:xfrm>
          <a:off x="372271" y="2987824"/>
          <a:ext cx="5429250" cy="1026160"/>
        </p:xfrm>
        <a:graphic>
          <a:graphicData uri="http://schemas.openxmlformats.org/drawingml/2006/table">
            <a:tbl>
              <a:tblPr firstRow="1" firstCol="1" bandRow="1">
                <a:tableStyleId>{5C22544A-7EE6-4342-B048-85BDC9FD1C3A}</a:tableStyleId>
              </a:tblPr>
              <a:tblGrid>
                <a:gridCol w="1357019"/>
                <a:gridCol w="1357019"/>
                <a:gridCol w="1357606"/>
                <a:gridCol w="1357606"/>
              </a:tblGrid>
              <a:tr h="194565">
                <a:tc>
                  <a:txBody>
                    <a:bodyPr/>
                    <a:lstStyle/>
                    <a:p>
                      <a:pPr algn="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x</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rgbClr val="0000FF"/>
                          </a:solidFill>
                          <a:effectLst/>
                          <a:latin typeface="Arial" panose="020B0604020202020204" pitchFamily="34" charset="0"/>
                          <a:cs typeface="Arial" panose="020B0604020202020204" pitchFamily="34" charset="0"/>
                        </a:rPr>
                        <a:t>100</a:t>
                      </a:r>
                      <a:endParaRPr lang="en-GB" sz="12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rgbClr val="0000FF"/>
                          </a:solidFill>
                          <a:effectLst/>
                          <a:latin typeface="Arial" panose="020B0604020202020204" pitchFamily="34" charset="0"/>
                          <a:cs typeface="Arial" panose="020B0604020202020204" pitchFamily="34" charset="0"/>
                        </a:rPr>
                        <a:t>20</a:t>
                      </a:r>
                      <a:endParaRPr lang="en-GB" sz="12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rgbClr val="0000FF"/>
                          </a:solidFill>
                          <a:effectLst/>
                          <a:latin typeface="Arial" panose="020B0604020202020204" pitchFamily="34" charset="0"/>
                          <a:cs typeface="Arial" panose="020B0604020202020204" pitchFamily="34" charset="0"/>
                        </a:rPr>
                        <a:t>3</a:t>
                      </a:r>
                      <a:endParaRPr lang="en-GB" sz="12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600" dirty="0">
                          <a:solidFill>
                            <a:srgbClr val="0000FF"/>
                          </a:solidFill>
                          <a:effectLst/>
                          <a:latin typeface="Arial" panose="020B0604020202020204" pitchFamily="34" charset="0"/>
                          <a:cs typeface="Arial" panose="020B0604020202020204" pitchFamily="34" charset="0"/>
                        </a:rPr>
                        <a:t>60</a:t>
                      </a:r>
                      <a:endParaRPr lang="en-GB" sz="12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6000</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1200</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180</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600" dirty="0">
                          <a:solidFill>
                            <a:srgbClr val="0000FF"/>
                          </a:solidFill>
                          <a:effectLst/>
                          <a:latin typeface="Arial" panose="020B0604020202020204" pitchFamily="34" charset="0"/>
                          <a:cs typeface="Arial" panose="020B0604020202020204" pitchFamily="34" charset="0"/>
                        </a:rPr>
                        <a:t>9</a:t>
                      </a:r>
                      <a:endParaRPr lang="en-GB" sz="12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  900</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  180</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  27</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600" dirty="0">
                          <a:solidFill>
                            <a:sysClr val="windowText" lastClr="000000"/>
                          </a:solidFill>
                          <a:effectLst/>
                          <a:latin typeface="Arial" panose="020B0604020202020204" pitchFamily="34" charset="0"/>
                          <a:cs typeface="Arial" panose="020B0604020202020204" pitchFamily="34" charset="0"/>
                        </a:rPr>
                        <a:t> </a:t>
                      </a:r>
                      <a:endParaRPr lang="en-GB" sz="12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rgbClr val="FF0000"/>
                          </a:solidFill>
                          <a:effectLst/>
                          <a:latin typeface="Arial" panose="020B0604020202020204" pitchFamily="34" charset="0"/>
                          <a:cs typeface="Arial" panose="020B0604020202020204" pitchFamily="34" charset="0"/>
                        </a:rPr>
                        <a:t>6900</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rgbClr val="FF0000"/>
                          </a:solidFill>
                          <a:effectLst/>
                          <a:latin typeface="Arial" panose="020B0604020202020204" pitchFamily="34" charset="0"/>
                          <a:cs typeface="Arial" panose="020B0604020202020204" pitchFamily="34" charset="0"/>
                        </a:rPr>
                        <a:t>1380</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600" dirty="0">
                          <a:solidFill>
                            <a:srgbClr val="FF0000"/>
                          </a:solidFill>
                          <a:effectLst/>
                          <a:latin typeface="Arial" panose="020B0604020202020204" pitchFamily="34" charset="0"/>
                          <a:cs typeface="Arial" panose="020B0604020202020204" pitchFamily="34" charset="0"/>
                        </a:rPr>
                        <a:t>207</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Rectangle 3"/>
          <p:cNvSpPr/>
          <p:nvPr/>
        </p:nvSpPr>
        <p:spPr>
          <a:xfrm>
            <a:off x="332656" y="4202668"/>
            <a:ext cx="2286203" cy="307777"/>
          </a:xfrm>
          <a:prstGeom prst="rect">
            <a:avLst/>
          </a:prstGeom>
        </p:spPr>
        <p:txBody>
          <a:bodyPr wrap="none">
            <a:spAutoFit/>
          </a:bodyPr>
          <a:lstStyle/>
          <a:p>
            <a:r>
              <a:rPr lang="en-GB" sz="1400" b="1" dirty="0">
                <a:solidFill>
                  <a:srgbClr val="FF0000"/>
                </a:solidFill>
                <a:latin typeface="Arial" panose="020B0604020202020204" pitchFamily="34" charset="0"/>
                <a:cs typeface="Arial" panose="020B0604020202020204" pitchFamily="34" charset="0"/>
              </a:rPr>
              <a:t>6900 + 1380 + 207</a:t>
            </a:r>
            <a:r>
              <a:rPr lang="en-GB" sz="1400" dirty="0">
                <a:latin typeface="Arial" panose="020B0604020202020204" pitchFamily="34" charset="0"/>
                <a:cs typeface="Arial" panose="020B0604020202020204" pitchFamily="34" charset="0"/>
              </a:rPr>
              <a:t> = 8487</a:t>
            </a:r>
          </a:p>
        </p:txBody>
      </p:sp>
      <p:sp>
        <p:nvSpPr>
          <p:cNvPr id="10" name="Rectangle 9"/>
          <p:cNvSpPr/>
          <p:nvPr/>
        </p:nvSpPr>
        <p:spPr>
          <a:xfrm>
            <a:off x="332656" y="4602777"/>
            <a:ext cx="1069524"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2766 x 476</a:t>
            </a:r>
          </a:p>
        </p:txBody>
      </p:sp>
      <p:graphicFrame>
        <p:nvGraphicFramePr>
          <p:cNvPr id="12" name="Table 11"/>
          <p:cNvGraphicFramePr>
            <a:graphicFrameLocks noGrp="1"/>
          </p:cNvGraphicFramePr>
          <p:nvPr>
            <p:extLst>
              <p:ext uri="{D42A27DB-BD31-4B8C-83A1-F6EECF244321}">
                <p14:modId xmlns:p14="http://schemas.microsoft.com/office/powerpoint/2010/main" val="3309071329"/>
              </p:ext>
            </p:extLst>
          </p:nvPr>
        </p:nvGraphicFramePr>
        <p:xfrm>
          <a:off x="344173" y="5076056"/>
          <a:ext cx="5429249" cy="1122365"/>
        </p:xfrm>
        <a:graphic>
          <a:graphicData uri="http://schemas.openxmlformats.org/drawingml/2006/table">
            <a:tbl>
              <a:tblPr firstRow="1" firstCol="1" bandRow="1">
                <a:tableStyleId>{5C22544A-7EE6-4342-B048-85BDC9FD1C3A}</a:tableStyleId>
              </a:tblPr>
              <a:tblGrid>
                <a:gridCol w="1085615"/>
                <a:gridCol w="1085615"/>
                <a:gridCol w="1085615"/>
                <a:gridCol w="1086202"/>
                <a:gridCol w="1086202"/>
              </a:tblGrid>
              <a:tr h="194565">
                <a:tc>
                  <a:txBody>
                    <a:bodyPr/>
                    <a:lstStyle/>
                    <a:p>
                      <a:pPr algn="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x</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2000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700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60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6</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400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800000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280000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24000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2400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70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140000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49000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4200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420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400" dirty="0">
                          <a:solidFill>
                            <a:srgbClr val="0000FF"/>
                          </a:solidFill>
                          <a:effectLst/>
                          <a:latin typeface="Arial" panose="020B0604020202020204" pitchFamily="34" charset="0"/>
                          <a:cs typeface="Arial" panose="020B0604020202020204" pitchFamily="34" charset="0"/>
                        </a:rPr>
                        <a:t>6</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12000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4200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360</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36</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pPr>
                      <a:r>
                        <a:rPr lang="en-GB" sz="1400" dirty="0">
                          <a:solidFill>
                            <a:sysClr val="windowText" lastClr="000000"/>
                          </a:solidFill>
                          <a:effectLst/>
                          <a:latin typeface="Arial" panose="020B0604020202020204" pitchFamily="34" charset="0"/>
                          <a:cs typeface="Arial" panose="020B0604020202020204" pitchFamily="34" charset="0"/>
                        </a:rPr>
                        <a:t> </a:t>
                      </a:r>
                      <a:endParaRPr lang="en-GB" sz="1100" dirty="0">
                        <a:solidFill>
                          <a:sysClr val="windowText" lastClr="00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FF0000"/>
                          </a:solidFill>
                          <a:effectLst/>
                          <a:latin typeface="Arial" panose="020B0604020202020204" pitchFamily="34" charset="0"/>
                          <a:cs typeface="Arial" panose="020B0604020202020204" pitchFamily="34" charset="0"/>
                        </a:rPr>
                        <a:t>952000</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FF0000"/>
                          </a:solidFill>
                          <a:effectLst/>
                          <a:latin typeface="Arial" panose="020B0604020202020204" pitchFamily="34" charset="0"/>
                          <a:cs typeface="Arial" panose="020B0604020202020204" pitchFamily="34" charset="0"/>
                        </a:rPr>
                        <a:t>333200</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FF0000"/>
                          </a:solidFill>
                          <a:effectLst/>
                          <a:latin typeface="Arial" panose="020B0604020202020204" pitchFamily="34" charset="0"/>
                          <a:cs typeface="Arial" panose="020B0604020202020204" pitchFamily="34" charset="0"/>
                        </a:rPr>
                        <a:t>28560</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GB" sz="1400" dirty="0">
                          <a:solidFill>
                            <a:srgbClr val="FF0000"/>
                          </a:solidFill>
                          <a:effectLst/>
                          <a:latin typeface="Arial" panose="020B0604020202020204" pitchFamily="34" charset="0"/>
                          <a:cs typeface="Arial" panose="020B0604020202020204" pitchFamily="34" charset="0"/>
                        </a:rPr>
                        <a:t>2856</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Rectangle 13"/>
          <p:cNvSpPr/>
          <p:nvPr/>
        </p:nvSpPr>
        <p:spPr>
          <a:xfrm>
            <a:off x="332656" y="6372200"/>
            <a:ext cx="5515416" cy="307777"/>
          </a:xfrm>
          <a:prstGeom prst="rect">
            <a:avLst/>
          </a:prstGeom>
        </p:spPr>
        <p:txBody>
          <a:bodyPr wrap="square">
            <a:spAutoFit/>
          </a:bodyPr>
          <a:lstStyle/>
          <a:p>
            <a:r>
              <a:rPr lang="en-GB" sz="1400" b="1" dirty="0">
                <a:solidFill>
                  <a:srgbClr val="FF0000"/>
                </a:solidFill>
                <a:latin typeface="Arial" panose="020B0604020202020204" pitchFamily="34" charset="0"/>
                <a:cs typeface="Arial" panose="020B0604020202020204" pitchFamily="34" charset="0"/>
              </a:rPr>
              <a:t>952000 + 333200 + 28560 + 2856 </a:t>
            </a:r>
            <a:r>
              <a:rPr lang="en-GB" sz="1400" dirty="0">
                <a:latin typeface="Arial" panose="020B0604020202020204" pitchFamily="34" charset="0"/>
                <a:cs typeface="Arial" panose="020B0604020202020204" pitchFamily="34" charset="0"/>
              </a:rPr>
              <a:t>= 1316616</a:t>
            </a:r>
          </a:p>
        </p:txBody>
      </p:sp>
    </p:spTree>
    <p:extLst>
      <p:ext uri="{BB962C8B-B14F-4D97-AF65-F5344CB8AC3E}">
        <p14:creationId xmlns:p14="http://schemas.microsoft.com/office/powerpoint/2010/main" val="2441487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5" name="Rectangle 4"/>
          <p:cNvSpPr/>
          <p:nvPr/>
        </p:nvSpPr>
        <p:spPr>
          <a:xfrm>
            <a:off x="627257" y="8028384"/>
            <a:ext cx="2081663"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040220" y="154155"/>
            <a:ext cx="2588721"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Multiplication </a:t>
            </a:r>
          </a:p>
          <a:p>
            <a:pPr algn="ctr"/>
            <a:r>
              <a:rPr lang="en-GB" sz="2400" dirty="0" smtClean="0">
                <a:solidFill>
                  <a:srgbClr val="422683"/>
                </a:solidFill>
                <a:latin typeface="Arial Black" panose="020B0A04020102020204" pitchFamily="34" charset="0"/>
              </a:rPr>
              <a:t>Methods</a:t>
            </a:r>
            <a:endParaRPr lang="en-GB" sz="2400" dirty="0">
              <a:solidFill>
                <a:srgbClr val="422683"/>
              </a:solidFill>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sp>
        <p:nvSpPr>
          <p:cNvPr id="11" name="Rectangle 10"/>
          <p:cNvSpPr/>
          <p:nvPr/>
        </p:nvSpPr>
        <p:spPr>
          <a:xfrm>
            <a:off x="627257" y="1259632"/>
            <a:ext cx="1069524"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1793 x 943</a:t>
            </a:r>
          </a:p>
        </p:txBody>
      </p:sp>
      <p:graphicFrame>
        <p:nvGraphicFramePr>
          <p:cNvPr id="13" name="Table 12"/>
          <p:cNvGraphicFramePr>
            <a:graphicFrameLocks noGrp="1"/>
          </p:cNvGraphicFramePr>
          <p:nvPr>
            <p:extLst>
              <p:ext uri="{D42A27DB-BD31-4B8C-83A1-F6EECF244321}">
                <p14:modId xmlns:p14="http://schemas.microsoft.com/office/powerpoint/2010/main" val="2678174546"/>
              </p:ext>
            </p:extLst>
          </p:nvPr>
        </p:nvGraphicFramePr>
        <p:xfrm>
          <a:off x="418823" y="1835696"/>
          <a:ext cx="5429249" cy="1122365"/>
        </p:xfrm>
        <a:graphic>
          <a:graphicData uri="http://schemas.openxmlformats.org/drawingml/2006/table">
            <a:tbl>
              <a:tblPr firstRow="1" firstCol="1" bandRow="1">
                <a:tableStyleId>{5C22544A-7EE6-4342-B048-85BDC9FD1C3A}</a:tableStyleId>
              </a:tblPr>
              <a:tblGrid>
                <a:gridCol w="1085615"/>
                <a:gridCol w="1085615"/>
                <a:gridCol w="1085615"/>
                <a:gridCol w="1086202"/>
                <a:gridCol w="1086202"/>
              </a:tblGrid>
              <a:tr h="194565">
                <a:tc>
                  <a:txBody>
                    <a:bodyPr/>
                    <a:lstStyle/>
                    <a:p>
                      <a:pPr algn="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x</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1000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700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90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3</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900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900000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630000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81000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2700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40</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40000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28000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3600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120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tabLst>
                          <a:tab pos="1162050" algn="l"/>
                          <a:tab pos="2019300" algn="l"/>
                          <a:tab pos="2781300" algn="l"/>
                        </a:tabLst>
                      </a:pPr>
                      <a:r>
                        <a:rPr lang="en-GB" sz="1400" dirty="0">
                          <a:solidFill>
                            <a:srgbClr val="0000FF"/>
                          </a:solidFill>
                          <a:effectLst/>
                          <a:latin typeface="Arial" panose="020B0604020202020204" pitchFamily="34" charset="0"/>
                          <a:cs typeface="Arial" panose="020B0604020202020204" pitchFamily="34" charset="0"/>
                        </a:rPr>
                        <a:t>3</a:t>
                      </a:r>
                      <a:endParaRPr lang="en-GB" sz="1100" dirty="0">
                        <a:solidFill>
                          <a:srgbClr val="0000FF"/>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3000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2100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270</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9</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565">
                <a:tc>
                  <a:txBody>
                    <a:bodyPr/>
                    <a:lstStyle/>
                    <a:p>
                      <a:pPr>
                        <a:lnSpc>
                          <a:spcPct val="115000"/>
                        </a:lnSpc>
                        <a:spcAft>
                          <a:spcPts val="0"/>
                        </a:spcAft>
                        <a:tabLst>
                          <a:tab pos="1162050" algn="l"/>
                          <a:tab pos="2019300" algn="l"/>
                          <a:tab pos="2781300" algn="l"/>
                        </a:tabLst>
                      </a:pPr>
                      <a:r>
                        <a:rPr lang="en-GB" sz="1400" dirty="0">
                          <a:solidFill>
                            <a:schemeClr val="tx1"/>
                          </a:solidFill>
                          <a:effectLst/>
                          <a:latin typeface="Arial" panose="020B0604020202020204" pitchFamily="34" charset="0"/>
                          <a:cs typeface="Arial" panose="020B0604020202020204" pitchFamily="34" charset="0"/>
                        </a:rPr>
                        <a:t> </a:t>
                      </a:r>
                      <a:endParaRPr lang="en-GB" sz="1100" dirty="0">
                        <a:solidFill>
                          <a:schemeClr val="tx1"/>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FF0000"/>
                          </a:solidFill>
                          <a:effectLst/>
                          <a:latin typeface="Arial" panose="020B0604020202020204" pitchFamily="34" charset="0"/>
                          <a:cs typeface="Arial" panose="020B0604020202020204" pitchFamily="34" charset="0"/>
                        </a:rPr>
                        <a:t>943000</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FF0000"/>
                          </a:solidFill>
                          <a:effectLst/>
                          <a:latin typeface="Arial" panose="020B0604020202020204" pitchFamily="34" charset="0"/>
                          <a:cs typeface="Arial" panose="020B0604020202020204" pitchFamily="34" charset="0"/>
                        </a:rPr>
                        <a:t>660100</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FF0000"/>
                          </a:solidFill>
                          <a:effectLst/>
                          <a:latin typeface="Arial" panose="020B0604020202020204" pitchFamily="34" charset="0"/>
                          <a:cs typeface="Arial" panose="020B0604020202020204" pitchFamily="34" charset="0"/>
                        </a:rPr>
                        <a:t>84870</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62050" algn="l"/>
                          <a:tab pos="2019300" algn="l"/>
                          <a:tab pos="2781300" algn="l"/>
                        </a:tabLst>
                      </a:pPr>
                      <a:r>
                        <a:rPr lang="en-GB" sz="1400" dirty="0">
                          <a:solidFill>
                            <a:srgbClr val="FF0000"/>
                          </a:solidFill>
                          <a:effectLst/>
                          <a:latin typeface="Arial" panose="020B0604020202020204" pitchFamily="34" charset="0"/>
                          <a:cs typeface="Arial" panose="020B0604020202020204" pitchFamily="34" charset="0"/>
                        </a:rPr>
                        <a:t>2829</a:t>
                      </a:r>
                      <a:endParaRPr lang="en-GB" sz="11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Rectangle 14"/>
          <p:cNvSpPr/>
          <p:nvPr/>
        </p:nvSpPr>
        <p:spPr>
          <a:xfrm>
            <a:off x="325720" y="3131840"/>
            <a:ext cx="5695568" cy="307777"/>
          </a:xfrm>
          <a:prstGeom prst="rect">
            <a:avLst/>
          </a:prstGeom>
        </p:spPr>
        <p:txBody>
          <a:bodyPr wrap="square">
            <a:spAutoFit/>
          </a:bodyPr>
          <a:lstStyle/>
          <a:p>
            <a:r>
              <a:rPr lang="en-GB" sz="1400" dirty="0">
                <a:solidFill>
                  <a:srgbClr val="FF0000"/>
                </a:solidFill>
                <a:latin typeface="Arial" panose="020B0604020202020204" pitchFamily="34" charset="0"/>
                <a:cs typeface="Arial" panose="020B0604020202020204" pitchFamily="34" charset="0"/>
              </a:rPr>
              <a:t>943000 + 660100 + 84870 + 2829 </a:t>
            </a:r>
            <a:r>
              <a:rPr lang="en-GB" sz="1400" dirty="0">
                <a:latin typeface="Arial" panose="020B0604020202020204" pitchFamily="34" charset="0"/>
                <a:cs typeface="Arial" panose="020B0604020202020204" pitchFamily="34" charset="0"/>
              </a:rPr>
              <a:t>= 1690799</a:t>
            </a:r>
          </a:p>
        </p:txBody>
      </p:sp>
    </p:spTree>
    <p:extLst>
      <p:ext uri="{BB962C8B-B14F-4D97-AF65-F5344CB8AC3E}">
        <p14:creationId xmlns:p14="http://schemas.microsoft.com/office/powerpoint/2010/main" val="1073389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5" name="Rectangle 4"/>
          <p:cNvSpPr/>
          <p:nvPr/>
        </p:nvSpPr>
        <p:spPr>
          <a:xfrm>
            <a:off x="627257" y="8028384"/>
            <a:ext cx="2081663"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040220" y="154155"/>
            <a:ext cx="2588721"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Multiplication </a:t>
            </a:r>
          </a:p>
          <a:p>
            <a:pPr algn="ctr"/>
            <a:r>
              <a:rPr lang="en-GB" sz="2400" dirty="0" smtClean="0">
                <a:solidFill>
                  <a:srgbClr val="422683"/>
                </a:solidFill>
                <a:latin typeface="Arial Black" panose="020B0A04020102020204" pitchFamily="34" charset="0"/>
              </a:rPr>
              <a:t>Methods</a:t>
            </a:r>
            <a:endParaRPr lang="en-GB" sz="2400" dirty="0">
              <a:solidFill>
                <a:srgbClr val="422683"/>
              </a:solidFill>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sp>
        <p:nvSpPr>
          <p:cNvPr id="10" name="Rectangle 9"/>
          <p:cNvSpPr/>
          <p:nvPr/>
        </p:nvSpPr>
        <p:spPr>
          <a:xfrm>
            <a:off x="325720" y="1187624"/>
            <a:ext cx="5522352" cy="6093976"/>
          </a:xfrm>
          <a:prstGeom prst="rect">
            <a:avLst/>
          </a:prstGeom>
        </p:spPr>
        <p:txBody>
          <a:bodyPr wrap="square">
            <a:spAutoFit/>
          </a:bodyPr>
          <a:lstStyle/>
          <a:p>
            <a:r>
              <a:rPr lang="en-GB" sz="1400" b="1" dirty="0">
                <a:latin typeface="Arial" panose="020B0604020202020204" pitchFamily="34" charset="0"/>
                <a:cs typeface="Arial" panose="020B0604020202020204" pitchFamily="34" charset="0"/>
              </a:rPr>
              <a:t>Doubling </a:t>
            </a:r>
            <a:r>
              <a:rPr lang="en-GB" sz="1400" b="1" dirty="0" smtClean="0">
                <a:latin typeface="Arial" panose="020B0604020202020204" pitchFamily="34" charset="0"/>
                <a:cs typeface="Arial" panose="020B0604020202020204" pitchFamily="34" charset="0"/>
              </a:rPr>
              <a:t>Method</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involves starting with 1 x ? and doubling both sides of the sum until you have sufficient lots of the number to solve the sum. It is useful because children learn to double numbers from an early stage and become very confident in this</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17 x 250</a:t>
            </a:r>
          </a:p>
          <a:p>
            <a:r>
              <a:rPr lang="en-GB" sz="1400" dirty="0" smtClean="0">
                <a:latin typeface="Arial" panose="020B0604020202020204" pitchFamily="34" charset="0"/>
                <a:cs typeface="Arial" panose="020B0604020202020204" pitchFamily="34" charset="0"/>
              </a:rPr>
              <a:t>	1 </a:t>
            </a:r>
            <a:r>
              <a:rPr lang="en-GB" sz="1400" dirty="0">
                <a:latin typeface="Arial" panose="020B0604020202020204" pitchFamily="34" charset="0"/>
                <a:cs typeface="Arial" panose="020B0604020202020204" pitchFamily="34" charset="0"/>
              </a:rPr>
              <a:t>x 250 = 250</a:t>
            </a:r>
          </a:p>
          <a:p>
            <a:r>
              <a:rPr lang="en-GB" sz="1400" dirty="0" smtClean="0">
                <a:latin typeface="Arial" panose="020B0604020202020204" pitchFamily="34" charset="0"/>
                <a:cs typeface="Arial" panose="020B0604020202020204" pitchFamily="34" charset="0"/>
              </a:rPr>
              <a:t>	2 </a:t>
            </a:r>
            <a:r>
              <a:rPr lang="en-GB" sz="1400" dirty="0">
                <a:latin typeface="Arial" panose="020B0604020202020204" pitchFamily="34" charset="0"/>
                <a:cs typeface="Arial" panose="020B0604020202020204" pitchFamily="34" charset="0"/>
              </a:rPr>
              <a:t>x 250 = 500</a:t>
            </a:r>
          </a:p>
          <a:p>
            <a:r>
              <a:rPr lang="en-GB" sz="1400" dirty="0" smtClean="0">
                <a:latin typeface="Arial" panose="020B0604020202020204" pitchFamily="34" charset="0"/>
                <a:cs typeface="Arial" panose="020B0604020202020204" pitchFamily="34" charset="0"/>
              </a:rPr>
              <a:t>	4 </a:t>
            </a:r>
            <a:r>
              <a:rPr lang="en-GB" sz="1400" dirty="0">
                <a:latin typeface="Arial" panose="020B0604020202020204" pitchFamily="34" charset="0"/>
                <a:cs typeface="Arial" panose="020B0604020202020204" pitchFamily="34" charset="0"/>
              </a:rPr>
              <a:t>x 250 = 1000</a:t>
            </a:r>
          </a:p>
          <a:p>
            <a:r>
              <a:rPr lang="en-GB" sz="1400" dirty="0" smtClean="0">
                <a:latin typeface="Arial" panose="020B0604020202020204" pitchFamily="34" charset="0"/>
                <a:cs typeface="Arial" panose="020B0604020202020204" pitchFamily="34" charset="0"/>
              </a:rPr>
              <a:t>	8 </a:t>
            </a:r>
            <a:r>
              <a:rPr lang="en-GB" sz="1400" dirty="0">
                <a:latin typeface="Arial" panose="020B0604020202020204" pitchFamily="34" charset="0"/>
                <a:cs typeface="Arial" panose="020B0604020202020204" pitchFamily="34" charset="0"/>
              </a:rPr>
              <a:t>x 250 = 2000        </a:t>
            </a:r>
          </a:p>
          <a:p>
            <a:r>
              <a:rPr lang="en-GB" sz="1400" dirty="0" smtClean="0">
                <a:latin typeface="Arial" panose="020B0604020202020204" pitchFamily="34" charset="0"/>
                <a:cs typeface="Arial" panose="020B0604020202020204" pitchFamily="34" charset="0"/>
              </a:rPr>
              <a:t>	16 </a:t>
            </a:r>
            <a:r>
              <a:rPr lang="en-GB" sz="1400" dirty="0">
                <a:latin typeface="Arial" panose="020B0604020202020204" pitchFamily="34" charset="0"/>
                <a:cs typeface="Arial" panose="020B0604020202020204" pitchFamily="34" charset="0"/>
              </a:rPr>
              <a:t>x 250 = </a:t>
            </a:r>
            <a:r>
              <a:rPr lang="en-GB" sz="1400" dirty="0" smtClean="0">
                <a:latin typeface="Arial" panose="020B0604020202020204" pitchFamily="34" charset="0"/>
                <a:cs typeface="Arial" panose="020B0604020202020204" pitchFamily="34" charset="0"/>
              </a:rPr>
              <a:t>4000</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There is no need to go any further as doubling 16 is more than I need.</a:t>
            </a:r>
          </a:p>
          <a:p>
            <a:r>
              <a:rPr lang="en-GB" sz="1400" dirty="0">
                <a:latin typeface="Arial" panose="020B0604020202020204" pitchFamily="34" charset="0"/>
                <a:cs typeface="Arial" panose="020B0604020202020204" pitchFamily="34" charset="0"/>
              </a:rPr>
              <a:t>                          1 x 250 =   250</a:t>
            </a:r>
          </a:p>
          <a:p>
            <a:r>
              <a:rPr lang="en-GB" sz="1400" dirty="0">
                <a:latin typeface="Arial" panose="020B0604020202020204" pitchFamily="34" charset="0"/>
                <a:cs typeface="Arial" panose="020B0604020202020204" pitchFamily="34" charset="0"/>
              </a:rPr>
              <a:t>                    +</a:t>
            </a:r>
            <a:r>
              <a:rPr lang="en-GB" sz="1400" u="sng" dirty="0">
                <a:latin typeface="Arial" panose="020B0604020202020204" pitchFamily="34" charset="0"/>
                <a:cs typeface="Arial" panose="020B0604020202020204" pitchFamily="34" charset="0"/>
              </a:rPr>
              <a:t>   16 x 250 = 4000</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      17 </a:t>
            </a:r>
            <a:r>
              <a:rPr lang="en-GB" sz="1400" dirty="0">
                <a:latin typeface="Arial" panose="020B0604020202020204" pitchFamily="34" charset="0"/>
                <a:cs typeface="Arial" panose="020B0604020202020204" pitchFamily="34" charset="0"/>
              </a:rPr>
              <a:t>x 250 = 4250</a:t>
            </a:r>
          </a:p>
          <a:p>
            <a:endParaRPr lang="en-GB" sz="1400" dirty="0" smtClean="0"/>
          </a:p>
          <a:p>
            <a:r>
              <a:rPr lang="en-GB" sz="1400" dirty="0" smtClean="0">
                <a:latin typeface="Arial" panose="020B0604020202020204" pitchFamily="34" charset="0"/>
                <a:cs typeface="Arial" panose="020B0604020202020204" pitchFamily="34" charset="0"/>
              </a:rPr>
              <a:t>35 </a:t>
            </a:r>
            <a:r>
              <a:rPr lang="en-GB" sz="1400" dirty="0">
                <a:latin typeface="Arial" panose="020B0604020202020204" pitchFamily="34" charset="0"/>
                <a:cs typeface="Arial" panose="020B0604020202020204" pitchFamily="34" charset="0"/>
              </a:rPr>
              <a:t>x 122</a:t>
            </a:r>
          </a:p>
          <a:p>
            <a:r>
              <a:rPr lang="en-GB" sz="1400" dirty="0">
                <a:latin typeface="Arial" panose="020B0604020202020204" pitchFamily="34" charset="0"/>
                <a:cs typeface="Arial" panose="020B0604020202020204" pitchFamily="34" charset="0"/>
              </a:rPr>
              <a:t>1 x = </a:t>
            </a:r>
            <a:r>
              <a:rPr lang="en-GB" sz="1400" dirty="0" smtClean="0">
                <a:latin typeface="Arial" panose="020B0604020202020204" pitchFamily="34" charset="0"/>
                <a:cs typeface="Arial" panose="020B0604020202020204" pitchFamily="34" charset="0"/>
              </a:rPr>
              <a:t>122		</a:t>
            </a:r>
            <a:r>
              <a:rPr lang="en-GB" sz="1400" dirty="0">
                <a:latin typeface="Arial" panose="020B0604020202020204" pitchFamily="34" charset="0"/>
                <a:cs typeface="Arial" panose="020B0604020202020204" pitchFamily="34" charset="0"/>
              </a:rPr>
              <a:t>	1 x = 122</a:t>
            </a:r>
          </a:p>
          <a:p>
            <a:r>
              <a:rPr lang="en-GB" sz="1400" dirty="0">
                <a:latin typeface="Arial" panose="020B0604020202020204" pitchFamily="34" charset="0"/>
                <a:cs typeface="Arial" panose="020B0604020202020204" pitchFamily="34" charset="0"/>
              </a:rPr>
              <a:t>2 x = 244	</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2 x = 244</a:t>
            </a:r>
          </a:p>
          <a:p>
            <a:r>
              <a:rPr lang="en-GB" sz="1400" dirty="0">
                <a:latin typeface="Arial" panose="020B0604020202020204" pitchFamily="34" charset="0"/>
                <a:cs typeface="Arial" panose="020B0604020202020204" pitchFamily="34" charset="0"/>
              </a:rPr>
              <a:t>4 x = 488	</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a:t>
            </a:r>
            <a:r>
              <a:rPr lang="en-GB" sz="1400" u="sng" dirty="0">
                <a:latin typeface="Arial" panose="020B0604020202020204" pitchFamily="34" charset="0"/>
                <a:cs typeface="Arial" panose="020B0604020202020204" pitchFamily="34" charset="0"/>
              </a:rPr>
              <a:t>32 x = 3904</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8 x = 976	</a:t>
            </a:r>
            <a:r>
              <a:rPr lang="en-GB" sz="1400" dirty="0" smtClean="0">
                <a:latin typeface="Arial" panose="020B0604020202020204" pitchFamily="34" charset="0"/>
                <a:cs typeface="Arial" panose="020B0604020202020204" pitchFamily="34" charset="0"/>
              </a:rPr>
              <a:t>		35 </a:t>
            </a:r>
            <a:r>
              <a:rPr lang="en-GB" sz="1400" dirty="0">
                <a:latin typeface="Arial" panose="020B0604020202020204" pitchFamily="34" charset="0"/>
                <a:cs typeface="Arial" panose="020B0604020202020204" pitchFamily="34" charset="0"/>
              </a:rPr>
              <a:t>x = 4270</a:t>
            </a:r>
          </a:p>
          <a:p>
            <a:r>
              <a:rPr lang="en-GB" sz="1400" dirty="0">
                <a:latin typeface="Arial" panose="020B0604020202020204" pitchFamily="34" charset="0"/>
                <a:cs typeface="Arial" panose="020B0604020202020204" pitchFamily="34" charset="0"/>
              </a:rPr>
              <a:t>16 x = 1952</a:t>
            </a:r>
          </a:p>
          <a:p>
            <a:r>
              <a:rPr lang="en-GB" sz="1400" dirty="0">
                <a:latin typeface="Arial" panose="020B0604020202020204" pitchFamily="34" charset="0"/>
                <a:cs typeface="Arial" panose="020B0604020202020204" pitchFamily="34" charset="0"/>
              </a:rPr>
              <a:t>32 x = 3904</a:t>
            </a: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7001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7" name="TextBox 6"/>
          <p:cNvSpPr txBox="1"/>
          <p:nvPr/>
        </p:nvSpPr>
        <p:spPr>
          <a:xfrm>
            <a:off x="2040220" y="154155"/>
            <a:ext cx="2588721"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Multiplication </a:t>
            </a:r>
          </a:p>
          <a:p>
            <a:pPr algn="ctr"/>
            <a:r>
              <a:rPr lang="en-GB" sz="2400" dirty="0" smtClean="0">
                <a:solidFill>
                  <a:srgbClr val="422683"/>
                </a:solidFill>
                <a:latin typeface="Arial Black" panose="020B0A04020102020204" pitchFamily="34" charset="0"/>
              </a:rPr>
              <a:t>Methods</a:t>
            </a:r>
            <a:endParaRPr lang="en-GB" sz="2400" dirty="0">
              <a:solidFill>
                <a:srgbClr val="422683"/>
              </a:solidFill>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sp>
        <p:nvSpPr>
          <p:cNvPr id="2" name="Rectangle 1"/>
          <p:cNvSpPr/>
          <p:nvPr/>
        </p:nvSpPr>
        <p:spPr>
          <a:xfrm>
            <a:off x="325720" y="1043608"/>
            <a:ext cx="3429000" cy="954107"/>
          </a:xfrm>
          <a:prstGeom prst="rect">
            <a:avLst/>
          </a:prstGeom>
        </p:spPr>
        <p:txBody>
          <a:bodyPr>
            <a:spAutoFit/>
          </a:bodyPr>
          <a:lstStyle/>
          <a:p>
            <a:r>
              <a:rPr lang="en-GB" sz="1400" b="1" dirty="0">
                <a:latin typeface="Arial" panose="020B0604020202020204" pitchFamily="34" charset="0"/>
                <a:cs typeface="Arial" panose="020B0604020202020204" pitchFamily="34" charset="0"/>
              </a:rPr>
              <a:t>Lattice Method</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1723 x 2947</a:t>
            </a:r>
          </a:p>
          <a:p>
            <a:r>
              <a:rPr lang="en-GB" sz="1400" dirty="0">
                <a:latin typeface="Arial" panose="020B0604020202020204" pitchFamily="34" charset="0"/>
                <a:cs typeface="Arial" panose="020B0604020202020204" pitchFamily="34" charset="0"/>
              </a:rPr>
              <a:t> </a:t>
            </a:r>
          </a:p>
        </p:txBody>
      </p:sp>
      <p:graphicFrame>
        <p:nvGraphicFramePr>
          <p:cNvPr id="3" name="Table 2"/>
          <p:cNvGraphicFramePr>
            <a:graphicFrameLocks noGrp="1"/>
          </p:cNvGraphicFramePr>
          <p:nvPr>
            <p:extLst>
              <p:ext uri="{D42A27DB-BD31-4B8C-83A1-F6EECF244321}">
                <p14:modId xmlns:p14="http://schemas.microsoft.com/office/powerpoint/2010/main" val="2061289902"/>
              </p:ext>
            </p:extLst>
          </p:nvPr>
        </p:nvGraphicFramePr>
        <p:xfrm>
          <a:off x="448022" y="1835696"/>
          <a:ext cx="5400000" cy="6169152"/>
        </p:xfrm>
        <a:graphic>
          <a:graphicData uri="http://schemas.openxmlformats.org/drawingml/2006/table">
            <a:tbl>
              <a:tblPr firstRow="1" firstCol="1" bandRow="1">
                <a:tableStyleId>{5C22544A-7EE6-4342-B048-85BDC9FD1C3A}</a:tableStyleId>
              </a:tblPr>
              <a:tblGrid>
                <a:gridCol w="900000"/>
                <a:gridCol w="900000"/>
                <a:gridCol w="900000"/>
                <a:gridCol w="900000"/>
                <a:gridCol w="900000"/>
                <a:gridCol w="900000"/>
              </a:tblGrid>
              <a:tr h="583694">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1</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7</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2</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3</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3694">
                <a:tc>
                  <a:txBody>
                    <a:bodyPr/>
                    <a:lstStyle/>
                    <a:p>
                      <a:pPr>
                        <a:lnSpc>
                          <a:spcPct val="115000"/>
                        </a:lnSpc>
                        <a:spcAft>
                          <a:spcPts val="0"/>
                        </a:spcAft>
                        <a:tabLst>
                          <a:tab pos="1181100" algn="l"/>
                        </a:tabLst>
                      </a:pPr>
                      <a:endParaRPr lang="en-GB" sz="16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2</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1</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4</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4                        </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effectLst/>
                          <a:latin typeface="Arial" panose="020B0604020202020204" pitchFamily="34" charset="0"/>
                          <a:cs typeface="Arial" panose="020B0604020202020204" pitchFamily="34" charset="0"/>
                        </a:rPr>
                        <a:t>            6</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2</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3694">
                <a:tc>
                  <a:txBody>
                    <a:bodyPr/>
                    <a:lstStyle/>
                    <a:p>
                      <a:pPr>
                        <a:lnSpc>
                          <a:spcPct val="115000"/>
                        </a:lnSpc>
                        <a:spcAft>
                          <a:spcPts val="0"/>
                        </a:spcAft>
                        <a:tabLst>
                          <a:tab pos="1181100" algn="l"/>
                        </a:tabLst>
                      </a:pPr>
                      <a:endParaRPr lang="en-GB" sz="16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0000FF"/>
                          </a:solidFill>
                          <a:effectLst/>
                          <a:latin typeface="Arial" panose="020B0604020202020204" pitchFamily="34" charset="0"/>
                          <a:cs typeface="Arial" panose="020B0604020202020204" pitchFamily="34" charset="0"/>
                        </a:rPr>
                        <a:t>2</a:t>
                      </a:r>
                      <a:endParaRPr lang="en-GB" sz="1200" dirty="0">
                        <a:solidFill>
                          <a:srgbClr val="0000FF"/>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9</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6</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3</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1</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8             </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2</a:t>
                      </a:r>
                      <a:endParaRPr lang="en-GB" sz="1200" dirty="0">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effectLst/>
                          <a:latin typeface="Arial" panose="020B0604020202020204" pitchFamily="34" charset="0"/>
                          <a:cs typeface="Arial" panose="020B0604020202020204" pitchFamily="34" charset="0"/>
                        </a:rPr>
                        <a:t>            7</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9</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3694">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5</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0000FF"/>
                          </a:solidFill>
                          <a:effectLst/>
                          <a:latin typeface="Arial" panose="020B0604020202020204" pitchFamily="34" charset="0"/>
                          <a:cs typeface="Arial" panose="020B0604020202020204" pitchFamily="34" charset="0"/>
                        </a:rPr>
                        <a:t>1</a:t>
                      </a:r>
                      <a:endParaRPr lang="en-GB" sz="1200" dirty="0">
                        <a:solidFill>
                          <a:srgbClr val="0000FF"/>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4</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2</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8</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8</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1</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2</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4</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3694">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0</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0000FF"/>
                          </a:solidFill>
                          <a:effectLst/>
                          <a:latin typeface="Arial" panose="020B0604020202020204" pitchFamily="34" charset="0"/>
                          <a:cs typeface="Arial" panose="020B0604020202020204" pitchFamily="34" charset="0"/>
                        </a:rPr>
                        <a:t>3</a:t>
                      </a:r>
                      <a:endParaRPr lang="en-GB" sz="1200" dirty="0">
                        <a:solidFill>
                          <a:srgbClr val="0000FF"/>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7</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4</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9</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1</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4</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2</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1</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7</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3694">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7</a:t>
                      </a:r>
                      <a:endParaRPr lang="en-GB" sz="1200" dirty="0">
                        <a:solidFill>
                          <a:srgbClr val="FF0000"/>
                        </a:solidFill>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solidFill>
                            <a:srgbClr val="FF0000"/>
                          </a:solidFill>
                          <a:effectLst/>
                          <a:latin typeface="Arial" panose="020B0604020202020204" pitchFamily="34" charset="0"/>
                          <a:cs typeface="Arial" panose="020B0604020202020204" pitchFamily="34" charset="0"/>
                        </a:rPr>
                        <a:t>7</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0000FF"/>
                          </a:solidFill>
                          <a:effectLst/>
                          <a:latin typeface="Arial" panose="020B0604020202020204" pitchFamily="34" charset="0"/>
                          <a:cs typeface="Arial" panose="020B0604020202020204" pitchFamily="34" charset="0"/>
                        </a:rPr>
                        <a:t>2</a:t>
                      </a:r>
                      <a:endParaRPr lang="en-GB" sz="1200" dirty="0">
                        <a:solidFill>
                          <a:srgbClr val="0000FF"/>
                        </a:solidFill>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gn="ctr">
                        <a:lnSpc>
                          <a:spcPct val="115000"/>
                        </a:lnSpc>
                        <a:spcAft>
                          <a:spcPts val="0"/>
                        </a:spcAft>
                      </a:pPr>
                      <a:r>
                        <a:rPr lang="en-GB" sz="1600" dirty="0">
                          <a:effectLst/>
                          <a:latin typeface="Arial" panose="020B0604020202020204" pitchFamily="34" charset="0"/>
                          <a:cs typeface="Arial" panose="020B0604020202020204" pitchFamily="34" charset="0"/>
                        </a:rPr>
                        <a:t>6</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8       </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1</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15000"/>
                        </a:lnSpc>
                        <a:spcAft>
                          <a:spcPts val="0"/>
                        </a:spcAft>
                        <a:tabLst>
                          <a:tab pos="1181100" algn="l"/>
                        </a:tabLst>
                      </a:pPr>
                      <a:r>
                        <a:rPr lang="en-GB" sz="16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tabLst>
                          <a:tab pos="1181100" algn="l"/>
                        </a:tabLst>
                      </a:pPr>
                      <a:r>
                        <a:rPr lang="en-GB" sz="1600" dirty="0">
                          <a:solidFill>
                            <a:srgbClr val="FF0000"/>
                          </a:solidFill>
                          <a:effectLst/>
                          <a:latin typeface="Arial" panose="020B060402020202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Times New Roman"/>
                        <a:cs typeface="Arial" panose="020B0604020202020204" pitchFamily="34" charset="0"/>
                      </a:endParaRPr>
                    </a:p>
                  </a:txBody>
                  <a:tcPr marL="63445" marR="634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9" name="Straight Connector 18"/>
          <p:cNvCxnSpPr/>
          <p:nvPr/>
        </p:nvCxnSpPr>
        <p:spPr>
          <a:xfrm flipV="1">
            <a:off x="404664" y="2627784"/>
            <a:ext cx="956259" cy="115212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04664" y="2699792"/>
            <a:ext cx="1800200" cy="216024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04664" y="2699792"/>
            <a:ext cx="2736304" cy="324036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04664" y="2699792"/>
            <a:ext cx="3600400" cy="439248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04664" y="2699792"/>
            <a:ext cx="4464496" cy="5256584"/>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360923" y="3779912"/>
            <a:ext cx="3652253" cy="4176464"/>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204864" y="4896036"/>
            <a:ext cx="2808312" cy="306034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140968" y="6084168"/>
            <a:ext cx="1728192" cy="187220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636912" y="8153816"/>
            <a:ext cx="3429000" cy="738664"/>
          </a:xfrm>
          <a:prstGeom prst="rect">
            <a:avLst/>
          </a:prstGeom>
        </p:spPr>
        <p:txBody>
          <a:bodyPr>
            <a:spAutoFit/>
          </a:bodyPr>
          <a:lstStyle/>
          <a:p>
            <a:r>
              <a:rPr lang="en-GB" sz="1400" b="1" dirty="0" smtClean="0">
                <a:latin typeface="Arial" panose="020B0604020202020204" pitchFamily="34" charset="0"/>
                <a:cs typeface="Arial" panose="020B0604020202020204" pitchFamily="34" charset="0"/>
              </a:rPr>
              <a:t>Answer 5077681</a:t>
            </a:r>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p>
          <a:p>
            <a:r>
              <a:rPr lang="en-GB" sz="1400" b="1" dirty="0" smtClean="0">
                <a:solidFill>
                  <a:srgbClr val="0000FF"/>
                </a:solidFill>
                <a:latin typeface="Arial" panose="020B0604020202020204" pitchFamily="34" charset="0"/>
                <a:cs typeface="Arial" panose="020B0604020202020204" pitchFamily="34" charset="0"/>
              </a:rPr>
              <a:t>Blue </a:t>
            </a:r>
            <a:r>
              <a:rPr lang="en-GB" sz="1400" dirty="0" smtClean="0">
                <a:latin typeface="Arial" panose="020B0604020202020204" pitchFamily="34" charset="0"/>
                <a:cs typeface="Arial" panose="020B0604020202020204" pitchFamily="34" charset="0"/>
              </a:rPr>
              <a:t>figures are carried forward </a:t>
            </a:r>
            <a:r>
              <a:rPr lang="en-GB"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99453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7" name="TextBox 6"/>
          <p:cNvSpPr txBox="1"/>
          <p:nvPr/>
        </p:nvSpPr>
        <p:spPr>
          <a:xfrm>
            <a:off x="2040220" y="154155"/>
            <a:ext cx="2588721"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Multiplication </a:t>
            </a:r>
          </a:p>
          <a:p>
            <a:pPr algn="ctr"/>
            <a:r>
              <a:rPr lang="en-GB" sz="2400" dirty="0" smtClean="0">
                <a:solidFill>
                  <a:srgbClr val="422683"/>
                </a:solidFill>
                <a:latin typeface="Arial Black" panose="020B0A04020102020204" pitchFamily="34" charset="0"/>
              </a:rPr>
              <a:t>Methods</a:t>
            </a:r>
            <a:endParaRPr lang="en-GB" sz="2400" dirty="0">
              <a:solidFill>
                <a:srgbClr val="422683"/>
              </a:solidFill>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316416"/>
            <a:ext cx="1261237" cy="688404"/>
          </a:xfrm>
          <a:prstGeom prst="rect">
            <a:avLst/>
          </a:prstGeom>
        </p:spPr>
      </p:pic>
      <p:sp>
        <p:nvSpPr>
          <p:cNvPr id="4" name="Rectangle 3"/>
          <p:cNvSpPr/>
          <p:nvPr/>
        </p:nvSpPr>
        <p:spPr>
          <a:xfrm>
            <a:off x="260648" y="1115616"/>
            <a:ext cx="5616624" cy="7309693"/>
          </a:xfrm>
          <a:prstGeom prst="rect">
            <a:avLst/>
          </a:prstGeom>
        </p:spPr>
        <p:txBody>
          <a:bodyPr wrap="square">
            <a:spAutoFit/>
          </a:bodyPr>
          <a:lstStyle/>
          <a:p>
            <a:r>
              <a:rPr lang="en-GB" sz="1400" b="1" dirty="0" smtClean="0">
                <a:latin typeface="Arial" panose="020B0604020202020204" pitchFamily="34" charset="0"/>
                <a:cs typeface="Arial" panose="020B0604020202020204" pitchFamily="34" charset="0"/>
              </a:rPr>
              <a:t>Russian Peasant Method</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27 x </a:t>
            </a:r>
            <a:r>
              <a:rPr lang="en-GB" sz="1400" dirty="0" smtClean="0">
                <a:latin typeface="Arial" panose="020B0604020202020204" pitchFamily="34" charset="0"/>
                <a:cs typeface="Arial" panose="020B0604020202020204" pitchFamily="34" charset="0"/>
              </a:rPr>
              <a:t>133</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Half one side and double the other until the side being halved reaches zero</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pPr>
              <a:lnSpc>
                <a:spcPct val="150000"/>
              </a:lnSpc>
            </a:pPr>
            <a:r>
              <a:rPr lang="en-GB" sz="1400" dirty="0" smtClean="0">
                <a:latin typeface="Arial" panose="020B0604020202020204" pitchFamily="34" charset="0"/>
                <a:cs typeface="Arial" panose="020B0604020202020204" pitchFamily="34" charset="0"/>
              </a:rPr>
              <a:t>	27 </a:t>
            </a:r>
            <a:r>
              <a:rPr lang="en-GB" sz="1400" dirty="0">
                <a:latin typeface="Arial" panose="020B0604020202020204" pitchFamily="34" charset="0"/>
                <a:cs typeface="Arial" panose="020B0604020202020204" pitchFamily="34" charset="0"/>
              </a:rPr>
              <a:t>– </a:t>
            </a:r>
            <a:r>
              <a:rPr lang="en-GB" sz="1400" b="1" dirty="0">
                <a:solidFill>
                  <a:srgbClr val="FF0000"/>
                </a:solidFill>
                <a:latin typeface="Arial" panose="020B0604020202020204" pitchFamily="34" charset="0"/>
                <a:cs typeface="Arial" panose="020B0604020202020204" pitchFamily="34" charset="0"/>
              </a:rPr>
              <a:t>133</a:t>
            </a:r>
          </a:p>
          <a:p>
            <a:pPr>
              <a:lnSpc>
                <a:spcPct val="150000"/>
              </a:lnSpc>
            </a:pPr>
            <a:r>
              <a:rPr lang="en-GB" sz="1400" dirty="0" smtClean="0">
                <a:latin typeface="Arial" panose="020B0604020202020204" pitchFamily="34" charset="0"/>
                <a:cs typeface="Arial" panose="020B0604020202020204" pitchFamily="34" charset="0"/>
              </a:rPr>
              <a:t>	13 </a:t>
            </a:r>
            <a:r>
              <a:rPr lang="en-GB" sz="1400" dirty="0">
                <a:latin typeface="Arial" panose="020B0604020202020204" pitchFamily="34" charset="0"/>
                <a:cs typeface="Arial" panose="020B0604020202020204" pitchFamily="34" charset="0"/>
              </a:rPr>
              <a:t>– </a:t>
            </a:r>
            <a:r>
              <a:rPr lang="en-GB" sz="1400" b="1" dirty="0">
                <a:solidFill>
                  <a:srgbClr val="FF0000"/>
                </a:solidFill>
                <a:latin typeface="Arial" panose="020B0604020202020204" pitchFamily="34" charset="0"/>
                <a:cs typeface="Arial" panose="020B0604020202020204" pitchFamily="34" charset="0"/>
              </a:rPr>
              <a:t>266 </a:t>
            </a:r>
            <a:r>
              <a:rPr lang="en-GB" sz="1400" dirty="0">
                <a:latin typeface="Arial" panose="020B0604020202020204" pitchFamily="34" charset="0"/>
                <a:cs typeface="Arial" panose="020B0604020202020204" pitchFamily="34" charset="0"/>
              </a:rPr>
              <a:t>(if a number does not half to give a whole </a:t>
            </a:r>
            <a:r>
              <a:rPr lang="en-GB" sz="1400" dirty="0" smtClean="0">
                <a:latin typeface="Arial" panose="020B0604020202020204" pitchFamily="34" charset="0"/>
                <a:cs typeface="Arial" panose="020B0604020202020204" pitchFamily="34" charset="0"/>
              </a:rPr>
              <a:t>	number </a:t>
            </a:r>
            <a:r>
              <a:rPr lang="en-GB" sz="1400" dirty="0">
                <a:latin typeface="Arial" panose="020B0604020202020204" pitchFamily="34" charset="0"/>
                <a:cs typeface="Arial" panose="020B0604020202020204" pitchFamily="34" charset="0"/>
              </a:rPr>
              <a:t>round down to </a:t>
            </a:r>
            <a:r>
              <a:rPr lang="en-GB" sz="1400" dirty="0" smtClean="0">
                <a:latin typeface="Arial" panose="020B0604020202020204" pitchFamily="34" charset="0"/>
                <a:cs typeface="Arial" panose="020B0604020202020204" pitchFamily="34" charset="0"/>
              </a:rPr>
              <a:t>the </a:t>
            </a:r>
            <a:r>
              <a:rPr lang="en-GB" sz="1400" dirty="0">
                <a:latin typeface="Arial" panose="020B0604020202020204" pitchFamily="34" charset="0"/>
                <a:cs typeface="Arial" panose="020B0604020202020204" pitchFamily="34" charset="0"/>
              </a:rPr>
              <a:t>next whole number)</a:t>
            </a:r>
          </a:p>
          <a:p>
            <a:pPr>
              <a:lnSpc>
                <a:spcPct val="150000"/>
              </a:lnSpc>
            </a:pPr>
            <a:r>
              <a:rPr lang="en-GB" sz="1400" dirty="0" smtClean="0">
                <a:latin typeface="Arial" panose="020B0604020202020204" pitchFamily="34" charset="0"/>
                <a:cs typeface="Arial" panose="020B0604020202020204" pitchFamily="34" charset="0"/>
              </a:rPr>
              <a:t>	6 </a:t>
            </a:r>
            <a:r>
              <a:rPr lang="en-GB" sz="1400" dirty="0">
                <a:latin typeface="Arial" panose="020B0604020202020204" pitchFamily="34" charset="0"/>
                <a:cs typeface="Arial" panose="020B0604020202020204" pitchFamily="34" charset="0"/>
              </a:rPr>
              <a:t>– 532</a:t>
            </a:r>
          </a:p>
          <a:p>
            <a:pPr>
              <a:lnSpc>
                <a:spcPct val="150000"/>
              </a:lnSpc>
            </a:pPr>
            <a:r>
              <a:rPr lang="en-GB" sz="1400" dirty="0" smtClean="0">
                <a:latin typeface="Arial" panose="020B0604020202020204" pitchFamily="34" charset="0"/>
                <a:cs typeface="Arial" panose="020B0604020202020204" pitchFamily="34" charset="0"/>
              </a:rPr>
              <a:t>	3 </a:t>
            </a:r>
            <a:r>
              <a:rPr lang="en-GB" sz="1400" dirty="0">
                <a:latin typeface="Arial" panose="020B0604020202020204" pitchFamily="34" charset="0"/>
                <a:cs typeface="Arial" panose="020B0604020202020204" pitchFamily="34" charset="0"/>
              </a:rPr>
              <a:t>– </a:t>
            </a:r>
            <a:r>
              <a:rPr lang="en-GB" sz="1400" b="1" dirty="0">
                <a:solidFill>
                  <a:srgbClr val="FF0000"/>
                </a:solidFill>
                <a:latin typeface="Arial" panose="020B0604020202020204" pitchFamily="34" charset="0"/>
                <a:cs typeface="Arial" panose="020B0604020202020204" pitchFamily="34" charset="0"/>
              </a:rPr>
              <a:t>1064</a:t>
            </a:r>
          </a:p>
          <a:p>
            <a:pPr>
              <a:lnSpc>
                <a:spcPct val="150000"/>
              </a:lnSpc>
            </a:pPr>
            <a:r>
              <a:rPr lang="en-GB" sz="1400" dirty="0" smtClean="0">
                <a:latin typeface="Arial" panose="020B0604020202020204" pitchFamily="34" charset="0"/>
                <a:cs typeface="Arial" panose="020B0604020202020204" pitchFamily="34" charset="0"/>
              </a:rPr>
              <a:t>	1 </a:t>
            </a:r>
            <a:r>
              <a:rPr lang="en-GB" sz="1400" dirty="0">
                <a:latin typeface="Arial" panose="020B0604020202020204" pitchFamily="34" charset="0"/>
                <a:cs typeface="Arial" panose="020B0604020202020204" pitchFamily="34" charset="0"/>
              </a:rPr>
              <a:t>– </a:t>
            </a:r>
            <a:r>
              <a:rPr lang="en-GB" sz="1400" b="1" dirty="0">
                <a:solidFill>
                  <a:srgbClr val="FF0000"/>
                </a:solidFill>
                <a:latin typeface="Arial" panose="020B0604020202020204" pitchFamily="34" charset="0"/>
                <a:cs typeface="Arial" panose="020B0604020202020204" pitchFamily="34" charset="0"/>
              </a:rPr>
              <a:t>2128</a:t>
            </a: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Add </a:t>
            </a:r>
            <a:r>
              <a:rPr lang="en-GB" sz="1400" dirty="0">
                <a:latin typeface="Arial" panose="020B0604020202020204" pitchFamily="34" charset="0"/>
                <a:cs typeface="Arial" panose="020B0604020202020204" pitchFamily="34" charset="0"/>
              </a:rPr>
              <a:t>up all the answers where the halved number was an odd number.</a:t>
            </a:r>
          </a:p>
          <a:p>
            <a:r>
              <a:rPr lang="en-GB" sz="1400" dirty="0" smtClean="0">
                <a:latin typeface="Arial" panose="020B0604020202020204" pitchFamily="34" charset="0"/>
                <a:cs typeface="Arial" panose="020B0604020202020204" pitchFamily="34" charset="0"/>
              </a:rPr>
              <a:t>	133 </a:t>
            </a:r>
            <a:r>
              <a:rPr lang="en-GB" sz="1400" dirty="0">
                <a:latin typeface="Arial" panose="020B0604020202020204" pitchFamily="34" charset="0"/>
                <a:cs typeface="Arial" panose="020B0604020202020204" pitchFamily="34" charset="0"/>
              </a:rPr>
              <a:t>+ 266 + 1064 + 2128 = 3591</a:t>
            </a:r>
          </a:p>
          <a:p>
            <a:r>
              <a:rPr lang="en-GB" sz="1400" dirty="0">
                <a:latin typeface="Arial" panose="020B0604020202020204" pitchFamily="34" charset="0"/>
                <a:cs typeface="Arial" panose="020B0604020202020204" pitchFamily="34" charset="0"/>
              </a:rPr>
              <a:t> </a:t>
            </a:r>
          </a:p>
          <a:p>
            <a:pPr>
              <a:lnSpc>
                <a:spcPct val="150000"/>
              </a:lnSpc>
            </a:pPr>
            <a:r>
              <a:rPr lang="en-GB" sz="1400" dirty="0">
                <a:latin typeface="Arial" panose="020B0604020202020204" pitchFamily="34" charset="0"/>
                <a:cs typeface="Arial" panose="020B0604020202020204" pitchFamily="34" charset="0"/>
              </a:rPr>
              <a:t>48 x 125</a:t>
            </a:r>
          </a:p>
          <a:p>
            <a:pPr>
              <a:lnSpc>
                <a:spcPct val="150000"/>
              </a:lnSpc>
            </a:pPr>
            <a:r>
              <a:rPr lang="en-GB" sz="1400" dirty="0">
                <a:latin typeface="Arial" panose="020B0604020202020204" pitchFamily="34" charset="0"/>
                <a:cs typeface="Arial" panose="020B0604020202020204" pitchFamily="34" charset="0"/>
              </a:rPr>
              <a:t>48 – 125</a:t>
            </a:r>
          </a:p>
          <a:p>
            <a:pPr>
              <a:lnSpc>
                <a:spcPct val="150000"/>
              </a:lnSpc>
            </a:pPr>
            <a:r>
              <a:rPr lang="en-GB" sz="1400" dirty="0">
                <a:latin typeface="Arial" panose="020B0604020202020204" pitchFamily="34" charset="0"/>
                <a:cs typeface="Arial" panose="020B0604020202020204" pitchFamily="34" charset="0"/>
              </a:rPr>
              <a:t>24 – 250</a:t>
            </a:r>
          </a:p>
          <a:p>
            <a:pPr>
              <a:lnSpc>
                <a:spcPct val="150000"/>
              </a:lnSpc>
            </a:pPr>
            <a:r>
              <a:rPr lang="en-GB" sz="1400" dirty="0">
                <a:latin typeface="Arial" panose="020B0604020202020204" pitchFamily="34" charset="0"/>
                <a:cs typeface="Arial" panose="020B0604020202020204" pitchFamily="34" charset="0"/>
              </a:rPr>
              <a:t>12 – 500</a:t>
            </a:r>
          </a:p>
          <a:p>
            <a:pPr>
              <a:lnSpc>
                <a:spcPct val="150000"/>
              </a:lnSpc>
            </a:pPr>
            <a:r>
              <a:rPr lang="en-GB" sz="1400" dirty="0">
                <a:latin typeface="Arial" panose="020B0604020202020204" pitchFamily="34" charset="0"/>
                <a:cs typeface="Arial" panose="020B0604020202020204" pitchFamily="34" charset="0"/>
              </a:rPr>
              <a:t>6 – 1000</a:t>
            </a:r>
          </a:p>
          <a:p>
            <a:pPr>
              <a:lnSpc>
                <a:spcPct val="150000"/>
              </a:lnSpc>
            </a:pPr>
            <a:r>
              <a:rPr lang="en-GB" sz="1400" dirty="0">
                <a:latin typeface="Arial" panose="020B0604020202020204" pitchFamily="34" charset="0"/>
                <a:cs typeface="Arial" panose="020B0604020202020204" pitchFamily="34" charset="0"/>
              </a:rPr>
              <a:t>3 – 2000</a:t>
            </a:r>
          </a:p>
          <a:p>
            <a:pPr>
              <a:lnSpc>
                <a:spcPct val="150000"/>
              </a:lnSpc>
            </a:pPr>
            <a:r>
              <a:rPr lang="en-GB" sz="1400" dirty="0">
                <a:latin typeface="Arial" panose="020B0604020202020204" pitchFamily="34" charset="0"/>
                <a:cs typeface="Arial" panose="020B0604020202020204" pitchFamily="34" charset="0"/>
              </a:rPr>
              <a:t>1 – 4000</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2000 + 4000 = 6000</a:t>
            </a:r>
          </a:p>
        </p:txBody>
      </p:sp>
    </p:spTree>
    <p:extLst>
      <p:ext uri="{BB962C8B-B14F-4D97-AF65-F5344CB8AC3E}">
        <p14:creationId xmlns:p14="http://schemas.microsoft.com/office/powerpoint/2010/main" val="248319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86" y="8572772"/>
            <a:ext cx="791563" cy="432048"/>
          </a:xfrm>
          <a:prstGeom prst="rect">
            <a:avLst/>
          </a:prstGeom>
        </p:spPr>
      </p:pic>
    </p:spTree>
    <p:extLst>
      <p:ext uri="{BB962C8B-B14F-4D97-AF65-F5344CB8AC3E}">
        <p14:creationId xmlns:p14="http://schemas.microsoft.com/office/powerpoint/2010/main" val="2458141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796</TotalTime>
  <Words>322</Words>
  <Application>Microsoft Office PowerPoint</Application>
  <PresentationFormat>On-screen Show (4:3)</PresentationFormat>
  <Paragraphs>265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104</cp:revision>
  <dcterms:created xsi:type="dcterms:W3CDTF">2015-01-26T16:10:38Z</dcterms:created>
  <dcterms:modified xsi:type="dcterms:W3CDTF">2015-07-23T14:48:19Z</dcterms:modified>
</cp:coreProperties>
</file>