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69" r:id="rId2"/>
    <p:sldId id="270" r:id="rId3"/>
    <p:sldId id="293" r:id="rId4"/>
    <p:sldId id="295" r:id="rId5"/>
    <p:sldId id="296" r:id="rId6"/>
    <p:sldId id="297" r:id="rId7"/>
    <p:sldId id="298" r:id="rId8"/>
    <p:sldId id="299" r:id="rId9"/>
    <p:sldId id="271" r:id="rId10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22683"/>
    <a:srgbClr val="FFFFE7"/>
    <a:srgbClr val="0000FF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614" y="216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476EBE-0210-4A69-8975-1F6A1B4CCE19}" type="datetimeFigureOut">
              <a:rPr lang="en-GB" smtClean="0"/>
              <a:t>16/07/2015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96011C-7CB4-407C-A3B2-7CC4DD3841E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288891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To Print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96011C-7CB4-407C-A3B2-7CC4DD3841E2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615592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Hidden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96011C-7CB4-407C-A3B2-7CC4DD3841E2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60037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To Print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96011C-7CB4-407C-A3B2-7CC4DD3841E2}" type="slidenum">
              <a:rPr lang="en-GB" smtClean="0"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505271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To Print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96011C-7CB4-407C-A3B2-7CC4DD3841E2}" type="slidenum">
              <a:rPr lang="en-GB" smtClean="0"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505271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To Print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96011C-7CB4-407C-A3B2-7CC4DD3841E2}" type="slidenum">
              <a:rPr lang="en-GB" smtClean="0"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505271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To Print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96011C-7CB4-407C-A3B2-7CC4DD3841E2}" type="slidenum">
              <a:rPr lang="en-GB" smtClean="0"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5052719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To Print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96011C-7CB4-407C-A3B2-7CC4DD3841E2}" type="slidenum">
              <a:rPr lang="en-GB" smtClean="0"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5052719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To Print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96011C-7CB4-407C-A3B2-7CC4DD3841E2}" type="slidenum">
              <a:rPr lang="en-GB" smtClean="0"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5052719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96011C-7CB4-407C-A3B2-7CC4DD3841E2}" type="slidenum">
              <a:rPr lang="en-GB" smtClean="0"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691114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000250" y="0"/>
            <a:ext cx="4857750" cy="9144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2571750" y="4572000"/>
            <a:ext cx="9144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2525151" y="711200"/>
            <a:ext cx="3829050" cy="3824224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2515831" y="4719819"/>
            <a:ext cx="3836084" cy="1468331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4403418" y="8743928"/>
            <a:ext cx="1501848" cy="302536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2B6CF2D9-D0FF-4B00-B02F-DB608A803C01}" type="datetimeFigureOut">
              <a:rPr lang="en-GB" smtClean="0"/>
              <a:t>16/07/2015</a:t>
            </a:fld>
            <a:endParaRPr lang="en-GB" dirty="0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114550" y="8743928"/>
            <a:ext cx="2195792" cy="3048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GB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5910663" y="8741664"/>
            <a:ext cx="441252" cy="3048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A96E225-99A7-442B-B8A7-51395A0FCE2B}" type="slidenum">
              <a:rPr lang="en-GB" smtClean="0"/>
              <a:t>‹#›</a:t>
            </a:fld>
            <a:endParaRPr lang="en-GB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6CF2D9-D0FF-4B00-B02F-DB608A803C01}" type="datetimeFigureOut">
              <a:rPr lang="en-GB" smtClean="0"/>
              <a:t>16/07/2015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96E225-99A7-442B-B8A7-51395A0FCE2B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14900" y="366608"/>
            <a:ext cx="1143000" cy="7802033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90"/>
            <a:ext cx="4514850" cy="7802033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182112" y="8743928"/>
            <a:ext cx="1501848" cy="302536"/>
          </a:xfrm>
        </p:spPr>
        <p:txBody>
          <a:bodyPr/>
          <a:lstStyle>
            <a:extLst/>
          </a:lstStyle>
          <a:p>
            <a:fld id="{2B6CF2D9-D0FF-4B00-B02F-DB608A803C01}" type="datetimeFigureOut">
              <a:rPr lang="en-GB" smtClean="0"/>
              <a:t>16/07/2015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42900" y="8741664"/>
            <a:ext cx="2743200" cy="304800"/>
          </a:xfrm>
        </p:spPr>
        <p:txBody>
          <a:bodyPr/>
          <a:lstStyle>
            <a:extLst/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90872" y="8737600"/>
            <a:ext cx="441252" cy="3048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A96E225-99A7-442B-B8A7-51395A0FCE2B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6CF2D9-D0FF-4B00-B02F-DB608A803C01}" type="datetimeFigureOut">
              <a:rPr lang="en-GB" smtClean="0"/>
              <a:t>16/07/2015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96E225-99A7-442B-B8A7-51395A0FCE2B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0100" y="3762450"/>
            <a:ext cx="4691616" cy="1816100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0100" y="2540001"/>
            <a:ext cx="4691616" cy="991343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543179" y="8742413"/>
            <a:ext cx="1501848" cy="302536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B6CF2D9-D0FF-4B00-B02F-DB608A803C01}" type="datetimeFigureOut">
              <a:rPr lang="en-GB" smtClean="0"/>
              <a:t>16/07/2015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01519" y="8742413"/>
            <a:ext cx="2171700" cy="3048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050464" y="8740149"/>
            <a:ext cx="441252" cy="304800"/>
          </a:xfrm>
        </p:spPr>
        <p:txBody>
          <a:bodyPr/>
          <a:lstStyle>
            <a:extLst/>
          </a:lstStyle>
          <a:p>
            <a:fld id="{BA96E225-99A7-442B-B8A7-51395A0FCE2B}" type="slidenum">
              <a:rPr lang="en-GB" smtClean="0"/>
              <a:t>‹#›</a:t>
            </a:fld>
            <a:endParaRPr lang="en-GB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26720"/>
            <a:ext cx="5431536" cy="1524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2640330" cy="6034617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134106" y="2133601"/>
            <a:ext cx="2640330" cy="6034617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6CF2D9-D0FF-4B00-B02F-DB608A803C01}" type="datetimeFigureOut">
              <a:rPr lang="en-GB" smtClean="0"/>
              <a:t>16/07/2015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96E225-99A7-442B-B8A7-51395A0FCE2B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26720"/>
            <a:ext cx="5431536" cy="1524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7823200"/>
            <a:ext cx="2640330" cy="6096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3134106" y="7823200"/>
            <a:ext cx="2640330" cy="6096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42900" y="2282453"/>
            <a:ext cx="2640330" cy="5486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134106" y="2282453"/>
            <a:ext cx="2640330" cy="5486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6CF2D9-D0FF-4B00-B02F-DB608A803C01}" type="datetimeFigureOut">
              <a:rPr lang="en-GB" smtClean="0"/>
              <a:t>16/07/2015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96E225-99A7-442B-B8A7-51395A0FCE2B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26720"/>
            <a:ext cx="5431536" cy="1524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6CF2D9-D0FF-4B00-B02F-DB608A803C01}" type="datetimeFigureOut">
              <a:rPr lang="en-GB" smtClean="0"/>
              <a:t>16/07/2015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96E225-99A7-442B-B8A7-51395A0FCE2B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B6CF2D9-D0FF-4B00-B02F-DB608A803C01}" type="datetimeFigureOut">
              <a:rPr lang="en-GB" smtClean="0"/>
              <a:t>16/07/2015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96E225-99A7-442B-B8A7-51395A0FCE2B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04800"/>
            <a:ext cx="4423410" cy="156464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42900" y="1996555"/>
            <a:ext cx="4423410" cy="803349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" y="2844800"/>
            <a:ext cx="5429250" cy="582900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6CF2D9-D0FF-4B00-B02F-DB608A803C01}" type="datetimeFigureOut">
              <a:rPr lang="en-GB" smtClean="0"/>
              <a:t>16/07/2015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96E225-99A7-442B-B8A7-51395A0FCE2B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448477" y="1339558"/>
            <a:ext cx="3239645" cy="5750097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rot="21420000">
            <a:off x="447530" y="1331756"/>
            <a:ext cx="3239645" cy="5750097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41824" y="1524000"/>
            <a:ext cx="2571750" cy="27432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41824" y="4378179"/>
            <a:ext cx="2571750" cy="256032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6CF2D9-D0FF-4B00-B02F-DB608A803C01}" type="datetimeFigureOut">
              <a:rPr lang="en-GB" smtClean="0"/>
              <a:t>16/07/2015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96E225-99A7-442B-B8A7-51395A0FCE2B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497762" y="1388003"/>
            <a:ext cx="3154680" cy="560832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6115050" y="0"/>
            <a:ext cx="742950" cy="9144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342900" y="426720"/>
            <a:ext cx="5429250" cy="1524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342900" y="2145888"/>
            <a:ext cx="5429250" cy="646176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3184452" y="8743928"/>
            <a:ext cx="1501848" cy="302536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2B6CF2D9-D0FF-4B00-B02F-DB608A803C01}" type="datetimeFigureOut">
              <a:rPr lang="en-GB" smtClean="0"/>
              <a:t>16/07/2015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42900" y="8743928"/>
            <a:ext cx="2743200" cy="3048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GB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4688586" y="8741664"/>
            <a:ext cx="441252" cy="3048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A96E225-99A7-442B-B8A7-51395A0FCE2B}" type="slidenum">
              <a:rPr lang="en-GB" smtClean="0"/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google.co.uk/url?sa=i&amp;rct=j&amp;q=&amp;esrc=s&amp;source=images&amp;cd=&amp;cad=rja&amp;uact=8&amp;ved=0CAcQjRw&amp;url=http://www.rsc.org/learn-chemistry/wiki/Organic_chemistry&amp;ei=CqqKVaO7Ac3Y7Ab--p7ADg&amp;bvm=bv.96440147,d.ZGU&amp;psig=AFQjCNE_P6wlcQnpHkk3mm1-ztdULS7TsA&amp;ust=1435237234783698" TargetMode="External"/><Relationship Id="rId5" Type="http://schemas.openxmlformats.org/officeDocument/2006/relationships/image" Target="../media/image4.jpeg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3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3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jpeg"/><Relationship Id="rId4" Type="http://schemas.openxmlformats.org/officeDocument/2006/relationships/image" Target="../media/image3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3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3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8730" y="3323862"/>
            <a:ext cx="4914546" cy="422446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6600" b="1" dirty="0" smtClean="0">
              <a:ln w="11430"/>
              <a:solidFill>
                <a:srgbClr val="422683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  <a:p>
            <a:pPr marL="0" indent="0" algn="ctr">
              <a:buNone/>
            </a:pPr>
            <a:endParaRPr lang="en-US" sz="6600" b="1" dirty="0">
              <a:ln w="11430"/>
              <a:solidFill>
                <a:srgbClr val="422683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  <a:p>
            <a:pPr marL="0" indent="0" algn="ctr">
              <a:buNone/>
            </a:pPr>
            <a:endParaRPr lang="en-US" sz="6600" b="1" dirty="0">
              <a:ln w="11430"/>
              <a:solidFill>
                <a:srgbClr val="422683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3" y="126695"/>
            <a:ext cx="895488" cy="772897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3" y="8323236"/>
            <a:ext cx="1091803" cy="595924"/>
          </a:xfrm>
          <a:prstGeom prst="rect">
            <a:avLst/>
          </a:prstGeom>
        </p:spPr>
      </p:pic>
      <p:pic>
        <p:nvPicPr>
          <p:cNvPr id="12" name="Picture 11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7192" y="260648"/>
            <a:ext cx="1381760" cy="4953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94004" y="7175321"/>
            <a:ext cx="56832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7030A0"/>
              </a:buClr>
            </a:pPr>
            <a:r>
              <a:rPr lang="en-GB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Students Name: …………………………………………………………………..</a:t>
            </a: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476672" y="1691679"/>
            <a:ext cx="5508612" cy="4224469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  <a:defRPr kumimoji="0" sz="2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1208" indent="-228600" algn="l" rtl="0" eaLnBrk="1" latinLnBrk="0" hangingPunct="1">
              <a:spcBef>
                <a:spcPts val="5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23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58952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0000"/>
              <a:buFont typeface="Wingdings"/>
              <a:buChar char="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70000"/>
              <a:buFont typeface="Wingdings"/>
              <a:buChar char="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72184" indent="-182880" algn="l" rtl="0" eaLnBrk="1" latinLnBrk="0" hangingPunct="1">
              <a:spcBef>
                <a:spcPts val="4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6733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47088" indent="-182880" algn="l" rtl="0" eaLnBrk="1" latinLnBrk="0" hangingPunct="1">
              <a:spcBef>
                <a:spcPts val="300"/>
              </a:spcBef>
              <a:buClr>
                <a:schemeClr val="accent4"/>
              </a:buClr>
              <a:buSzPct val="100000"/>
              <a:buChar char="•"/>
              <a:defRPr kumimoji="0" sz="1600" kern="1200" baseline="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Wingdings"/>
              <a:buChar char="§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 algn="ctr">
              <a:buFont typeface="Wingdings 2"/>
              <a:buNone/>
            </a:pPr>
            <a:r>
              <a:rPr lang="en-US" sz="4500" b="1" dirty="0" smtClean="0">
                <a:ln w="11430"/>
                <a:solidFill>
                  <a:schemeClr val="bg1"/>
                </a:solidFill>
                <a:latin typeface="Arial Black" panose="020B0A04020102020204" pitchFamily="34" charset="0"/>
              </a:rPr>
              <a:t>Lunar Survival Exercise</a:t>
            </a:r>
          </a:p>
          <a:p>
            <a:pPr marL="0" indent="0" algn="ctr">
              <a:buFont typeface="Wingdings 2"/>
              <a:buNone/>
            </a:pPr>
            <a:r>
              <a:rPr lang="en-US" sz="1800" b="1" dirty="0" smtClean="0">
                <a:ln w="11430"/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Michelle Fearn</a:t>
            </a:r>
          </a:p>
          <a:p>
            <a:pPr marL="0" indent="0" algn="ctr">
              <a:buFont typeface="Wingdings 2"/>
              <a:buNone/>
            </a:pPr>
            <a:r>
              <a:rPr lang="en-US" sz="1800" b="1" dirty="0" smtClean="0">
                <a:ln w="11430"/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North Herts College</a:t>
            </a:r>
            <a:endParaRPr lang="en-GB" sz="1800" b="1" dirty="0">
              <a:solidFill>
                <a:schemeClr val="bg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09878" y="1831959"/>
            <a:ext cx="5775406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 smtClean="0">
                <a:solidFill>
                  <a:srgbClr val="422683"/>
                </a:solidFill>
                <a:latin typeface="Arial Black" panose="020B0A04020102020204" pitchFamily="34" charset="0"/>
              </a:rPr>
              <a:t>Organic Identification of Unknowns</a:t>
            </a:r>
          </a:p>
          <a:p>
            <a:pPr algn="ctr"/>
            <a:r>
              <a:rPr lang="en-GB" sz="3600" dirty="0" smtClean="0">
                <a:solidFill>
                  <a:srgbClr val="422683"/>
                </a:solidFill>
                <a:latin typeface="Arial Black" panose="020B0A04020102020204" pitchFamily="34" charset="0"/>
              </a:rPr>
              <a:t>Guide + Worksheets </a:t>
            </a:r>
          </a:p>
          <a:p>
            <a:pPr algn="ctr"/>
            <a:endParaRPr lang="en-GB" sz="3600" dirty="0">
              <a:solidFill>
                <a:srgbClr val="422683"/>
              </a:solidFill>
              <a:latin typeface="Arial Black" panose="020B0A04020102020204" pitchFamily="34" charset="0"/>
            </a:endParaRPr>
          </a:p>
          <a:p>
            <a:pPr algn="ctr"/>
            <a:r>
              <a:rPr lang="en-GB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Black" panose="020B0A04020102020204" pitchFamily="34" charset="0"/>
              </a:rPr>
              <a:t>David Martin</a:t>
            </a:r>
          </a:p>
          <a:p>
            <a:pPr algn="ctr"/>
            <a:r>
              <a:rPr lang="en-GB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Black" panose="020B0A04020102020204" pitchFamily="34" charset="0"/>
              </a:rPr>
              <a:t>City &amp; Islington College </a:t>
            </a:r>
            <a:endParaRPr lang="en-GB" sz="1600" dirty="0">
              <a:solidFill>
                <a:schemeClr val="tx1">
                  <a:lumMod val="50000"/>
                  <a:lumOff val="50000"/>
                </a:schemeClr>
              </a:solidFill>
              <a:latin typeface="Arial Black" panose="020B0A04020102020204" pitchFamily="34" charset="0"/>
            </a:endParaRPr>
          </a:p>
        </p:txBody>
      </p:sp>
      <p:pic>
        <p:nvPicPr>
          <p:cNvPr id="11" name="irc_mi" descr="http://www.rsc.org/learn-chemistry/wiki/images/1/1f/OrganicChemistryv3.0.png">
            <a:hlinkClick r:id="rId6"/>
          </p:cNvPr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0876" y="4860032"/>
            <a:ext cx="1776196" cy="177619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337058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2"/>
          <p:cNvSpPr txBox="1">
            <a:spLocks/>
          </p:cNvSpPr>
          <p:nvPr/>
        </p:nvSpPr>
        <p:spPr>
          <a:xfrm>
            <a:off x="620688" y="923595"/>
            <a:ext cx="4914546" cy="144016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  <a:defRPr kumimoji="0" sz="2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1208" indent="-228600" algn="l" rtl="0" eaLnBrk="1" latinLnBrk="0" hangingPunct="1">
              <a:spcBef>
                <a:spcPts val="5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23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58952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0000"/>
              <a:buFont typeface="Wingdings"/>
              <a:buChar char="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70000"/>
              <a:buFont typeface="Wingdings"/>
              <a:buChar char="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72184" indent="-182880" algn="l" rtl="0" eaLnBrk="1" latinLnBrk="0" hangingPunct="1">
              <a:spcBef>
                <a:spcPts val="4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6733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47088" indent="-182880" algn="l" rtl="0" eaLnBrk="1" latinLnBrk="0" hangingPunct="1">
              <a:spcBef>
                <a:spcPts val="300"/>
              </a:spcBef>
              <a:buClr>
                <a:schemeClr val="accent4"/>
              </a:buClr>
              <a:buSzPct val="100000"/>
              <a:buChar char="•"/>
              <a:defRPr kumimoji="0" sz="1600" kern="1200" baseline="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Wingdings"/>
              <a:buChar char="§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 algn="ctr">
              <a:buFont typeface="Wingdings 2"/>
              <a:buNone/>
            </a:pPr>
            <a:endParaRPr lang="en-US" sz="4400" b="1" dirty="0" smtClean="0">
              <a:ln w="11430"/>
              <a:solidFill>
                <a:srgbClr val="422683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3" y="126695"/>
            <a:ext cx="1224136" cy="105655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3" y="8323236"/>
            <a:ext cx="1091803" cy="595924"/>
          </a:xfrm>
          <a:prstGeom prst="rect">
            <a:avLst/>
          </a:prstGeom>
        </p:spPr>
      </p:pic>
      <p:pic>
        <p:nvPicPr>
          <p:cNvPr id="9" name="Picture 8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7192" y="260648"/>
            <a:ext cx="1381760" cy="495300"/>
          </a:xfrm>
          <a:prstGeom prst="rect">
            <a:avLst/>
          </a:prstGeom>
        </p:spPr>
      </p:pic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3247626"/>
              </p:ext>
            </p:extLst>
          </p:nvPr>
        </p:nvGraphicFramePr>
        <p:xfrm>
          <a:off x="620688" y="1547664"/>
          <a:ext cx="5242264" cy="6146157"/>
        </p:xfrm>
        <a:graphic>
          <a:graphicData uri="http://schemas.openxmlformats.org/drawingml/2006/table">
            <a:tbl>
              <a:tblPr firstRow="1" bandRow="1"/>
              <a:tblGrid>
                <a:gridCol w="5242264"/>
              </a:tblGrid>
              <a:tr h="274637">
                <a:tc>
                  <a:txBody>
                    <a:bodyPr/>
                    <a:lstStyle/>
                    <a:p>
                      <a:pPr algn="l"/>
                      <a:r>
                        <a:rPr lang="en-GB" sz="16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Topic</a:t>
                      </a:r>
                      <a:endParaRPr lang="en-GB" sz="16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22683"/>
                    </a:solidFill>
                  </a:tcPr>
                </a:tc>
              </a:tr>
              <a:tr h="268913">
                <a:tc>
                  <a:txBody>
                    <a:bodyPr/>
                    <a:lstStyle/>
                    <a:p>
                      <a:pPr algn="l"/>
                      <a:r>
                        <a:rPr lang="en-GB" sz="1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Organic Identification</a:t>
                      </a:r>
                      <a:r>
                        <a:rPr lang="en-GB" sz="14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of Unknowns</a:t>
                      </a:r>
                      <a:endParaRPr lang="en-GB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93997">
                <a:tc>
                  <a:txBody>
                    <a:bodyPr/>
                    <a:lstStyle/>
                    <a:p>
                      <a:pPr algn="l"/>
                      <a:r>
                        <a:rPr lang="en-GB" sz="16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Aims</a:t>
                      </a:r>
                      <a:endParaRPr lang="en-GB" sz="16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22683"/>
                    </a:solidFill>
                  </a:tcPr>
                </a:tc>
              </a:tr>
              <a:tr h="662806">
                <a:tc>
                  <a:txBody>
                    <a:bodyPr/>
                    <a:lstStyle/>
                    <a:p>
                      <a:pPr marL="171450" lvl="0" indent="-171450">
                        <a:buFont typeface="Wingdings" panose="05000000000000000000" pitchFamily="2" charset="2"/>
                        <a:buChar char="Ø"/>
                      </a:pPr>
                      <a:r>
                        <a:rPr kumimoji="0" lang="en-GB" sz="14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 workbook that contains organic practical tests to identify unknown</a:t>
                      </a:r>
                    </a:p>
                    <a:p>
                      <a:pPr marL="171450" lvl="0" indent="-171450">
                        <a:buFont typeface="Wingdings" panose="05000000000000000000" pitchFamily="2" charset="2"/>
                        <a:buChar char="Ø"/>
                      </a:pPr>
                      <a:r>
                        <a:rPr kumimoji="0" lang="en-GB" sz="14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</a:t>
                      </a:r>
                      <a:r>
                        <a:rPr kumimoji="0" lang="en-GB" sz="14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selection of possible unknowns and a sheet for students to fill in to show their reasoning</a:t>
                      </a:r>
                    </a:p>
                    <a:p>
                      <a:pPr marL="171450" lvl="0" indent="-171450">
                        <a:buFont typeface="Wingdings" panose="05000000000000000000" pitchFamily="2" charset="2"/>
                        <a:buChar char="Ø"/>
                      </a:pPr>
                      <a:r>
                        <a:rPr kumimoji="0" lang="en-GB" sz="14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This is an excellent resource for the VTEC Unit 22 – Chemical Laboratory Techniques</a:t>
                      </a:r>
                      <a:endParaRPr kumimoji="0" lang="en-GB" sz="1400" kern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93997">
                <a:tc>
                  <a:txBody>
                    <a:bodyPr/>
                    <a:lstStyle/>
                    <a:p>
                      <a:pPr algn="l"/>
                      <a:r>
                        <a:rPr lang="en-GB" sz="12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Level</a:t>
                      </a:r>
                      <a:endParaRPr lang="en-GB" sz="12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22683"/>
                    </a:solidFill>
                  </a:tcPr>
                </a:tc>
              </a:tr>
              <a:tr h="268913">
                <a:tc>
                  <a:txBody>
                    <a:bodyPr/>
                    <a:lstStyle/>
                    <a:p>
                      <a:pPr algn="l"/>
                      <a:r>
                        <a:rPr lang="en-GB" sz="1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Level 3 </a:t>
                      </a:r>
                      <a:endParaRPr lang="en-GB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93997">
                <a:tc>
                  <a:txBody>
                    <a:bodyPr/>
                    <a:lstStyle/>
                    <a:p>
                      <a:pPr algn="l"/>
                      <a:r>
                        <a:rPr lang="en-GB" sz="16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Method</a:t>
                      </a:r>
                      <a:endParaRPr lang="en-GB" sz="16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22683"/>
                    </a:solidFill>
                  </a:tcPr>
                </a:tc>
              </a:tr>
              <a:tr h="368226">
                <a:tc>
                  <a:txBody>
                    <a:bodyPr/>
                    <a:lstStyle/>
                    <a:p>
                      <a:pPr algn="l"/>
                      <a:r>
                        <a:rPr lang="en-GB" sz="1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 workbook that contains</a:t>
                      </a:r>
                      <a:r>
                        <a:rPr lang="en-GB" sz="14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practical tests (for students), to identify unknown.  Also attached to this workbook is a sheet for students to fill in showing their reasons, and a selection of possible unknowns.</a:t>
                      </a:r>
                      <a:endParaRPr lang="en-GB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93997">
                <a:tc>
                  <a:txBody>
                    <a:bodyPr/>
                    <a:lstStyle/>
                    <a:p>
                      <a:pPr algn="l"/>
                      <a:r>
                        <a:rPr lang="en-GB" sz="16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Equipment </a:t>
                      </a:r>
                      <a:endParaRPr lang="en-GB" sz="16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22683"/>
                    </a:solidFill>
                  </a:tcPr>
                </a:tc>
              </a:tr>
              <a:tr h="810097">
                <a:tc>
                  <a:txBody>
                    <a:bodyPr/>
                    <a:lstStyle/>
                    <a:p>
                      <a:pPr marL="285750" indent="-285750" algn="l">
                        <a:buFont typeface="Wingdings" panose="05000000000000000000" pitchFamily="2" charset="2"/>
                        <a:buChar char="Ø"/>
                      </a:pPr>
                      <a:r>
                        <a:rPr lang="en-GB" sz="1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Hand-Outs</a:t>
                      </a:r>
                    </a:p>
                    <a:p>
                      <a:pPr marL="285750" indent="-285750" algn="l">
                        <a:buFont typeface="Wingdings" panose="05000000000000000000" pitchFamily="2" charset="2"/>
                        <a:buChar char="Ø"/>
                      </a:pPr>
                      <a:r>
                        <a:rPr lang="en-GB" sz="1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Slideshow/Laptop/Projector</a:t>
                      </a:r>
                    </a:p>
                    <a:p>
                      <a:pPr marL="285750" indent="-285750" algn="l">
                        <a:buFont typeface="Wingdings" panose="05000000000000000000" pitchFamily="2" charset="2"/>
                        <a:buChar char="Ø"/>
                      </a:pPr>
                      <a:r>
                        <a:rPr lang="en-GB" sz="1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Printer</a:t>
                      </a:r>
                    </a:p>
                    <a:p>
                      <a:pPr marL="285750" indent="-285750" algn="l">
                        <a:buFont typeface="Wingdings" panose="05000000000000000000" pitchFamily="2" charset="2"/>
                        <a:buChar char="Ø"/>
                      </a:pPr>
                      <a:r>
                        <a:rPr lang="en-GB" sz="1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Pens/Pencils/Note Pads </a:t>
                      </a:r>
                      <a:endParaRPr lang="en-GB" sz="1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93997">
                <a:tc>
                  <a:txBody>
                    <a:bodyPr/>
                    <a:lstStyle/>
                    <a:p>
                      <a:pPr algn="l"/>
                      <a:r>
                        <a:rPr lang="en-GB" sz="16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Duration</a:t>
                      </a:r>
                      <a:endParaRPr lang="en-GB" sz="16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22683"/>
                    </a:solidFill>
                  </a:tcPr>
                </a:tc>
              </a:tr>
              <a:tr h="268913">
                <a:tc>
                  <a:txBody>
                    <a:bodyPr/>
                    <a:lstStyle/>
                    <a:p>
                      <a:pPr algn="l"/>
                      <a:r>
                        <a:rPr lang="en-GB" sz="1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&gt; 30 Minutes</a:t>
                      </a:r>
                      <a:endParaRPr lang="en-GB" sz="1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082277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Picture 5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3" y="126695"/>
            <a:ext cx="729207" cy="629380"/>
          </a:xfrm>
          <a:prstGeom prst="rect">
            <a:avLst/>
          </a:prstGeom>
        </p:spPr>
      </p:pic>
      <p:pic>
        <p:nvPicPr>
          <p:cNvPr id="60" name="Picture 5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093" y="8523727"/>
            <a:ext cx="1091803" cy="595924"/>
          </a:xfrm>
          <a:prstGeom prst="rect">
            <a:avLst/>
          </a:prstGeom>
        </p:spPr>
      </p:pic>
      <p:pic>
        <p:nvPicPr>
          <p:cNvPr id="61" name="Picture 60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9240" y="260648"/>
            <a:ext cx="949712" cy="288657"/>
          </a:xfrm>
          <a:prstGeom prst="rect">
            <a:avLst/>
          </a:prstGeom>
        </p:spPr>
      </p:pic>
      <p:sp>
        <p:nvSpPr>
          <p:cNvPr id="21" name="Content Placeholder 2"/>
          <p:cNvSpPr txBox="1">
            <a:spLocks/>
          </p:cNvSpPr>
          <p:nvPr/>
        </p:nvSpPr>
        <p:spPr>
          <a:xfrm>
            <a:off x="526490" y="313775"/>
            <a:ext cx="5508612" cy="441801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  <a:defRPr kumimoji="0" sz="2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1208" indent="-228600" algn="l" rtl="0" eaLnBrk="1" latinLnBrk="0" hangingPunct="1">
              <a:spcBef>
                <a:spcPts val="5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23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58952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0000"/>
              <a:buFont typeface="Wingdings"/>
              <a:buChar char="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70000"/>
              <a:buFont typeface="Wingdings"/>
              <a:buChar char="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72184" indent="-182880" algn="l" rtl="0" eaLnBrk="1" latinLnBrk="0" hangingPunct="1">
              <a:spcBef>
                <a:spcPts val="4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6733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47088" indent="-182880" algn="l" rtl="0" eaLnBrk="1" latinLnBrk="0" hangingPunct="1">
              <a:spcBef>
                <a:spcPts val="300"/>
              </a:spcBef>
              <a:buClr>
                <a:schemeClr val="accent4"/>
              </a:buClr>
              <a:buSzPct val="100000"/>
              <a:buChar char="•"/>
              <a:defRPr kumimoji="0" sz="1600" kern="1200" baseline="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Wingdings"/>
              <a:buChar char="§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 algn="ctr">
              <a:buFont typeface="Wingdings 2"/>
              <a:buNone/>
            </a:pPr>
            <a:r>
              <a:rPr lang="en-US" sz="2800" b="1" dirty="0" smtClean="0">
                <a:ln w="11430"/>
                <a:solidFill>
                  <a:srgbClr val="422683"/>
                </a:solidFill>
                <a:latin typeface="Arial Black" panose="020B0A04020102020204" pitchFamily="34" charset="0"/>
              </a:rPr>
              <a:t>Organic Identification </a:t>
            </a:r>
          </a:p>
          <a:p>
            <a:pPr marL="0" indent="0" algn="ctr">
              <a:buFont typeface="Wingdings 2"/>
              <a:buNone/>
            </a:pPr>
            <a:r>
              <a:rPr lang="en-US" sz="2800" b="1" dirty="0" smtClean="0">
                <a:ln w="11430"/>
                <a:solidFill>
                  <a:srgbClr val="422683"/>
                </a:solidFill>
                <a:latin typeface="Arial Black" panose="020B0A04020102020204" pitchFamily="34" charset="0"/>
              </a:rPr>
              <a:t>of Unknowns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32657" y="1331640"/>
            <a:ext cx="56166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latin typeface="Arial" panose="020B0604020202020204" pitchFamily="34" charset="0"/>
                <a:cs typeface="Arial" panose="020B0604020202020204" pitchFamily="34" charset="0"/>
              </a:rPr>
              <a:t>A collection of practical organic tests for identifying functional groups in organic </a:t>
            </a:r>
            <a:r>
              <a:rPr lang="en-GB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chemistry</a:t>
            </a: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332656" y="1979712"/>
            <a:ext cx="5616623" cy="43704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Testing for Hydrocarbons</a:t>
            </a:r>
          </a:p>
          <a:p>
            <a:endParaRPr lang="en-GB" sz="1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Experiment 1 – Combustion</a:t>
            </a:r>
          </a:p>
          <a:p>
            <a:endParaRPr lang="en-GB" sz="1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Procedure</a:t>
            </a: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en-GB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Carefully 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place a few drops of the hydrocarbon on a watch glass in a fume cupboard.</a:t>
            </a:r>
          </a:p>
          <a:p>
            <a:pPr lvl="0"/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Carefully light the hydrocarbon with a splint and observe the following:</a:t>
            </a:r>
          </a:p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-  the colour of the flame</a:t>
            </a:r>
          </a:p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-  the soot content of the flame</a:t>
            </a:r>
          </a:p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-  the colour of the watch glass at the end of the burning</a:t>
            </a:r>
          </a:p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en-GB" sz="1400" b="1" dirty="0">
                <a:latin typeface="Arial" panose="020B0604020202020204" pitchFamily="34" charset="0"/>
                <a:cs typeface="Arial" panose="020B0604020202020204" pitchFamily="34" charset="0"/>
              </a:rPr>
              <a:t>Experiment 2 – the addition of bromine water</a:t>
            </a:r>
          </a:p>
          <a:p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Procedure</a:t>
            </a:r>
          </a:p>
          <a:p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>
              <a:buAutoNum type="arabicParenR"/>
            </a:pPr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Put 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about 1cm</a:t>
            </a:r>
            <a:r>
              <a:rPr lang="en-GB" sz="1400" baseline="30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of your hydrocarbon into a test tube</a:t>
            </a:r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342900" lvl="0" indent="-342900">
              <a:buAutoNum type="arabicParenR" startAt="2"/>
            </a:pPr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Add 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5 drops of bromine water to the test tube. </a:t>
            </a:r>
            <a:endParaRPr lang="en-GB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>
              <a:buAutoNum type="arabicParenR" startAt="2"/>
            </a:pPr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Put a bung on the tube and shake </a:t>
            </a: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0727437"/>
              </p:ext>
            </p:extLst>
          </p:nvPr>
        </p:nvGraphicFramePr>
        <p:xfrm>
          <a:off x="332657" y="6372200"/>
          <a:ext cx="5411470" cy="548640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5411470"/>
              </a:tblGrid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b="1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Care – Bromine and bromine water are very corrosive and toxic. Perform this experiment in a fume cupboard.</a:t>
                      </a:r>
                      <a:endParaRPr lang="en-GB" sz="12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32656" y="7020272"/>
            <a:ext cx="166584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Possible Results </a:t>
            </a:r>
            <a:endParaRPr lang="en-GB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9594260"/>
              </p:ext>
            </p:extLst>
          </p:nvPr>
        </p:nvGraphicFramePr>
        <p:xfrm>
          <a:off x="332656" y="7452320"/>
          <a:ext cx="5429250" cy="84593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09358"/>
                <a:gridCol w="1809946"/>
                <a:gridCol w="1809946"/>
              </a:tblGrid>
              <a:tr h="16918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Hydrocarbon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3445" marR="6344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Burning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3445" marR="6344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Bromine water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3445" marR="6344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3837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Alkane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3445" marR="6344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Clean yellow flame, very little soot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3445" marR="6344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Stays orange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3445" marR="6344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6918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Alkene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3445" marR="6344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Yellow flame, some soot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3445" marR="6344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Orange - colourless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3445" marR="6344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6918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Arene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3445" marR="6344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Orange flame, lots of soot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3445" marR="6344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Stays orange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3445" marR="6344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4722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Picture 5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3" y="126695"/>
            <a:ext cx="729207" cy="629380"/>
          </a:xfrm>
          <a:prstGeom prst="rect">
            <a:avLst/>
          </a:prstGeom>
        </p:spPr>
      </p:pic>
      <p:pic>
        <p:nvPicPr>
          <p:cNvPr id="60" name="Picture 5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093" y="8523727"/>
            <a:ext cx="1091803" cy="595924"/>
          </a:xfrm>
          <a:prstGeom prst="rect">
            <a:avLst/>
          </a:prstGeom>
        </p:spPr>
      </p:pic>
      <p:pic>
        <p:nvPicPr>
          <p:cNvPr id="61" name="Picture 60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9240" y="260648"/>
            <a:ext cx="949712" cy="288657"/>
          </a:xfrm>
          <a:prstGeom prst="rect">
            <a:avLst/>
          </a:prstGeom>
        </p:spPr>
      </p:pic>
      <p:sp>
        <p:nvSpPr>
          <p:cNvPr id="21" name="Content Placeholder 2"/>
          <p:cNvSpPr txBox="1">
            <a:spLocks/>
          </p:cNvSpPr>
          <p:nvPr/>
        </p:nvSpPr>
        <p:spPr>
          <a:xfrm>
            <a:off x="526490" y="313775"/>
            <a:ext cx="5508612" cy="441801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  <a:defRPr kumimoji="0" sz="2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1208" indent="-228600" algn="l" rtl="0" eaLnBrk="1" latinLnBrk="0" hangingPunct="1">
              <a:spcBef>
                <a:spcPts val="5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23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58952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0000"/>
              <a:buFont typeface="Wingdings"/>
              <a:buChar char="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70000"/>
              <a:buFont typeface="Wingdings"/>
              <a:buChar char="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72184" indent="-182880" algn="l" rtl="0" eaLnBrk="1" latinLnBrk="0" hangingPunct="1">
              <a:spcBef>
                <a:spcPts val="4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6733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47088" indent="-182880" algn="l" rtl="0" eaLnBrk="1" latinLnBrk="0" hangingPunct="1">
              <a:spcBef>
                <a:spcPts val="300"/>
              </a:spcBef>
              <a:buClr>
                <a:schemeClr val="accent4"/>
              </a:buClr>
              <a:buSzPct val="100000"/>
              <a:buChar char="•"/>
              <a:defRPr kumimoji="0" sz="1600" kern="1200" baseline="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Wingdings"/>
              <a:buChar char="§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 algn="ctr">
              <a:buFont typeface="Wingdings 2"/>
              <a:buNone/>
            </a:pPr>
            <a:r>
              <a:rPr lang="en-US" sz="2800" b="1" dirty="0" smtClean="0">
                <a:ln w="11430"/>
                <a:solidFill>
                  <a:srgbClr val="422683"/>
                </a:solidFill>
                <a:latin typeface="Arial Black" panose="020B0A04020102020204" pitchFamily="34" charset="0"/>
              </a:rPr>
              <a:t>Organic Identification </a:t>
            </a:r>
          </a:p>
          <a:p>
            <a:pPr marL="0" indent="0" algn="ctr">
              <a:buFont typeface="Wingdings 2"/>
              <a:buNone/>
            </a:pPr>
            <a:r>
              <a:rPr lang="en-US" sz="2800" b="1" dirty="0" smtClean="0">
                <a:ln w="11430"/>
                <a:solidFill>
                  <a:srgbClr val="422683"/>
                </a:solidFill>
                <a:latin typeface="Arial Black" panose="020B0A04020102020204" pitchFamily="34" charset="0"/>
              </a:rPr>
              <a:t>of Unknowns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332656" y="1331640"/>
            <a:ext cx="5616623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Testing for Carbonyl Compounds</a:t>
            </a:r>
          </a:p>
          <a:p>
            <a:endParaRPr lang="en-GB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200" b="1" dirty="0">
                <a:latin typeface="Arial" panose="020B0604020202020204" pitchFamily="34" charset="0"/>
                <a:cs typeface="Arial" panose="020B0604020202020204" pitchFamily="34" charset="0"/>
              </a:rPr>
              <a:t>The test for the carbonyl group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– both aldehydes and ketones will give a positive test in this reaction.</a:t>
            </a:r>
          </a:p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en-GB" sz="1200" b="1" dirty="0">
                <a:latin typeface="Arial" panose="020B0604020202020204" pitchFamily="34" charset="0"/>
                <a:cs typeface="Arial" panose="020B0604020202020204" pitchFamily="34" charset="0"/>
              </a:rPr>
              <a:t>Procedure</a:t>
            </a: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marL="228600" lvl="0" indent="-228600">
              <a:buAutoNum type="arabicParenR"/>
            </a:pP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Add 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5cm</a:t>
            </a:r>
            <a:r>
              <a:rPr lang="en-GB" sz="1200" baseline="30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of 2,4 dinitrophenylhydrazine (2,4 DNP) to a test tube</a:t>
            </a: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228600" lvl="0" indent="-228600">
              <a:buAutoNum type="arabicParenR"/>
            </a:pP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Add 5 drops of your unknown to the tube</a:t>
            </a:r>
          </a:p>
          <a:p>
            <a:pPr marL="228600" indent="-228600">
              <a:buFontTx/>
              <a:buAutoNum type="arabicParenR"/>
            </a:pP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Cork 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the test tube and shake the mixture. If a solid does not form within a few minutes add 1 cm</a:t>
            </a:r>
            <a:r>
              <a:rPr lang="en-GB" sz="1200" baseline="30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of dilute sulphuric acid drop-wise and shake.</a:t>
            </a:r>
          </a:p>
          <a:p>
            <a:pPr marL="228600" lvl="0" indent="-228600">
              <a:buAutoNum type="arabicParenR"/>
            </a:pP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Oxidation </a:t>
            </a:r>
            <a:r>
              <a:rPr lang="en-GB" sz="1200" b="1" dirty="0">
                <a:latin typeface="Arial" panose="020B0604020202020204" pitchFamily="34" charset="0"/>
                <a:cs typeface="Arial" panose="020B0604020202020204" pitchFamily="34" charset="0"/>
              </a:rPr>
              <a:t>reactions 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– methods to distinguish aldehydes from ketones</a:t>
            </a:r>
          </a:p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en-GB" sz="1200" b="1" dirty="0">
                <a:latin typeface="Arial" panose="020B0604020202020204" pitchFamily="34" charset="0"/>
                <a:cs typeface="Arial" panose="020B0604020202020204" pitchFamily="34" charset="0"/>
              </a:rPr>
              <a:t>Silver mirror </a:t>
            </a:r>
            <a:r>
              <a:rPr lang="en-GB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test</a:t>
            </a: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marL="228600" lvl="0" indent="-228600">
              <a:buAutoNum type="arabicParenR"/>
            </a:pP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Use 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a really clean test tube</a:t>
            </a: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228600" indent="-228600">
              <a:buFontTx/>
              <a:buAutoNum type="arabicParenR"/>
            </a:pP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To 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a test tube add 2cm</a:t>
            </a:r>
            <a:r>
              <a:rPr lang="en-GB" sz="1200" baseline="30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of silver nitrate and 1 drop of dilute sodium hydroxide solution. You should get a brown solid. Add dilute ammonia solution drop wise and shake until all the brown solid dissolves. </a:t>
            </a:r>
            <a:endParaRPr lang="en-GB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lvl="0" indent="-228600">
              <a:buFontTx/>
              <a:buAutoNum type="arabicParenR"/>
            </a:pP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Add 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3 drops of your unknown to the solution of silver nitrate in ammonia. Then place the tubes in a beaker of near boiling water for 5 minutes. If a silver mirror forms your unknown compound is an aldehyde.</a:t>
            </a:r>
          </a:p>
          <a:p>
            <a:pPr lvl="0"/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200" b="1" dirty="0">
                <a:latin typeface="Arial" panose="020B0604020202020204" pitchFamily="34" charset="0"/>
                <a:cs typeface="Arial" panose="020B0604020202020204" pitchFamily="34" charset="0"/>
              </a:rPr>
              <a:t>Fehling’s test</a:t>
            </a: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marL="228600" lvl="0" indent="-228600">
              <a:buAutoNum type="arabicParenR"/>
            </a:pP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Add 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1cm</a:t>
            </a:r>
            <a:r>
              <a:rPr lang="en-GB" sz="1200" baseline="30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of solution 1 (the blue solution) to a test tube and the add 1cm</a:t>
            </a:r>
            <a:r>
              <a:rPr lang="en-GB" sz="1200" baseline="30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solution 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2 the (colourless solution) into solution 1 and shake till you get a deep blue solution</a:t>
            </a: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228600" lvl="0" indent="-228600">
              <a:buAutoNum type="arabicParenR"/>
            </a:pP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Add 3 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drops of your unknown to the deep blue solution and then place the test tube in a beaker of boiling water for 5 minutes. If a red solid forms your unknown compound is an aldehyde.</a:t>
            </a:r>
          </a:p>
          <a:p>
            <a:endParaRPr lang="en-GB" sz="1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59442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Picture 5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3" y="126695"/>
            <a:ext cx="729207" cy="629380"/>
          </a:xfrm>
          <a:prstGeom prst="rect">
            <a:avLst/>
          </a:prstGeom>
        </p:spPr>
      </p:pic>
      <p:pic>
        <p:nvPicPr>
          <p:cNvPr id="60" name="Picture 5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093" y="8523727"/>
            <a:ext cx="1091803" cy="595924"/>
          </a:xfrm>
          <a:prstGeom prst="rect">
            <a:avLst/>
          </a:prstGeom>
        </p:spPr>
      </p:pic>
      <p:pic>
        <p:nvPicPr>
          <p:cNvPr id="61" name="Picture 60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9240" y="260648"/>
            <a:ext cx="949712" cy="288657"/>
          </a:xfrm>
          <a:prstGeom prst="rect">
            <a:avLst/>
          </a:prstGeom>
        </p:spPr>
      </p:pic>
      <p:sp>
        <p:nvSpPr>
          <p:cNvPr id="21" name="Content Placeholder 2"/>
          <p:cNvSpPr txBox="1">
            <a:spLocks/>
          </p:cNvSpPr>
          <p:nvPr/>
        </p:nvSpPr>
        <p:spPr>
          <a:xfrm>
            <a:off x="526490" y="313775"/>
            <a:ext cx="5508612" cy="441801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  <a:defRPr kumimoji="0" sz="2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1208" indent="-228600" algn="l" rtl="0" eaLnBrk="1" latinLnBrk="0" hangingPunct="1">
              <a:spcBef>
                <a:spcPts val="5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23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58952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0000"/>
              <a:buFont typeface="Wingdings"/>
              <a:buChar char="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70000"/>
              <a:buFont typeface="Wingdings"/>
              <a:buChar char="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72184" indent="-182880" algn="l" rtl="0" eaLnBrk="1" latinLnBrk="0" hangingPunct="1">
              <a:spcBef>
                <a:spcPts val="4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6733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47088" indent="-182880" algn="l" rtl="0" eaLnBrk="1" latinLnBrk="0" hangingPunct="1">
              <a:spcBef>
                <a:spcPts val="300"/>
              </a:spcBef>
              <a:buClr>
                <a:schemeClr val="accent4"/>
              </a:buClr>
              <a:buSzPct val="100000"/>
              <a:buChar char="•"/>
              <a:defRPr kumimoji="0" sz="1600" kern="1200" baseline="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Wingdings"/>
              <a:buChar char="§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 algn="ctr">
              <a:buFont typeface="Wingdings 2"/>
              <a:buNone/>
            </a:pPr>
            <a:r>
              <a:rPr lang="en-US" sz="2800" b="1" dirty="0" smtClean="0">
                <a:ln w="11430"/>
                <a:solidFill>
                  <a:srgbClr val="422683"/>
                </a:solidFill>
                <a:latin typeface="Arial Black" panose="020B0A04020102020204" pitchFamily="34" charset="0"/>
              </a:rPr>
              <a:t>Organic Identification </a:t>
            </a:r>
          </a:p>
          <a:p>
            <a:pPr marL="0" indent="0" algn="ctr">
              <a:buFont typeface="Wingdings 2"/>
              <a:buNone/>
            </a:pPr>
            <a:r>
              <a:rPr lang="en-US" sz="2800" b="1" dirty="0" smtClean="0">
                <a:ln w="11430"/>
                <a:solidFill>
                  <a:srgbClr val="422683"/>
                </a:solidFill>
                <a:latin typeface="Arial Black" panose="020B0A04020102020204" pitchFamily="34" charset="0"/>
              </a:rPr>
              <a:t>of Unknowns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332656" y="1602244"/>
            <a:ext cx="5616623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Testing for Carboxylic Acid</a:t>
            </a:r>
          </a:p>
          <a:p>
            <a:endParaRPr lang="en-GB" sz="1400" u="sng" dirty="0" smtClean="0"/>
          </a:p>
          <a:p>
            <a:r>
              <a:rPr lang="en-GB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Test </a:t>
            </a:r>
            <a:r>
              <a:rPr lang="en-GB" sz="1200" b="1" dirty="0">
                <a:latin typeface="Arial" panose="020B0604020202020204" pitchFamily="34" charset="0"/>
                <a:cs typeface="Arial" panose="020B0604020202020204" pitchFamily="34" charset="0"/>
              </a:rPr>
              <a:t>the pH of a solution of a carboxylic acid </a:t>
            </a:r>
          </a:p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A carboxylic acid solution should</a:t>
            </a: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i) Turn blue litmus paper red.</a:t>
            </a:r>
          </a:p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ii) Or turn universal indicator paper red.</a:t>
            </a:r>
          </a:p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en-GB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Add </a:t>
            </a:r>
            <a:r>
              <a:rPr lang="en-GB" sz="1200" b="1" dirty="0">
                <a:latin typeface="Arial" panose="020B0604020202020204" pitchFamily="34" charset="0"/>
                <a:cs typeface="Arial" panose="020B0604020202020204" pitchFamily="34" charset="0"/>
              </a:rPr>
              <a:t>sodium carbonate solid to a solution of the carboxylic acid</a:t>
            </a:r>
          </a:p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On the addition of solid sodium carbonate to a solution of a carboxylic acid fizzing should be observed as carbon dioxide gas is generated</a:t>
            </a: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This gas could be tested with a drop of lime water – the lime water should go milky</a:t>
            </a:r>
          </a:p>
          <a:p>
            <a:r>
              <a:rPr lang="en-GB" sz="12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200" b="1" dirty="0">
                <a:latin typeface="Arial" panose="020B0604020202020204" pitchFamily="34" charset="0"/>
                <a:cs typeface="Arial" panose="020B0604020202020204" pitchFamily="34" charset="0"/>
              </a:rPr>
              <a:t>Test for an amine</a:t>
            </a: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en-GB" sz="1200" b="1" dirty="0">
                <a:latin typeface="Arial" panose="020B0604020202020204" pitchFamily="34" charset="0"/>
                <a:cs typeface="Arial" panose="020B0604020202020204" pitchFamily="34" charset="0"/>
              </a:rPr>
              <a:t>Test the pH of a solution of an amine</a:t>
            </a:r>
          </a:p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An amine solution should</a:t>
            </a: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i) Turn red litmus paper blue.</a:t>
            </a:r>
          </a:p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ii) Or turn universal indicator paper blue.</a:t>
            </a:r>
          </a:p>
          <a:p>
            <a:endParaRPr lang="en-GB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91033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Picture 5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3" y="126695"/>
            <a:ext cx="729207" cy="629380"/>
          </a:xfrm>
          <a:prstGeom prst="rect">
            <a:avLst/>
          </a:prstGeom>
        </p:spPr>
      </p:pic>
      <p:pic>
        <p:nvPicPr>
          <p:cNvPr id="60" name="Picture 5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093" y="8523727"/>
            <a:ext cx="1091803" cy="595924"/>
          </a:xfrm>
          <a:prstGeom prst="rect">
            <a:avLst/>
          </a:prstGeom>
        </p:spPr>
      </p:pic>
      <p:pic>
        <p:nvPicPr>
          <p:cNvPr id="61" name="Picture 60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9240" y="260648"/>
            <a:ext cx="949712" cy="288657"/>
          </a:xfrm>
          <a:prstGeom prst="rect">
            <a:avLst/>
          </a:prstGeom>
        </p:spPr>
      </p:pic>
      <p:sp>
        <p:nvSpPr>
          <p:cNvPr id="21" name="Content Placeholder 2"/>
          <p:cNvSpPr txBox="1">
            <a:spLocks/>
          </p:cNvSpPr>
          <p:nvPr/>
        </p:nvSpPr>
        <p:spPr>
          <a:xfrm>
            <a:off x="526490" y="313775"/>
            <a:ext cx="5508612" cy="441801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  <a:defRPr kumimoji="0" sz="2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1208" indent="-228600" algn="l" rtl="0" eaLnBrk="1" latinLnBrk="0" hangingPunct="1">
              <a:spcBef>
                <a:spcPts val="5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23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58952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0000"/>
              <a:buFont typeface="Wingdings"/>
              <a:buChar char="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70000"/>
              <a:buFont typeface="Wingdings"/>
              <a:buChar char="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72184" indent="-182880" algn="l" rtl="0" eaLnBrk="1" latinLnBrk="0" hangingPunct="1">
              <a:spcBef>
                <a:spcPts val="4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6733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47088" indent="-182880" algn="l" rtl="0" eaLnBrk="1" latinLnBrk="0" hangingPunct="1">
              <a:spcBef>
                <a:spcPts val="300"/>
              </a:spcBef>
              <a:buClr>
                <a:schemeClr val="accent4"/>
              </a:buClr>
              <a:buSzPct val="100000"/>
              <a:buChar char="•"/>
              <a:defRPr kumimoji="0" sz="1600" kern="1200" baseline="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Wingdings"/>
              <a:buChar char="§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 algn="ctr">
              <a:buFont typeface="Wingdings 2"/>
              <a:buNone/>
            </a:pPr>
            <a:r>
              <a:rPr lang="en-US" sz="2800" b="1" dirty="0" smtClean="0">
                <a:ln w="11430"/>
                <a:solidFill>
                  <a:srgbClr val="422683"/>
                </a:solidFill>
                <a:latin typeface="Arial Black" panose="020B0A04020102020204" pitchFamily="34" charset="0"/>
              </a:rPr>
              <a:t>Testing Organic </a:t>
            </a:r>
          </a:p>
          <a:p>
            <a:pPr marL="0" indent="0" algn="ctr">
              <a:buFont typeface="Wingdings 2"/>
              <a:buNone/>
            </a:pPr>
            <a:r>
              <a:rPr lang="en-US" sz="2800" b="1" dirty="0" smtClean="0">
                <a:ln w="11430"/>
                <a:solidFill>
                  <a:srgbClr val="422683"/>
                </a:solidFill>
                <a:latin typeface="Arial Black" panose="020B0A04020102020204" pitchFamily="34" charset="0"/>
              </a:rPr>
              <a:t>Unknowns Flowchart</a:t>
            </a:r>
          </a:p>
        </p:txBody>
      </p:sp>
      <p:pic>
        <p:nvPicPr>
          <p:cNvPr id="7" name="Picture 6"/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065" y="1619672"/>
            <a:ext cx="5071462" cy="668473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3407153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Picture 5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3" y="126695"/>
            <a:ext cx="729207" cy="629380"/>
          </a:xfrm>
          <a:prstGeom prst="rect">
            <a:avLst/>
          </a:prstGeom>
        </p:spPr>
      </p:pic>
      <p:pic>
        <p:nvPicPr>
          <p:cNvPr id="60" name="Picture 5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093" y="8523727"/>
            <a:ext cx="1091803" cy="595924"/>
          </a:xfrm>
          <a:prstGeom prst="rect">
            <a:avLst/>
          </a:prstGeom>
        </p:spPr>
      </p:pic>
      <p:pic>
        <p:nvPicPr>
          <p:cNvPr id="61" name="Picture 60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9240" y="260648"/>
            <a:ext cx="949712" cy="288657"/>
          </a:xfrm>
          <a:prstGeom prst="rect">
            <a:avLst/>
          </a:prstGeom>
        </p:spPr>
      </p:pic>
      <p:sp>
        <p:nvSpPr>
          <p:cNvPr id="21" name="Content Placeholder 2"/>
          <p:cNvSpPr txBox="1">
            <a:spLocks/>
          </p:cNvSpPr>
          <p:nvPr/>
        </p:nvSpPr>
        <p:spPr>
          <a:xfrm>
            <a:off x="526490" y="313775"/>
            <a:ext cx="5508612" cy="441801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  <a:defRPr kumimoji="0" sz="2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1208" indent="-228600" algn="l" rtl="0" eaLnBrk="1" latinLnBrk="0" hangingPunct="1">
              <a:spcBef>
                <a:spcPts val="5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23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58952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0000"/>
              <a:buFont typeface="Wingdings"/>
              <a:buChar char="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70000"/>
              <a:buFont typeface="Wingdings"/>
              <a:buChar char="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72184" indent="-182880" algn="l" rtl="0" eaLnBrk="1" latinLnBrk="0" hangingPunct="1">
              <a:spcBef>
                <a:spcPts val="4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6733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47088" indent="-182880" algn="l" rtl="0" eaLnBrk="1" latinLnBrk="0" hangingPunct="1">
              <a:spcBef>
                <a:spcPts val="300"/>
              </a:spcBef>
              <a:buClr>
                <a:schemeClr val="accent4"/>
              </a:buClr>
              <a:buSzPct val="100000"/>
              <a:buChar char="•"/>
              <a:defRPr kumimoji="0" sz="1600" kern="1200" baseline="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Wingdings"/>
              <a:buChar char="§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 algn="ctr">
              <a:buFont typeface="Wingdings 2"/>
              <a:buNone/>
            </a:pPr>
            <a:r>
              <a:rPr lang="en-US" sz="2800" b="1" dirty="0" smtClean="0">
                <a:ln w="11430"/>
                <a:solidFill>
                  <a:srgbClr val="422683"/>
                </a:solidFill>
                <a:latin typeface="Arial Black" panose="020B0A04020102020204" pitchFamily="34" charset="0"/>
              </a:rPr>
              <a:t>Organic Identification </a:t>
            </a:r>
          </a:p>
          <a:p>
            <a:pPr marL="0" indent="0" algn="ctr">
              <a:buFont typeface="Wingdings 2"/>
              <a:buNone/>
            </a:pPr>
            <a:r>
              <a:rPr lang="en-US" sz="2800" b="1" dirty="0" smtClean="0">
                <a:ln w="11430"/>
                <a:solidFill>
                  <a:srgbClr val="422683"/>
                </a:solidFill>
                <a:latin typeface="Arial Black" panose="020B0A04020102020204" pitchFamily="34" charset="0"/>
              </a:rPr>
              <a:t>Of Unknowns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0267348"/>
              </p:ext>
            </p:extLst>
          </p:nvPr>
        </p:nvGraphicFramePr>
        <p:xfrm>
          <a:off x="342900" y="2263450"/>
          <a:ext cx="5429250" cy="585470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28877"/>
                <a:gridCol w="1849893"/>
                <a:gridCol w="1850480"/>
              </a:tblGrid>
              <a:tr h="2269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3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Test </a:t>
                      </a:r>
                      <a:endParaRPr lang="en-GB" sz="1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3445" marR="6344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3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Result</a:t>
                      </a:r>
                      <a:endParaRPr lang="en-GB" sz="1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3445" marR="6344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3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Inference</a:t>
                      </a:r>
                      <a:endParaRPr lang="en-GB" sz="1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3445" marR="6344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0701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Add about 5cm</a:t>
                      </a:r>
                      <a:r>
                        <a:rPr lang="en-GB" sz="1000" baseline="30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r>
                        <a:rPr lang="en-GB" sz="1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of distilled water to a test tube. Add about 1cm</a:t>
                      </a:r>
                      <a:r>
                        <a:rPr lang="en-GB" sz="1000" baseline="30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r>
                        <a:rPr lang="en-GB" sz="1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of your unknown. Put a bung on the tube and shake.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3445" marR="6344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3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3445" marR="6344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3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3445" marR="6344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1349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3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3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3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3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3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3445" marR="6344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3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3445" marR="6344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3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3445" marR="6344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1349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3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3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3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3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3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3445" marR="6344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3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3445" marR="6344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3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3445" marR="6344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1349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3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3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3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3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3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3445" marR="6344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3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3445" marR="6344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3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3445" marR="6344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1349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3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3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3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3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3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3445" marR="6344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3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3445" marR="6344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3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3445" marR="6344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315540" y="8392922"/>
            <a:ext cx="4719562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The identity of the unknown compound is ______________________________</a:t>
            </a:r>
            <a:endParaRPr kumimoji="0" lang="en-GB" alt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44723" y="1403648"/>
            <a:ext cx="5136342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1400" b="1" dirty="0"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Name ___________________________Date _____________</a:t>
            </a:r>
            <a:endParaRPr lang="en-GB" altLang="en-US" sz="300" dirty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1400" b="1" dirty="0"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Letter ________________</a:t>
            </a:r>
            <a:endParaRPr lang="en-GB" altLang="en-US" sz="300" dirty="0">
              <a:latin typeface="Arial" pitchFamily="34" charset="0"/>
              <a:cs typeface="Arial" pitchFamily="34" charset="0"/>
            </a:endParaRPr>
          </a:p>
          <a:p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71848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Picture 5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3" y="126695"/>
            <a:ext cx="729207" cy="629380"/>
          </a:xfrm>
          <a:prstGeom prst="rect">
            <a:avLst/>
          </a:prstGeom>
        </p:spPr>
      </p:pic>
      <p:pic>
        <p:nvPicPr>
          <p:cNvPr id="60" name="Picture 5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093" y="8523727"/>
            <a:ext cx="1091803" cy="595924"/>
          </a:xfrm>
          <a:prstGeom prst="rect">
            <a:avLst/>
          </a:prstGeom>
        </p:spPr>
      </p:pic>
      <p:pic>
        <p:nvPicPr>
          <p:cNvPr id="61" name="Picture 60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9240" y="260648"/>
            <a:ext cx="949712" cy="288657"/>
          </a:xfrm>
          <a:prstGeom prst="rect">
            <a:avLst/>
          </a:prstGeom>
        </p:spPr>
      </p:pic>
      <p:sp>
        <p:nvSpPr>
          <p:cNvPr id="21" name="Content Placeholder 2"/>
          <p:cNvSpPr txBox="1">
            <a:spLocks/>
          </p:cNvSpPr>
          <p:nvPr/>
        </p:nvSpPr>
        <p:spPr>
          <a:xfrm>
            <a:off x="526490" y="313775"/>
            <a:ext cx="5508612" cy="441801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  <a:defRPr kumimoji="0" sz="2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1208" indent="-228600" algn="l" rtl="0" eaLnBrk="1" latinLnBrk="0" hangingPunct="1">
              <a:spcBef>
                <a:spcPts val="5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23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58952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0000"/>
              <a:buFont typeface="Wingdings"/>
              <a:buChar char="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70000"/>
              <a:buFont typeface="Wingdings"/>
              <a:buChar char="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72184" indent="-182880" algn="l" rtl="0" eaLnBrk="1" latinLnBrk="0" hangingPunct="1">
              <a:spcBef>
                <a:spcPts val="4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6733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47088" indent="-182880" algn="l" rtl="0" eaLnBrk="1" latinLnBrk="0" hangingPunct="1">
              <a:spcBef>
                <a:spcPts val="300"/>
              </a:spcBef>
              <a:buClr>
                <a:schemeClr val="accent4"/>
              </a:buClr>
              <a:buSzPct val="100000"/>
              <a:buChar char="•"/>
              <a:defRPr kumimoji="0" sz="1600" kern="1200" baseline="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Wingdings"/>
              <a:buChar char="§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 algn="ctr">
              <a:buFont typeface="Wingdings 2"/>
              <a:buNone/>
            </a:pPr>
            <a:r>
              <a:rPr lang="en-US" sz="2800" b="1" dirty="0" smtClean="0">
                <a:ln w="11430"/>
                <a:solidFill>
                  <a:srgbClr val="422683"/>
                </a:solidFill>
                <a:latin typeface="Arial Black" panose="020B0A04020102020204" pitchFamily="34" charset="0"/>
              </a:rPr>
              <a:t>Organic Identification </a:t>
            </a:r>
          </a:p>
          <a:p>
            <a:pPr marL="0" indent="0" algn="ctr">
              <a:buFont typeface="Wingdings 2"/>
              <a:buNone/>
            </a:pPr>
            <a:r>
              <a:rPr lang="en-US" sz="2800" b="1" dirty="0" smtClean="0">
                <a:ln w="11430"/>
                <a:solidFill>
                  <a:srgbClr val="422683"/>
                </a:solidFill>
                <a:latin typeface="Arial Black" panose="020B0A04020102020204" pitchFamily="34" charset="0"/>
              </a:rPr>
              <a:t>Of Unknowns</a:t>
            </a:r>
          </a:p>
        </p:txBody>
      </p:sp>
      <p:sp>
        <p:nvSpPr>
          <p:cNvPr id="5" name="Rectangle 4"/>
          <p:cNvSpPr/>
          <p:nvPr/>
        </p:nvSpPr>
        <p:spPr>
          <a:xfrm>
            <a:off x="404664" y="1475656"/>
            <a:ext cx="5472608" cy="63401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400" b="1" dirty="0">
                <a:latin typeface="Arial" panose="020B0604020202020204" pitchFamily="34" charset="0"/>
                <a:cs typeface="Arial" panose="020B0604020202020204" pitchFamily="34" charset="0"/>
              </a:rPr>
              <a:t>Identification unknown organic chemicals </a:t>
            </a: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400" b="1" dirty="0">
                <a:latin typeface="Arial" panose="020B0604020202020204" pitchFamily="34" charset="0"/>
                <a:cs typeface="Arial" panose="020B0604020202020204" pitchFamily="34" charset="0"/>
              </a:rPr>
              <a:t>Practice Practical </a:t>
            </a: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A = Methanol</a:t>
            </a:r>
          </a:p>
          <a:p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B = Propan 2 ol </a:t>
            </a:r>
          </a:p>
          <a:p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C =  2 Methyl propan 2 ol</a:t>
            </a:r>
          </a:p>
          <a:p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D = Carboxylic acid</a:t>
            </a:r>
          </a:p>
          <a:p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E = Acetone</a:t>
            </a:r>
          </a:p>
          <a:p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F = Aldeyhde</a:t>
            </a:r>
          </a:p>
          <a:p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G = Amine</a:t>
            </a:r>
          </a:p>
          <a:p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H = Methyl Benzene </a:t>
            </a:r>
          </a:p>
          <a:p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I =  Hexane</a:t>
            </a:r>
          </a:p>
          <a:p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J = Hex 1 –ene</a:t>
            </a:r>
          </a:p>
          <a:p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en-GB" sz="1400" b="1" dirty="0">
                <a:latin typeface="Arial" panose="020B0604020202020204" pitchFamily="34" charset="0"/>
                <a:cs typeface="Arial" panose="020B0604020202020204" pitchFamily="34" charset="0"/>
              </a:rPr>
              <a:t>Identification unknown organic chemicals </a:t>
            </a: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400" b="1" dirty="0">
                <a:latin typeface="Arial" panose="020B0604020202020204" pitchFamily="34" charset="0"/>
                <a:cs typeface="Arial" panose="020B0604020202020204" pitchFamily="34" charset="0"/>
              </a:rPr>
              <a:t>Assessed Practical </a:t>
            </a: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A	Ethanol</a:t>
            </a:r>
          </a:p>
          <a:p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B	Hexane</a:t>
            </a:r>
          </a:p>
          <a:p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C	Ethanoic Acid</a:t>
            </a:r>
          </a:p>
          <a:p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D	Ethanal</a:t>
            </a:r>
          </a:p>
          <a:p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E	Propanone</a:t>
            </a:r>
          </a:p>
          <a:p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F	Phenylamine (aniline)</a:t>
            </a:r>
          </a:p>
          <a:p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G	2-methyl propan-2-ol</a:t>
            </a:r>
          </a:p>
          <a:p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H	Hex-1-ene</a:t>
            </a:r>
          </a:p>
          <a:p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I 	Methyl benzene</a:t>
            </a:r>
          </a:p>
          <a:p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J	Propan-2-ol</a:t>
            </a:r>
          </a:p>
          <a:p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422014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8730" y="3323862"/>
            <a:ext cx="4914546" cy="422446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6600" b="1" dirty="0" smtClean="0">
              <a:ln w="11430"/>
              <a:solidFill>
                <a:srgbClr val="422683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  <a:p>
            <a:pPr marL="0" indent="0" algn="ctr">
              <a:buNone/>
            </a:pPr>
            <a:endParaRPr lang="en-US" sz="6600" b="1" dirty="0">
              <a:ln w="11430"/>
              <a:solidFill>
                <a:srgbClr val="422683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  <a:p>
            <a:pPr marL="0" indent="0" algn="ctr">
              <a:buNone/>
            </a:pPr>
            <a:endParaRPr lang="en-US" sz="6600" b="1" dirty="0">
              <a:ln w="11430"/>
              <a:solidFill>
                <a:srgbClr val="422683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  <a:p>
            <a:pPr marL="0" indent="0">
              <a:buNone/>
            </a:pPr>
            <a:endParaRPr lang="en-GB" dirty="0"/>
          </a:p>
        </p:txBody>
      </p:sp>
      <p:grpSp>
        <p:nvGrpSpPr>
          <p:cNvPr id="2" name="Group 1"/>
          <p:cNvGrpSpPr/>
          <p:nvPr/>
        </p:nvGrpSpPr>
        <p:grpSpPr>
          <a:xfrm>
            <a:off x="-27384" y="1834600"/>
            <a:ext cx="6552728" cy="4825632"/>
            <a:chOff x="-27384" y="1834600"/>
            <a:chExt cx="6552728" cy="4825632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52736" y="1834600"/>
              <a:ext cx="4392488" cy="3791164"/>
            </a:xfrm>
            <a:prstGeom prst="rect">
              <a:avLst/>
            </a:prstGeom>
          </p:spPr>
        </p:pic>
        <p:sp>
          <p:nvSpPr>
            <p:cNvPr id="8" name="Content Placeholder 2"/>
            <p:cNvSpPr txBox="1">
              <a:spLocks/>
            </p:cNvSpPr>
            <p:nvPr/>
          </p:nvSpPr>
          <p:spPr>
            <a:xfrm>
              <a:off x="-27384" y="3491880"/>
              <a:ext cx="6552728" cy="3168352"/>
            </a:xfrm>
            <a:prstGeom prst="rect">
              <a:avLst/>
            </a:prstGeom>
          </p:spPr>
          <p:txBody>
            <a:bodyPr vert="horz">
              <a:normAutofit lnSpcReduction="10000"/>
            </a:bodyPr>
            <a:lstStyle>
              <a:lvl1pPr marL="274320" indent="-274320" algn="l" rtl="0" eaLnBrk="1" latinLnBrk="0" hangingPunct="1">
                <a:spcBef>
                  <a:spcPts val="600"/>
                </a:spcBef>
                <a:buClr>
                  <a:schemeClr val="tx2"/>
                </a:buClr>
                <a:buSzPct val="73000"/>
                <a:buFont typeface="Wingdings 2"/>
                <a:buChar char=""/>
                <a:defRPr kumimoji="0" sz="26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21208" indent="-228600" algn="l" rtl="0" eaLnBrk="1" latinLnBrk="0" hangingPunct="1">
                <a:spcBef>
                  <a:spcPts val="500"/>
                </a:spcBef>
                <a:buClr>
                  <a:schemeClr val="accent4"/>
                </a:buClr>
                <a:buSzPct val="80000"/>
                <a:buFont typeface="Wingdings 2"/>
                <a:buChar char=""/>
                <a:defRPr kumimoji="0" sz="2300" kern="1200">
                  <a:solidFill>
                    <a:schemeClr val="tx1">
                      <a:tint val="8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758952" indent="-228600" algn="l" rtl="0" eaLnBrk="1" latinLnBrk="0" hangingPunct="1">
                <a:spcBef>
                  <a:spcPts val="400"/>
                </a:spcBef>
                <a:buClr>
                  <a:schemeClr val="accent4"/>
                </a:buClr>
                <a:buSzPct val="60000"/>
                <a:buFont typeface="Wingdings"/>
                <a:buChar char=""/>
                <a:defRPr kumimoji="0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05840" indent="-228600" algn="l" rtl="0" eaLnBrk="1" latinLnBrk="0" hangingPunct="1">
                <a:spcBef>
                  <a:spcPct val="20000"/>
                </a:spcBef>
                <a:buClr>
                  <a:schemeClr val="accent4"/>
                </a:buClr>
                <a:buSzPct val="80000"/>
                <a:buFont typeface="Wingdings 2"/>
                <a:buChar char=""/>
                <a:defRPr kumimoji="0" sz="2000" kern="1200">
                  <a:solidFill>
                    <a:schemeClr val="tx1">
                      <a:tint val="8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280160" indent="-228600" algn="l" rtl="0" eaLnBrk="1" latinLnBrk="0" hangingPunct="1">
                <a:spcBef>
                  <a:spcPts val="400"/>
                </a:spcBef>
                <a:buClr>
                  <a:schemeClr val="accent4"/>
                </a:buClr>
                <a:buSzPct val="70000"/>
                <a:buFont typeface="Wingdings"/>
                <a:buChar char=""/>
                <a:defRPr kumimoji="0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472184" indent="-182880" algn="l" rtl="0" eaLnBrk="1" latinLnBrk="0" hangingPunct="1">
                <a:spcBef>
                  <a:spcPts val="400"/>
                </a:spcBef>
                <a:buClr>
                  <a:schemeClr val="accent4"/>
                </a:buClr>
                <a:buSzPct val="80000"/>
                <a:buFont typeface="Wingdings 2"/>
                <a:buChar char=""/>
                <a:defRPr kumimoji="0" sz="1800" kern="1200">
                  <a:solidFill>
                    <a:schemeClr val="tx1">
                      <a:tint val="8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1673352" indent="-182880" algn="l" rtl="0" eaLnBrk="1" latinLnBrk="0" hangingPunct="1">
                <a:spcBef>
                  <a:spcPct val="20000"/>
                </a:spcBef>
                <a:buClr>
                  <a:schemeClr val="accent4"/>
                </a:buClr>
                <a:buSzPct val="80000"/>
                <a:buFont typeface="Wingdings 2"/>
                <a:buChar char=""/>
                <a:defRPr kumimoji="0" sz="16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1847088" indent="-182880" algn="l" rtl="0" eaLnBrk="1" latinLnBrk="0" hangingPunct="1">
                <a:spcBef>
                  <a:spcPts val="300"/>
                </a:spcBef>
                <a:buClr>
                  <a:schemeClr val="accent4"/>
                </a:buClr>
                <a:buSzPct val="100000"/>
                <a:buChar char="•"/>
                <a:defRPr kumimoji="0" sz="1600" kern="1200" baseline="0">
                  <a:solidFill>
                    <a:schemeClr val="tx1">
                      <a:tint val="8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2057400" indent="-182880" algn="l" rtl="0" eaLnBrk="1" latinLnBrk="0" hangingPunct="1">
                <a:spcBef>
                  <a:spcPct val="20000"/>
                </a:spcBef>
                <a:buClr>
                  <a:schemeClr val="accent4"/>
                </a:buClr>
                <a:buSzPct val="100000"/>
                <a:buFont typeface="Wingdings"/>
                <a:buChar char="§"/>
                <a:defRPr kumimoji="0" sz="14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  <a:extLst/>
            </a:lstStyle>
            <a:p>
              <a:pPr marL="0" indent="0" algn="ctr">
                <a:buFont typeface="Wingdings 2"/>
                <a:buNone/>
              </a:pPr>
              <a:endParaRPr lang="en-US" sz="2000" dirty="0" smtClean="0">
                <a:ln w="11430"/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0" indent="0" algn="ctr">
                <a:buFont typeface="Wingdings 2"/>
                <a:buNone/>
              </a:pPr>
              <a:endParaRPr lang="en-US" sz="2000" dirty="0">
                <a:ln w="11430"/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0" indent="0" algn="ctr">
                <a:buFont typeface="Wingdings 2"/>
                <a:buNone/>
              </a:pPr>
              <a:endParaRPr lang="en-US" sz="2000" dirty="0" smtClean="0">
                <a:ln w="11430"/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0" indent="0" algn="ctr">
                <a:buFont typeface="Wingdings 2"/>
                <a:buNone/>
              </a:pPr>
              <a:endParaRPr lang="en-US" sz="2000" dirty="0">
                <a:ln w="11430"/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0" indent="0" algn="ctr">
                <a:buFont typeface="Wingdings 2"/>
                <a:buNone/>
              </a:pPr>
              <a:r>
                <a:rPr lang="en-US" sz="2000" dirty="0" smtClean="0">
                  <a:ln w="11430"/>
                  <a:latin typeface="Arial" panose="020B0604020202020204" pitchFamily="34" charset="0"/>
                  <a:cs typeface="Arial" panose="020B0604020202020204" pitchFamily="34" charset="0"/>
                </a:rPr>
                <a:t/>
              </a:r>
              <a:br>
                <a:rPr lang="en-US" sz="2000" dirty="0" smtClean="0">
                  <a:ln w="11430"/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en-US" sz="2000" dirty="0" smtClean="0">
                  <a:ln w="11430"/>
                  <a:latin typeface="Arial" panose="020B0604020202020204" pitchFamily="34" charset="0"/>
                  <a:cs typeface="Arial" panose="020B0604020202020204" pitchFamily="34" charset="0"/>
                </a:rPr>
                <a:t/>
              </a:r>
              <a:br>
                <a:rPr lang="en-US" sz="2000" dirty="0" smtClean="0">
                  <a:ln w="11430"/>
                  <a:latin typeface="Arial" panose="020B0604020202020204" pitchFamily="34" charset="0"/>
                  <a:cs typeface="Arial" panose="020B0604020202020204" pitchFamily="34" charset="0"/>
                </a:rPr>
              </a:br>
              <a:endParaRPr lang="en-US" sz="2000" dirty="0" smtClean="0">
                <a:ln w="11430"/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0" indent="0" algn="ctr">
                <a:buFont typeface="Wingdings 2"/>
                <a:buNone/>
              </a:pPr>
              <a:endParaRPr lang="en-US" sz="2000" dirty="0">
                <a:ln w="11430"/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0" indent="0" algn="ctr">
                <a:buFont typeface="Wingdings 2"/>
                <a:buNone/>
              </a:pPr>
              <a:r>
                <a:rPr lang="en-US" sz="1400" dirty="0" smtClean="0">
                  <a:ln w="11430"/>
                  <a:latin typeface="Arial" panose="020B0604020202020204" pitchFamily="34" charset="0"/>
                  <a:cs typeface="Arial" panose="020B0604020202020204" pitchFamily="34" charset="0"/>
                </a:rPr>
                <a:t>For further information please contact The STEM Alliance </a:t>
              </a:r>
              <a:r>
                <a:rPr lang="en-US" sz="1400" dirty="0" smtClean="0">
                  <a:ln w="11430"/>
                  <a:solidFill>
                    <a:srgbClr val="0000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enquiries@STEMalliance.uk </a:t>
              </a:r>
              <a:r>
                <a:rPr lang="en-US" sz="1400" dirty="0" smtClean="0">
                  <a:ln w="11430"/>
                  <a:latin typeface="Arial" panose="020B0604020202020204" pitchFamily="34" charset="0"/>
                  <a:cs typeface="Arial" panose="020B0604020202020204" pitchFamily="34" charset="0"/>
                </a:rPr>
                <a:t>or visit </a:t>
              </a:r>
              <a:r>
                <a:rPr lang="en-US" sz="1400" dirty="0" smtClean="0">
                  <a:ln w="11430"/>
                  <a:solidFill>
                    <a:srgbClr val="0000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www.STEMalliance.uk</a:t>
              </a:r>
              <a:r>
                <a:rPr lang="en-US" sz="1400" dirty="0" smtClean="0">
                  <a:ln w="11430"/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endParaRPr lang="en-US" sz="2000" dirty="0" smtClean="0">
                <a:ln w="11430"/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0" indent="0">
                <a:buFont typeface="Wingdings 2"/>
                <a:buNone/>
              </a:pPr>
              <a:endParaRPr lang="en-GB" dirty="0"/>
            </a:p>
          </p:txBody>
        </p:sp>
      </p:grpSp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3" y="8323236"/>
            <a:ext cx="1091803" cy="595924"/>
          </a:xfrm>
          <a:prstGeom prst="rect">
            <a:avLst/>
          </a:prstGeom>
        </p:spPr>
      </p:pic>
      <p:pic>
        <p:nvPicPr>
          <p:cNvPr id="10" name="Picture 9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7192" y="260648"/>
            <a:ext cx="1381760" cy="495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81413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Custom 1">
      <a:dk1>
        <a:sysClr val="windowText" lastClr="000000"/>
      </a:dk1>
      <a:lt1>
        <a:sysClr val="window" lastClr="FFFFFF"/>
      </a:lt1>
      <a:dk2>
        <a:srgbClr val="422683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740</TotalTime>
  <Words>364</Words>
  <Application>Microsoft Office PowerPoint</Application>
  <PresentationFormat>On-screen Show (4:3)</PresentationFormat>
  <Paragraphs>214</Paragraphs>
  <Slides>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Opulent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Objectives of Session</dc:title>
  <dc:creator>Jayne Olsen</dc:creator>
  <cp:lastModifiedBy>QA Resources</cp:lastModifiedBy>
  <cp:revision>95</cp:revision>
  <dcterms:created xsi:type="dcterms:W3CDTF">2015-01-26T16:10:38Z</dcterms:created>
  <dcterms:modified xsi:type="dcterms:W3CDTF">2015-07-16T08:02:23Z</dcterms:modified>
</cp:coreProperties>
</file>