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9" r:id="rId2"/>
    <p:sldId id="270" r:id="rId3"/>
    <p:sldId id="293" r:id="rId4"/>
    <p:sldId id="295" r:id="rId5"/>
    <p:sldId id="296" r:id="rId6"/>
    <p:sldId id="297" r:id="rId7"/>
    <p:sldId id="298" r:id="rId8"/>
    <p:sldId id="271"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683"/>
    <a:srgbClr val="FFFFFF"/>
    <a:srgbClr val="FFFFE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86" y="-72"/>
      </p:cViewPr>
      <p:guideLst>
        <p:guide orient="horz" pos="288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76EBE-0210-4A69-8975-1F6A1B4CCE19}" type="datetimeFigureOut">
              <a:rPr lang="en-GB" smtClean="0"/>
              <a:t>16/07/2015</a:t>
            </a:fld>
            <a:endParaRPr lang="en-GB"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6011C-7CB4-407C-A3B2-7CC4DD3841E2}" type="slidenum">
              <a:rPr lang="en-GB" smtClean="0"/>
              <a:t>‹#›</a:t>
            </a:fld>
            <a:endParaRPr lang="en-GB" dirty="0"/>
          </a:p>
        </p:txBody>
      </p:sp>
    </p:spTree>
    <p:extLst>
      <p:ext uri="{BB962C8B-B14F-4D97-AF65-F5344CB8AC3E}">
        <p14:creationId xmlns:p14="http://schemas.microsoft.com/office/powerpoint/2010/main" val="192888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Print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a:t>
            </a:fld>
            <a:endParaRPr lang="en-GB" dirty="0"/>
          </a:p>
        </p:txBody>
      </p:sp>
    </p:spTree>
    <p:extLst>
      <p:ext uri="{BB962C8B-B14F-4D97-AF65-F5344CB8AC3E}">
        <p14:creationId xmlns:p14="http://schemas.microsoft.com/office/powerpoint/2010/main" val="196155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Hidden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a:t>
            </a:fld>
            <a:endParaRPr lang="en-GB" dirty="0"/>
          </a:p>
        </p:txBody>
      </p:sp>
    </p:spTree>
    <p:extLst>
      <p:ext uri="{BB962C8B-B14F-4D97-AF65-F5344CB8AC3E}">
        <p14:creationId xmlns:p14="http://schemas.microsoft.com/office/powerpoint/2010/main" val="71600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Print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Print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Print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Print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6</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Print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7</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8</a:t>
            </a:fld>
            <a:endParaRPr lang="en-GB" dirty="0"/>
          </a:p>
        </p:txBody>
      </p:sp>
    </p:spTree>
    <p:extLst>
      <p:ext uri="{BB962C8B-B14F-4D97-AF65-F5344CB8AC3E}">
        <p14:creationId xmlns:p14="http://schemas.microsoft.com/office/powerpoint/2010/main" val="266911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000250" y="0"/>
            <a:ext cx="4857750" cy="9144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2525151" y="711200"/>
            <a:ext cx="3829050" cy="3824224"/>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2515831" y="4719819"/>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4403418" y="8743928"/>
            <a:ext cx="1501848" cy="302536"/>
          </a:xfrm>
        </p:spPr>
        <p:txBody>
          <a:bodyPr/>
          <a:lstStyle>
            <a:lvl1pPr>
              <a:defRPr lang="en-US" smtClean="0">
                <a:solidFill>
                  <a:srgbClr val="FFFFFF"/>
                </a:solidFill>
              </a:defRPr>
            </a:lvl1pPr>
            <a:extLst/>
          </a:lstStyle>
          <a:p>
            <a:fld id="{2B6CF2D9-D0FF-4B00-B02F-DB608A803C01}" type="datetimeFigureOut">
              <a:rPr lang="en-GB" smtClean="0"/>
              <a:t>16/07/2015</a:t>
            </a:fld>
            <a:endParaRPr lang="en-GB" dirty="0"/>
          </a:p>
        </p:txBody>
      </p:sp>
      <p:sp>
        <p:nvSpPr>
          <p:cNvPr id="18" name="Footer Placeholder 17"/>
          <p:cNvSpPr>
            <a:spLocks noGrp="1"/>
          </p:cNvSpPr>
          <p:nvPr>
            <p:ph type="ftr" sz="quarter" idx="11"/>
          </p:nvPr>
        </p:nvSpPr>
        <p:spPr>
          <a:xfrm>
            <a:off x="2114550" y="8743928"/>
            <a:ext cx="2195792" cy="304800"/>
          </a:xfrm>
        </p:spPr>
        <p:txBody>
          <a:bodyPr/>
          <a:lstStyle>
            <a:lvl1pPr>
              <a:defRPr lang="en-US" dirty="0">
                <a:solidFill>
                  <a:srgbClr val="FFFFFF"/>
                </a:solidFill>
              </a:defRPr>
            </a:lvl1pPr>
            <a:extLst/>
          </a:lstStyle>
          <a:p>
            <a:endParaRPr lang="en-GB" dirty="0"/>
          </a:p>
        </p:txBody>
      </p:sp>
      <p:sp>
        <p:nvSpPr>
          <p:cNvPr id="29" name="Slide Number Placeholder 28"/>
          <p:cNvSpPr>
            <a:spLocks noGrp="1"/>
          </p:cNvSpPr>
          <p:nvPr>
            <p:ph type="sldNum" sz="quarter" idx="12"/>
          </p:nvPr>
        </p:nvSpPr>
        <p:spPr>
          <a:xfrm>
            <a:off x="5910663" y="8741664"/>
            <a:ext cx="441252" cy="304800"/>
          </a:xfrm>
        </p:spPr>
        <p:txBody>
          <a:bodyPr/>
          <a:lstStyle>
            <a:lvl1pPr>
              <a:defRPr lang="en-US" smtClean="0">
                <a:solidFill>
                  <a:srgbClr val="FFFFFF"/>
                </a:solidFill>
              </a:defRPr>
            </a:lvl1pPr>
            <a:extLst/>
          </a:lstStyle>
          <a:p>
            <a:fld id="{BA96E225-99A7-442B-B8A7-51395A0FCE2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4900" y="366608"/>
            <a:ext cx="1143000" cy="7802033"/>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90"/>
            <a:ext cx="4514850" cy="780203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182112" y="8743928"/>
            <a:ext cx="1501848" cy="302536"/>
          </a:xfrm>
        </p:spPr>
        <p:txBody>
          <a:bodyPr/>
          <a:lstStyle>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a:xfrm>
            <a:off x="342900" y="8741664"/>
            <a:ext cx="2743200" cy="304800"/>
          </a:xfrm>
        </p:spPr>
        <p:txBody>
          <a:bodyPr/>
          <a:lstStyle>
            <a:extLst/>
          </a:lstStyle>
          <a:p>
            <a:endParaRPr lang="en-GB" dirty="0"/>
          </a:p>
        </p:txBody>
      </p:sp>
      <p:sp>
        <p:nvSpPr>
          <p:cNvPr id="6" name="Slide Number Placeholder 5"/>
          <p:cNvSpPr>
            <a:spLocks noGrp="1"/>
          </p:cNvSpPr>
          <p:nvPr>
            <p:ph type="sldNum" sz="quarter" idx="12"/>
          </p:nvPr>
        </p:nvSpPr>
        <p:spPr>
          <a:xfrm>
            <a:off x="4690872" y="8737600"/>
            <a:ext cx="441252" cy="304800"/>
          </a:xfrm>
        </p:spPr>
        <p:txBody>
          <a:bodyPr/>
          <a:lstStyle>
            <a:lvl1pPr>
              <a:defRPr>
                <a:solidFill>
                  <a:schemeClr val="tx2"/>
                </a:solidFill>
              </a:defRPr>
            </a:lvl1pPr>
            <a:extLst/>
          </a:lstStyle>
          <a:p>
            <a:fld id="{BA96E225-99A7-442B-B8A7-51395A0FCE2B}"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3762450"/>
            <a:ext cx="4691616" cy="1816100"/>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0100" y="2540001"/>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43179" y="8742413"/>
            <a:ext cx="1501848" cy="302536"/>
          </a:xfrm>
        </p:spPr>
        <p:txBody>
          <a:bodyPr bIns="0" anchor="b"/>
          <a:lstStyle>
            <a:lvl1pPr>
              <a:defRPr>
                <a:solidFill>
                  <a:schemeClr val="tx2"/>
                </a:solidFill>
              </a:defRPr>
            </a:lvl1pPr>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a:xfrm>
            <a:off x="1301519" y="8742413"/>
            <a:ext cx="2171700" cy="304800"/>
          </a:xfrm>
        </p:spPr>
        <p:txBody>
          <a:bodyPr bIns="0" anchor="b"/>
          <a:lstStyle>
            <a:lvl1pPr>
              <a:defRPr>
                <a:solidFill>
                  <a:schemeClr val="tx2"/>
                </a:solidFill>
              </a:defRPr>
            </a:lvl1pPr>
            <a:extLst/>
          </a:lstStyle>
          <a:p>
            <a:endParaRPr lang="en-GB" dirty="0"/>
          </a:p>
        </p:txBody>
      </p:sp>
      <p:sp>
        <p:nvSpPr>
          <p:cNvPr id="6" name="Slide Number Placeholder 5"/>
          <p:cNvSpPr>
            <a:spLocks noGrp="1"/>
          </p:cNvSpPr>
          <p:nvPr>
            <p:ph type="sldNum" sz="quarter" idx="12"/>
          </p:nvPr>
        </p:nvSpPr>
        <p:spPr>
          <a:xfrm>
            <a:off x="5050464" y="8740149"/>
            <a:ext cx="441252" cy="304800"/>
          </a:xfrm>
        </p:spPr>
        <p:txBody>
          <a:bodyPr/>
          <a:lstStyle>
            <a:extLst/>
          </a:lstStyle>
          <a:p>
            <a:fld id="{BA96E225-99A7-442B-B8A7-51395A0FCE2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134106"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6CF2D9-D0FF-4B00-B02F-DB608A803C01}" type="datetimeFigureOut">
              <a:rPr lang="en-GB" smtClean="0"/>
              <a:t>16/07/2015</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dirty="0"/>
          </a:p>
        </p:txBody>
      </p:sp>
      <p:sp>
        <p:nvSpPr>
          <p:cNvPr id="4" name="Slide Number Placeholder 3"/>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4423410" cy="156464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42900" y="1996555"/>
            <a:ext cx="4423410" cy="803349"/>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 y="2844800"/>
            <a:ext cx="5429250" cy="582900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448477" y="1339558"/>
            <a:ext cx="3239645" cy="575009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447530" y="1331756"/>
            <a:ext cx="3239645" cy="575009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4041824" y="1524000"/>
            <a:ext cx="2571750" cy="27432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4041824" y="4378179"/>
            <a:ext cx="2571750" cy="256032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
        <p:nvSpPr>
          <p:cNvPr id="10" name="Picture Placeholder 9"/>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6115050" y="0"/>
            <a:ext cx="742950" cy="9144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342900" y="426720"/>
            <a:ext cx="5429250" cy="1524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342900" y="2145888"/>
            <a:ext cx="5429250" cy="646176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3184452" y="8743928"/>
            <a:ext cx="1501848" cy="302536"/>
          </a:xfrm>
          <a:prstGeom prst="rect">
            <a:avLst/>
          </a:prstGeom>
        </p:spPr>
        <p:txBody>
          <a:bodyPr vert="horz" tIns="0" bIns="0" anchor="b"/>
          <a:lstStyle>
            <a:lvl1pPr algn="l" eaLnBrk="1" latinLnBrk="0" hangingPunct="1">
              <a:defRPr kumimoji="0" sz="1000">
                <a:solidFill>
                  <a:schemeClr val="tx2"/>
                </a:solidFill>
              </a:defRPr>
            </a:lvl1pPr>
            <a:extLst/>
          </a:lstStyle>
          <a:p>
            <a:fld id="{2B6CF2D9-D0FF-4B00-B02F-DB608A803C01}" type="datetimeFigureOut">
              <a:rPr lang="en-GB" smtClean="0"/>
              <a:t>16/07/2015</a:t>
            </a:fld>
            <a:endParaRPr lang="en-GB" dirty="0"/>
          </a:p>
        </p:txBody>
      </p:sp>
      <p:sp>
        <p:nvSpPr>
          <p:cNvPr id="4" name="Footer Placeholder 3"/>
          <p:cNvSpPr>
            <a:spLocks noGrp="1"/>
          </p:cNvSpPr>
          <p:nvPr>
            <p:ph type="ftr" sz="quarter" idx="3"/>
          </p:nvPr>
        </p:nvSpPr>
        <p:spPr>
          <a:xfrm>
            <a:off x="342900" y="8743928"/>
            <a:ext cx="2743200" cy="3048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dirty="0"/>
          </a:p>
        </p:txBody>
      </p:sp>
      <p:sp>
        <p:nvSpPr>
          <p:cNvPr id="16" name="Slide Number Placeholder 15"/>
          <p:cNvSpPr>
            <a:spLocks noGrp="1"/>
          </p:cNvSpPr>
          <p:nvPr>
            <p:ph type="sldNum" sz="quarter" idx="4"/>
          </p:nvPr>
        </p:nvSpPr>
        <p:spPr>
          <a:xfrm>
            <a:off x="4688586" y="8741664"/>
            <a:ext cx="441252" cy="3048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96E225-99A7-442B-B8A7-51395A0FCE2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2.bp.blogspot.com/-KmVBA6YmMtM/TtAB3h1OGgI/AAAAAAAAAk4/QuaeveqJj9o/s1600/Servo.png" TargetMode="External"/><Relationship Id="rId5" Type="http://schemas.openxmlformats.org/officeDocument/2006/relationships/image" Target="../media/image8.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www.gwsus.com/english/product/servo/servo%20form.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tecnoloxia.com/index.php/control/224-motor-servo-de-rotacion-continua-con-minibloq.html" TargetMode="External"/><Relationship Id="rId5" Type="http://schemas.openxmlformats.org/officeDocument/2006/relationships/image" Target="../media/image8.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8.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8.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730" y="3323862"/>
            <a:ext cx="4914546" cy="4224469"/>
          </a:xfrm>
        </p:spPr>
        <p:txBody>
          <a:bodyPr>
            <a:normAutofit/>
          </a:bodyPr>
          <a:lstStyle/>
          <a:p>
            <a:pPr marL="0" indent="0" algn="ctr">
              <a:buNone/>
            </a:pPr>
            <a:endParaRPr lang="en-US" sz="66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buNone/>
            </a:pP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895488" cy="7728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8323236"/>
            <a:ext cx="1091803" cy="595924"/>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TextBox 6"/>
          <p:cNvSpPr txBox="1"/>
          <p:nvPr/>
        </p:nvSpPr>
        <p:spPr>
          <a:xfrm>
            <a:off x="194004" y="7175321"/>
            <a:ext cx="5683268" cy="276999"/>
          </a:xfrm>
          <a:prstGeom prst="rect">
            <a:avLst/>
          </a:prstGeom>
          <a:noFill/>
        </p:spPr>
        <p:txBody>
          <a:bodyPr wrap="square" rtlCol="0">
            <a:spAutoFit/>
          </a:bodyPr>
          <a:lstStyle/>
          <a:p>
            <a:pPr>
              <a:buClr>
                <a:srgbClr val="7030A0"/>
              </a:buClr>
            </a:pPr>
            <a:r>
              <a:rPr lang="en-GB" sz="1200" b="1" dirty="0" smtClean="0">
                <a:latin typeface="Arial" panose="020B0604020202020204" pitchFamily="34" charset="0"/>
                <a:cs typeface="Arial" panose="020B0604020202020204" pitchFamily="34" charset="0"/>
              </a:rPr>
              <a:t>Students Name: …………………………………………………………………..</a:t>
            </a:r>
          </a:p>
        </p:txBody>
      </p:sp>
      <p:sp>
        <p:nvSpPr>
          <p:cNvPr id="10" name="Content Placeholder 2"/>
          <p:cNvSpPr txBox="1">
            <a:spLocks/>
          </p:cNvSpPr>
          <p:nvPr/>
        </p:nvSpPr>
        <p:spPr>
          <a:xfrm>
            <a:off x="368660" y="1259631"/>
            <a:ext cx="5508612" cy="4224469"/>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Programming Control Systems using Minibloq</a:t>
            </a:r>
          </a:p>
          <a:p>
            <a:pPr marL="0" indent="0" algn="ctr">
              <a:buNone/>
            </a:pPr>
            <a:r>
              <a:rPr lang="en-GB" sz="1800" dirty="0">
                <a:solidFill>
                  <a:schemeClr val="tx1">
                    <a:lumMod val="50000"/>
                    <a:lumOff val="50000"/>
                  </a:schemeClr>
                </a:solidFill>
                <a:latin typeface="Arial Black" panose="020B0A04020102020204" pitchFamily="34" charset="0"/>
              </a:rPr>
              <a:t>Sayande Adekoye</a:t>
            </a:r>
          </a:p>
          <a:p>
            <a:pPr marL="0" indent="0" algn="ctr">
              <a:buNone/>
            </a:pPr>
            <a:r>
              <a:rPr lang="en-GB" sz="1800" dirty="0">
                <a:solidFill>
                  <a:schemeClr val="tx1">
                    <a:lumMod val="50000"/>
                    <a:lumOff val="50000"/>
                  </a:schemeClr>
                </a:solidFill>
                <a:latin typeface="Arial Black" panose="020B0A04020102020204" pitchFamily="34" charset="0"/>
              </a:rPr>
              <a:t>College of North West London </a:t>
            </a:r>
            <a:endParaRPr lang="en-GB" sz="2000" dirty="0">
              <a:solidFill>
                <a:schemeClr val="tx1">
                  <a:lumMod val="50000"/>
                  <a:lumOff val="50000"/>
                </a:schemeClr>
              </a:solidFill>
              <a:latin typeface="Arial Black" panose="020B0A04020102020204" pitchFamily="34" charset="0"/>
            </a:endParaRPr>
          </a:p>
          <a:p>
            <a:pPr marL="0" indent="0" algn="ctr">
              <a:buFont typeface="Wingdings 2"/>
              <a:buNone/>
            </a:pPr>
            <a:endParaRPr lang="en-US" sz="4500" b="1" dirty="0" smtClean="0">
              <a:ln w="11430"/>
              <a:solidFill>
                <a:srgbClr val="422683"/>
              </a:solidFill>
              <a:latin typeface="Arial Black" panose="020B0A04020102020204" pitchFamily="34" charset="0"/>
            </a:endParaRPr>
          </a:p>
        </p:txBody>
      </p:sp>
      <p:sp>
        <p:nvSpPr>
          <p:cNvPr id="2" name="AutoShape 2"/>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5576" y="4427984"/>
            <a:ext cx="38290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0580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20688" y="923595"/>
            <a:ext cx="4914546" cy="144016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44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1224136" cy="10565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8323236"/>
            <a:ext cx="1091803" cy="595924"/>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168192882"/>
              </p:ext>
            </p:extLst>
          </p:nvPr>
        </p:nvGraphicFramePr>
        <p:xfrm>
          <a:off x="597193" y="1403648"/>
          <a:ext cx="5256584" cy="5507083"/>
        </p:xfrm>
        <a:graphic>
          <a:graphicData uri="http://schemas.openxmlformats.org/drawingml/2006/table">
            <a:tbl>
              <a:tblPr firstRow="1" bandRow="1"/>
              <a:tblGrid>
                <a:gridCol w="5256584"/>
              </a:tblGrid>
              <a:tr h="274637">
                <a:tc>
                  <a:txBody>
                    <a:bodyPr/>
                    <a:lstStyle/>
                    <a:p>
                      <a:pPr algn="l"/>
                      <a:r>
                        <a:rPr lang="en-GB" sz="1600" b="1" dirty="0" smtClean="0">
                          <a:solidFill>
                            <a:schemeClr val="bg1"/>
                          </a:solidFill>
                          <a:latin typeface="Arial" panose="020B0604020202020204" pitchFamily="34" charset="0"/>
                          <a:cs typeface="Arial" panose="020B0604020202020204" pitchFamily="34" charset="0"/>
                        </a:rPr>
                        <a:t>Topic</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100" dirty="0" smtClean="0">
                          <a:solidFill>
                            <a:schemeClr val="tx1"/>
                          </a:solidFill>
                          <a:latin typeface="Arial" panose="020B0604020202020204" pitchFamily="34" charset="0"/>
                          <a:cs typeface="Arial" panose="020B0604020202020204" pitchFamily="34" charset="0"/>
                        </a:rPr>
                        <a:t>Control Systems</a:t>
                      </a:r>
                      <a:r>
                        <a:rPr lang="en-GB" sz="1100" baseline="0" dirty="0" smtClean="0">
                          <a:solidFill>
                            <a:schemeClr val="tx1"/>
                          </a:solidFill>
                          <a:latin typeface="Arial" panose="020B0604020202020204" pitchFamily="34" charset="0"/>
                          <a:cs typeface="Arial" panose="020B0604020202020204" pitchFamily="34" charset="0"/>
                        </a:rPr>
                        <a:t> Using IT – An Introduction </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Aims</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662806">
                <a:tc>
                  <a:txBody>
                    <a:bodyPr/>
                    <a:lstStyle/>
                    <a:p>
                      <a:pPr marL="171450" lvl="0" indent="-171450">
                        <a:buFont typeface="Wingdings" panose="05000000000000000000" pitchFamily="2" charset="2"/>
                        <a:buChar char="Ø"/>
                      </a:pPr>
                      <a:r>
                        <a:rPr kumimoji="0" lang="en-GB" sz="1100" kern="1200" dirty="0" smtClean="0">
                          <a:solidFill>
                            <a:schemeClr val="tx1"/>
                          </a:solidFill>
                          <a:effectLst/>
                          <a:latin typeface="Arial" panose="020B0604020202020204" pitchFamily="34" charset="0"/>
                          <a:ea typeface="+mn-ea"/>
                          <a:cs typeface="Arial" panose="020B0604020202020204" pitchFamily="34" charset="0"/>
                        </a:rPr>
                        <a:t>To teach IT</a:t>
                      </a:r>
                    </a:p>
                    <a:p>
                      <a:pPr marL="171450" lvl="0" indent="-171450">
                        <a:buFont typeface="Wingdings" panose="05000000000000000000" pitchFamily="2" charset="2"/>
                        <a:buChar char="Ø"/>
                      </a:pPr>
                      <a:r>
                        <a:rPr kumimoji="0" lang="en-GB" sz="1100" kern="1200" dirty="0" smtClean="0">
                          <a:solidFill>
                            <a:schemeClr val="tx1"/>
                          </a:solidFill>
                          <a:effectLst/>
                          <a:latin typeface="Arial" panose="020B0604020202020204" pitchFamily="34" charset="0"/>
                          <a:ea typeface="+mn-ea"/>
                          <a:cs typeface="Arial" panose="020B0604020202020204" pitchFamily="34" charset="0"/>
                        </a:rPr>
                        <a:t>Helps to design a control system</a:t>
                      </a:r>
                    </a:p>
                    <a:p>
                      <a:pPr marL="171450" lvl="0" indent="-171450">
                        <a:buFont typeface="Wingdings" panose="05000000000000000000" pitchFamily="2" charset="2"/>
                        <a:buChar char="Ø"/>
                      </a:pPr>
                      <a:r>
                        <a:rPr kumimoji="0" lang="en-GB" sz="1100" kern="1200" dirty="0" smtClean="0">
                          <a:solidFill>
                            <a:schemeClr val="tx1"/>
                          </a:solidFill>
                          <a:effectLst/>
                          <a:latin typeface="Arial" panose="020B0604020202020204" pitchFamily="34" charset="0"/>
                          <a:ea typeface="+mn-ea"/>
                          <a:cs typeface="Arial" panose="020B0604020202020204" pitchFamily="34" charset="0"/>
                        </a:rPr>
                        <a:t>Looks at Minibloq – and how to use the programming</a:t>
                      </a:r>
                      <a:r>
                        <a:rPr kumimoji="0" lang="en-GB" sz="1100" kern="1200" baseline="0" dirty="0" smtClean="0">
                          <a:solidFill>
                            <a:schemeClr val="tx1"/>
                          </a:solidFill>
                          <a:effectLst/>
                          <a:latin typeface="Arial" panose="020B0604020202020204" pitchFamily="34" charset="0"/>
                          <a:ea typeface="+mn-ea"/>
                          <a:cs typeface="Arial" panose="020B0604020202020204" pitchFamily="34" charset="0"/>
                        </a:rPr>
                        <a:t> section </a:t>
                      </a:r>
                      <a:endParaRPr kumimoji="0" lang="en-GB" sz="11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200" b="1" dirty="0" smtClean="0">
                          <a:solidFill>
                            <a:schemeClr val="bg1"/>
                          </a:solidFill>
                          <a:latin typeface="Arial" panose="020B0604020202020204" pitchFamily="34" charset="0"/>
                          <a:cs typeface="Arial" panose="020B0604020202020204" pitchFamily="34" charset="0"/>
                        </a:rPr>
                        <a:t>Level</a:t>
                      </a:r>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100" dirty="0" smtClean="0">
                          <a:solidFill>
                            <a:schemeClr val="tx1"/>
                          </a:solidFill>
                          <a:latin typeface="Arial" panose="020B0604020202020204" pitchFamily="34" charset="0"/>
                          <a:cs typeface="Arial" panose="020B0604020202020204" pitchFamily="34" charset="0"/>
                        </a:rPr>
                        <a:t>Level 3</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Method</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1305141">
                <a:tc>
                  <a:txBody>
                    <a:bodyPr/>
                    <a:lstStyle/>
                    <a:p>
                      <a:pPr algn="l"/>
                      <a:r>
                        <a:rPr lang="en-GB" sz="1100" dirty="0" smtClean="0">
                          <a:solidFill>
                            <a:schemeClr val="tx1"/>
                          </a:solidFill>
                          <a:latin typeface="Arial" panose="020B0604020202020204" pitchFamily="34" charset="0"/>
                          <a:cs typeface="Arial" panose="020B0604020202020204" pitchFamily="34" charset="0"/>
                        </a:rPr>
                        <a:t>PowerPoint Slide</a:t>
                      </a:r>
                      <a:r>
                        <a:rPr lang="en-GB" sz="1100" baseline="0" dirty="0" smtClean="0">
                          <a:solidFill>
                            <a:schemeClr val="tx1"/>
                          </a:solidFill>
                          <a:latin typeface="Arial" panose="020B0604020202020204" pitchFamily="34" charset="0"/>
                          <a:cs typeface="Arial" panose="020B0604020202020204" pitchFamily="34" charset="0"/>
                        </a:rPr>
                        <a:t> Show, on the programming control system using Minibloq</a:t>
                      </a:r>
                    </a:p>
                    <a:p>
                      <a:pPr algn="l"/>
                      <a:r>
                        <a:rPr lang="en-GB" sz="1100" b="1" dirty="0" smtClean="0">
                          <a:effectLst/>
                          <a:latin typeface="Arial" panose="020B0604020202020204" pitchFamily="34" charset="0"/>
                          <a:cs typeface="Arial" panose="020B0604020202020204" pitchFamily="34" charset="0"/>
                        </a:rPr>
                        <a:t>Minibloq</a:t>
                      </a:r>
                      <a:r>
                        <a:rPr lang="en-GB" sz="1100" dirty="0" smtClean="0">
                          <a:effectLst/>
                          <a:latin typeface="Arial" panose="020B0604020202020204" pitchFamily="34" charset="0"/>
                          <a:cs typeface="Arial" panose="020B0604020202020204" pitchFamily="34" charset="0"/>
                        </a:rPr>
                        <a:t> is a graphical development environment for Arduino and other platforms. Its main objective is to help in teaching programming.</a:t>
                      </a:r>
                      <a:r>
                        <a:rPr lang="en-GB" sz="1100" baseline="30000" dirty="0" smtClean="0">
                          <a:effectLst/>
                          <a:latin typeface="Arial" panose="020B0604020202020204" pitchFamily="34" charset="0"/>
                          <a:cs typeface="Arial" panose="020B0604020202020204" pitchFamily="34" charset="0"/>
                        </a:rPr>
                        <a:t> </a:t>
                      </a:r>
                      <a:r>
                        <a:rPr lang="en-GB" sz="1100" dirty="0" smtClean="0">
                          <a:effectLst/>
                          <a:latin typeface="Arial" panose="020B0604020202020204" pitchFamily="34" charset="0"/>
                          <a:cs typeface="Arial" panose="020B0604020202020204" pitchFamily="34" charset="0"/>
                        </a:rPr>
                        <a:t>It is specially used in robotics at elementary, middle and high schools. It's widely used in Argentina, where just in the San Luis province, more than 60000 children has been trained with this software in public schools.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Equipment </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415581">
                <a:tc>
                  <a:txBody>
                    <a:bodyPr/>
                    <a:lstStyle/>
                    <a:p>
                      <a:pPr marL="285750" indent="-285750" algn="l">
                        <a:buFont typeface="Wingdings" panose="05000000000000000000" pitchFamily="2" charset="2"/>
                        <a:buChar char="Ø"/>
                      </a:pPr>
                      <a:r>
                        <a:rPr lang="en-GB" sz="1100" b="0" dirty="0" smtClean="0">
                          <a:solidFill>
                            <a:schemeClr val="tx1"/>
                          </a:solidFill>
                          <a:latin typeface="Arial" panose="020B0604020202020204" pitchFamily="34" charset="0"/>
                          <a:cs typeface="Arial" panose="020B0604020202020204" pitchFamily="34" charset="0"/>
                        </a:rPr>
                        <a:t>Laptop</a:t>
                      </a:r>
                    </a:p>
                    <a:p>
                      <a:pPr marL="285750" indent="-285750" algn="l">
                        <a:buFont typeface="Wingdings" panose="05000000000000000000" pitchFamily="2" charset="2"/>
                        <a:buChar char="Ø"/>
                      </a:pPr>
                      <a:r>
                        <a:rPr lang="en-GB" sz="1100" b="0" dirty="0" smtClean="0">
                          <a:solidFill>
                            <a:schemeClr val="tx1"/>
                          </a:solidFill>
                          <a:latin typeface="Arial" panose="020B0604020202020204" pitchFamily="34" charset="0"/>
                          <a:cs typeface="Arial" panose="020B0604020202020204" pitchFamily="34" charset="0"/>
                        </a:rPr>
                        <a:t>Projector</a:t>
                      </a:r>
                    </a:p>
                    <a:p>
                      <a:pPr marL="285750" indent="-285750" algn="l">
                        <a:buFont typeface="Wingdings" panose="05000000000000000000" pitchFamily="2" charset="2"/>
                        <a:buChar char="Ø"/>
                      </a:pPr>
                      <a:r>
                        <a:rPr lang="en-GB" sz="1100" b="0" dirty="0" smtClean="0">
                          <a:solidFill>
                            <a:schemeClr val="tx1"/>
                          </a:solidFill>
                          <a:latin typeface="Arial" panose="020B0604020202020204" pitchFamily="34" charset="0"/>
                          <a:cs typeface="Arial" panose="020B0604020202020204" pitchFamily="34" charset="0"/>
                        </a:rPr>
                        <a:t>Printer</a:t>
                      </a:r>
                    </a:p>
                    <a:p>
                      <a:pPr marL="285750" indent="-285750" algn="l">
                        <a:buFont typeface="Wingdings" panose="05000000000000000000" pitchFamily="2" charset="2"/>
                        <a:buChar char="Ø"/>
                      </a:pPr>
                      <a:r>
                        <a:rPr lang="en-GB" sz="1100" b="0" dirty="0" smtClean="0">
                          <a:solidFill>
                            <a:schemeClr val="tx1"/>
                          </a:solidFill>
                          <a:latin typeface="Arial" panose="020B0604020202020204" pitchFamily="34" charset="0"/>
                          <a:cs typeface="Arial" panose="020B0604020202020204" pitchFamily="34" charset="0"/>
                        </a:rPr>
                        <a:t>Notepad/Pens/Pencils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Duration</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100" b="0" dirty="0" smtClean="0">
                          <a:solidFill>
                            <a:schemeClr val="tx1"/>
                          </a:solidFill>
                          <a:latin typeface="Arial" panose="020B0604020202020204" pitchFamily="34" charset="0"/>
                          <a:cs typeface="Arial" panose="020B0604020202020204" pitchFamily="34" charset="0"/>
                        </a:rPr>
                        <a:t>20 Minutes </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0822779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729207" cy="629380"/>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3" y="8523727"/>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589240" y="260648"/>
            <a:ext cx="949712" cy="288657"/>
          </a:xfrm>
          <a:prstGeom prst="rect">
            <a:avLst/>
          </a:prstGeom>
        </p:spPr>
      </p:pic>
      <p:sp>
        <p:nvSpPr>
          <p:cNvPr id="21" name="Content Placeholder 2"/>
          <p:cNvSpPr txBox="1">
            <a:spLocks/>
          </p:cNvSpPr>
          <p:nvPr/>
        </p:nvSpPr>
        <p:spPr>
          <a:xfrm>
            <a:off x="526490" y="35496"/>
            <a:ext cx="5508612" cy="441801"/>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3200" b="1" dirty="0" smtClean="0">
                <a:ln w="11430"/>
                <a:solidFill>
                  <a:srgbClr val="422683"/>
                </a:solidFill>
                <a:latin typeface="Arial Black" panose="020B0A04020102020204" pitchFamily="34" charset="0"/>
              </a:rPr>
              <a:t>Programming </a:t>
            </a:r>
          </a:p>
          <a:p>
            <a:pPr marL="0" indent="0" algn="ctr">
              <a:buFont typeface="Wingdings 2"/>
              <a:buNone/>
            </a:pPr>
            <a:r>
              <a:rPr lang="en-US" sz="3200" b="1" dirty="0" smtClean="0">
                <a:ln w="11430"/>
                <a:solidFill>
                  <a:srgbClr val="422683"/>
                </a:solidFill>
                <a:latin typeface="Arial Black" panose="020B0A04020102020204" pitchFamily="34" charset="0"/>
              </a:rPr>
              <a:t>Control Systems </a:t>
            </a:r>
          </a:p>
          <a:p>
            <a:pPr marL="0" indent="0" algn="ctr">
              <a:buFont typeface="Wingdings 2"/>
              <a:buNone/>
            </a:pPr>
            <a:r>
              <a:rPr lang="en-US" sz="2000" b="1" dirty="0" smtClean="0">
                <a:ln w="11430"/>
                <a:solidFill>
                  <a:schemeClr val="tx1">
                    <a:lumMod val="50000"/>
                    <a:lumOff val="50000"/>
                  </a:schemeClr>
                </a:solidFill>
                <a:latin typeface="Arial Black" panose="020B0A04020102020204" pitchFamily="34" charset="0"/>
              </a:rPr>
              <a:t>Minibloq</a:t>
            </a:r>
            <a:endParaRPr lang="en-US" sz="3200" b="1" dirty="0" smtClean="0">
              <a:ln w="11430"/>
              <a:solidFill>
                <a:schemeClr val="tx1">
                  <a:lumMod val="50000"/>
                  <a:lumOff val="50000"/>
                </a:schemeClr>
              </a:solidFill>
              <a:latin typeface="Arial Black" panose="020B0A04020102020204" pitchFamily="34" charset="0"/>
            </a:endParaRPr>
          </a:p>
        </p:txBody>
      </p:sp>
      <p:sp>
        <p:nvSpPr>
          <p:cNvPr id="4" name="TextBox 3"/>
          <p:cNvSpPr txBox="1"/>
          <p:nvPr/>
        </p:nvSpPr>
        <p:spPr>
          <a:xfrm>
            <a:off x="332656" y="1399292"/>
            <a:ext cx="647934" cy="292388"/>
          </a:xfrm>
          <a:prstGeom prst="rect">
            <a:avLst/>
          </a:prstGeom>
          <a:noFill/>
        </p:spPr>
        <p:txBody>
          <a:bodyPr wrap="none" rtlCol="0">
            <a:spAutoFit/>
          </a:bodyPr>
          <a:lstStyle/>
          <a:p>
            <a:r>
              <a:rPr lang="en-GB" sz="1300" b="1" dirty="0" smtClean="0">
                <a:latin typeface="Arial" panose="020B0604020202020204" pitchFamily="34" charset="0"/>
                <a:cs typeface="Arial" panose="020B0604020202020204" pitchFamily="34" charset="0"/>
              </a:rPr>
              <a:t>Part 1</a:t>
            </a:r>
            <a:endParaRPr lang="en-GB" sz="1300" b="1" dirty="0">
              <a:latin typeface="Arial" panose="020B0604020202020204" pitchFamily="34" charset="0"/>
              <a:cs typeface="Arial" panose="020B0604020202020204" pitchFamily="34" charset="0"/>
            </a:endParaRPr>
          </a:p>
        </p:txBody>
      </p:sp>
      <p:pic>
        <p:nvPicPr>
          <p:cNvPr id="63" name="Picture 62"/>
          <p:cNvPicPr/>
          <p:nvPr/>
        </p:nvPicPr>
        <p:blipFill>
          <a:blip r:embed="rId6"/>
          <a:stretch>
            <a:fillRect/>
          </a:stretch>
        </p:blipFill>
        <p:spPr>
          <a:xfrm>
            <a:off x="1045583" y="1619672"/>
            <a:ext cx="4543657" cy="3659108"/>
          </a:xfrm>
          <a:prstGeom prst="rect">
            <a:avLst/>
          </a:prstGeom>
        </p:spPr>
      </p:pic>
      <p:pic>
        <p:nvPicPr>
          <p:cNvPr id="64" name="Picture 63"/>
          <p:cNvPicPr/>
          <p:nvPr/>
        </p:nvPicPr>
        <p:blipFill>
          <a:blip r:embed="rId7"/>
          <a:stretch>
            <a:fillRect/>
          </a:stretch>
        </p:blipFill>
        <p:spPr>
          <a:xfrm>
            <a:off x="1045583" y="5508104"/>
            <a:ext cx="4615665" cy="2841433"/>
          </a:xfrm>
          <a:prstGeom prst="rect">
            <a:avLst/>
          </a:prstGeom>
        </p:spPr>
      </p:pic>
    </p:spTree>
    <p:extLst>
      <p:ext uri="{BB962C8B-B14F-4D97-AF65-F5344CB8AC3E}">
        <p14:creationId xmlns:p14="http://schemas.microsoft.com/office/powerpoint/2010/main" val="5472271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729207" cy="629380"/>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3" y="8523727"/>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589240" y="260648"/>
            <a:ext cx="949712" cy="288657"/>
          </a:xfrm>
          <a:prstGeom prst="rect">
            <a:avLst/>
          </a:prstGeom>
        </p:spPr>
      </p:pic>
      <p:sp>
        <p:nvSpPr>
          <p:cNvPr id="4" name="TextBox 3"/>
          <p:cNvSpPr txBox="1"/>
          <p:nvPr/>
        </p:nvSpPr>
        <p:spPr>
          <a:xfrm>
            <a:off x="332656" y="1949222"/>
            <a:ext cx="2497800" cy="292388"/>
          </a:xfrm>
          <a:prstGeom prst="rect">
            <a:avLst/>
          </a:prstGeom>
          <a:noFill/>
        </p:spPr>
        <p:txBody>
          <a:bodyPr wrap="none" rtlCol="0">
            <a:spAutoFit/>
          </a:bodyPr>
          <a:lstStyle/>
          <a:p>
            <a:r>
              <a:rPr lang="en-GB" sz="1300" b="1" dirty="0" smtClean="0">
                <a:latin typeface="Arial" panose="020B0604020202020204" pitchFamily="34" charset="0"/>
                <a:cs typeface="Arial" panose="020B0604020202020204" pitchFamily="34" charset="0"/>
              </a:rPr>
              <a:t>Servo (Incremental Position)</a:t>
            </a:r>
            <a:endParaRPr lang="en-GB" sz="1300" b="1" dirty="0">
              <a:latin typeface="Arial" panose="020B0604020202020204" pitchFamily="34" charset="0"/>
              <a:cs typeface="Arial" panose="020B0604020202020204" pitchFamily="34" charset="0"/>
            </a:endParaRPr>
          </a:p>
        </p:txBody>
      </p:sp>
      <p:pic>
        <p:nvPicPr>
          <p:cNvPr id="9" name="Picture 8" descr="http://2.bp.blogspot.com/-KmVBA6YmMtM/TtAB3h1OGgI/AAAAAAAAAk4/QuaeveqJj9o/s400/Servo.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32656" y="2313619"/>
            <a:ext cx="5001344" cy="4318024"/>
          </a:xfrm>
          <a:prstGeom prst="rect">
            <a:avLst/>
          </a:prstGeom>
          <a:noFill/>
          <a:ln>
            <a:noFill/>
          </a:ln>
        </p:spPr>
      </p:pic>
      <p:sp>
        <p:nvSpPr>
          <p:cNvPr id="10" name="TextBox 9"/>
          <p:cNvSpPr txBox="1"/>
          <p:nvPr/>
        </p:nvSpPr>
        <p:spPr>
          <a:xfrm>
            <a:off x="365557" y="6994138"/>
            <a:ext cx="5511715" cy="175432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Get the code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The code for this example is included with Minibloq's current distribution (v0.82.Beta). You can find the code easily:</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1.	Click on the File-&gt;Examples menu</a:t>
            </a:r>
          </a:p>
          <a:p>
            <a:r>
              <a:rPr lang="en-GB" sz="1200" dirty="0">
                <a:latin typeface="Arial" panose="020B0604020202020204" pitchFamily="34" charset="0"/>
                <a:cs typeface="Arial" panose="020B0604020202020204" pitchFamily="34" charset="0"/>
              </a:rPr>
              <a:t>2.	In the open file dialog, go to the folder </a:t>
            </a:r>
            <a:r>
              <a:rPr lang="en-GB" sz="1200" dirty="0" smtClean="0">
                <a:latin typeface="Arial" panose="020B0604020202020204" pitchFamily="34" charset="0"/>
                <a:cs typeface="Arial" panose="020B0604020202020204" pitchFamily="34" charset="0"/>
              </a:rPr>
              <a:t>	DuinoBot\300.ServoIncrementalPos</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3.	Open ServoIncrementalPos.mbqc</a:t>
            </a:r>
          </a:p>
          <a:p>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526490" y="35496"/>
            <a:ext cx="5508612" cy="441801"/>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3200" b="1" dirty="0" smtClean="0">
                <a:ln w="11430"/>
                <a:solidFill>
                  <a:srgbClr val="422683"/>
                </a:solidFill>
                <a:latin typeface="Arial Black" panose="020B0A04020102020204" pitchFamily="34" charset="0"/>
              </a:rPr>
              <a:t>Programming </a:t>
            </a:r>
          </a:p>
          <a:p>
            <a:pPr marL="0" indent="0" algn="ctr">
              <a:buFont typeface="Wingdings 2"/>
              <a:buNone/>
            </a:pPr>
            <a:r>
              <a:rPr lang="en-US" sz="3200" b="1" dirty="0" smtClean="0">
                <a:ln w="11430"/>
                <a:solidFill>
                  <a:srgbClr val="422683"/>
                </a:solidFill>
                <a:latin typeface="Arial Black" panose="020B0A04020102020204" pitchFamily="34" charset="0"/>
              </a:rPr>
              <a:t>Control Systems </a:t>
            </a:r>
          </a:p>
          <a:p>
            <a:pPr marL="0" indent="0" algn="ctr">
              <a:buFont typeface="Wingdings 2"/>
              <a:buNone/>
            </a:pPr>
            <a:r>
              <a:rPr lang="en-US" sz="2000" b="1" dirty="0" smtClean="0">
                <a:ln w="11430"/>
                <a:solidFill>
                  <a:schemeClr val="tx1">
                    <a:lumMod val="50000"/>
                    <a:lumOff val="50000"/>
                  </a:schemeClr>
                </a:solidFill>
                <a:latin typeface="Arial Black" panose="020B0A04020102020204" pitchFamily="34" charset="0"/>
              </a:rPr>
              <a:t>Minibloq</a:t>
            </a:r>
            <a:endParaRPr lang="en-US" sz="3200" b="1" dirty="0" smtClean="0">
              <a:ln w="1143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177382114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729207" cy="629380"/>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3" y="8523727"/>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589240" y="260648"/>
            <a:ext cx="949712" cy="288657"/>
          </a:xfrm>
          <a:prstGeom prst="rect">
            <a:avLst/>
          </a:prstGeom>
        </p:spPr>
      </p:pic>
      <p:sp>
        <p:nvSpPr>
          <p:cNvPr id="3" name="Rectangle 2"/>
          <p:cNvSpPr/>
          <p:nvPr/>
        </p:nvSpPr>
        <p:spPr>
          <a:xfrm>
            <a:off x="404664" y="1763688"/>
            <a:ext cx="5630438" cy="6192688"/>
          </a:xfrm>
          <a:prstGeom prst="rect">
            <a:avLst/>
          </a:prstGeom>
          <a:solidFill>
            <a:srgbClr val="422683"/>
          </a:solidFill>
          <a:ln>
            <a:solidFill>
              <a:srgbClr val="42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544116" y="1907704"/>
            <a:ext cx="5405164" cy="5693866"/>
          </a:xfrm>
          <a:prstGeom prst="rect">
            <a:avLst/>
          </a:prstGeom>
        </p:spPr>
        <p:txBody>
          <a:bodyPr wrap="square">
            <a:spAutoFit/>
          </a:bodyPr>
          <a:lstStyle/>
          <a:p>
            <a:r>
              <a:rPr lang="en-GB" sz="1400" b="1" dirty="0">
                <a:solidFill>
                  <a:srgbClr val="FFFFFF"/>
                </a:solidFill>
                <a:latin typeface="Arial" panose="020B0604020202020204" pitchFamily="34" charset="0"/>
                <a:cs typeface="Arial" panose="020B0604020202020204" pitchFamily="34" charset="0"/>
              </a:rPr>
              <a:t>Continuous rotation servo with user defined block</a:t>
            </a:r>
          </a:p>
          <a:p>
            <a:r>
              <a:rPr lang="en-GB" sz="1400" b="1" dirty="0">
                <a:solidFill>
                  <a:srgbClr val="FFFFFF"/>
                </a:solidFill>
                <a:latin typeface="Arial" panose="020B0604020202020204" pitchFamily="34" charset="0"/>
                <a:cs typeface="Arial" panose="020B0604020202020204" pitchFamily="34" charset="0"/>
              </a:rPr>
              <a:t>Antonio Lomba, from Galicia, has sent this article, which explains how to use continuous rotation servos with Minibloq and user defined blocks (this is the original post from his blog (Galician): </a:t>
            </a:r>
            <a:r>
              <a:rPr lang="en-GB" sz="1400" b="1" dirty="0">
                <a:solidFill>
                  <a:srgbClr val="FFFFFF"/>
                </a:solidFill>
                <a:latin typeface="Arial" panose="020B0604020202020204" pitchFamily="34" charset="0"/>
                <a:cs typeface="Arial" panose="020B0604020202020204" pitchFamily="34" charset="0"/>
                <a:hlinkClick r:id="rId6"/>
              </a:rPr>
              <a:t>http://www.tecnoloxia.com/index.php/control/224-motor-servo-de-rotacion-continua-con-minibloq.html</a:t>
            </a:r>
            <a:r>
              <a:rPr lang="en-GB" sz="1400" b="1" dirty="0">
                <a:solidFill>
                  <a:srgbClr val="FFFFFF"/>
                </a:solidFill>
                <a:latin typeface="Arial" panose="020B0604020202020204" pitchFamily="34" charset="0"/>
                <a:cs typeface="Arial" panose="020B0604020202020204" pitchFamily="34" charset="0"/>
              </a:rPr>
              <a:t>):</a:t>
            </a:r>
            <a:br>
              <a:rPr lang="en-GB" sz="1400" b="1" dirty="0">
                <a:solidFill>
                  <a:srgbClr val="FFFFFF"/>
                </a:solidFill>
                <a:latin typeface="Arial" panose="020B0604020202020204" pitchFamily="34" charset="0"/>
                <a:cs typeface="Arial" panose="020B0604020202020204" pitchFamily="34" charset="0"/>
              </a:rPr>
            </a:br>
            <a:r>
              <a:rPr lang="en-GB" sz="1400" b="1" dirty="0">
                <a:solidFill>
                  <a:srgbClr val="FFFFFF"/>
                </a:solidFill>
                <a:latin typeface="Arial" panose="020B0604020202020204" pitchFamily="34" charset="0"/>
                <a:cs typeface="Arial" panose="020B0604020202020204" pitchFamily="34" charset="0"/>
              </a:rPr>
              <a:t/>
            </a:r>
            <a:br>
              <a:rPr lang="en-GB" sz="1400" b="1" dirty="0">
                <a:solidFill>
                  <a:srgbClr val="FFFFFF"/>
                </a:solidFill>
                <a:latin typeface="Arial" panose="020B0604020202020204" pitchFamily="34" charset="0"/>
                <a:cs typeface="Arial" panose="020B0604020202020204" pitchFamily="34" charset="0"/>
              </a:rPr>
            </a:br>
            <a:r>
              <a:rPr lang="en-GB" sz="1400" b="1" dirty="0">
                <a:solidFill>
                  <a:srgbClr val="FFFFFF"/>
                </a:solidFill>
                <a:latin typeface="Arial" panose="020B0604020202020204" pitchFamily="34" charset="0"/>
                <a:cs typeface="Arial" panose="020B0604020202020204" pitchFamily="34" charset="0"/>
              </a:rPr>
              <a:t>Continuous rotation servos work with small electric pulses. According to the duration of the pulses, the servo rotates clockwise, </a:t>
            </a:r>
            <a:r>
              <a:rPr lang="en-GB" sz="1400" b="1" dirty="0" smtClean="0">
                <a:solidFill>
                  <a:srgbClr val="FFFFFF"/>
                </a:solidFill>
                <a:latin typeface="Arial" panose="020B0604020202020204" pitchFamily="34" charset="0"/>
                <a:cs typeface="Arial" panose="020B0604020202020204" pitchFamily="34" charset="0"/>
              </a:rPr>
              <a:t>counter clockwise, </a:t>
            </a:r>
            <a:r>
              <a:rPr lang="en-GB" sz="1400" b="1" dirty="0">
                <a:solidFill>
                  <a:srgbClr val="FFFFFF"/>
                </a:solidFill>
                <a:latin typeface="Arial" panose="020B0604020202020204" pitchFamily="34" charset="0"/>
                <a:cs typeface="Arial" panose="020B0604020202020204" pitchFamily="34" charset="0"/>
              </a:rPr>
              <a:t>or remain </a:t>
            </a:r>
            <a:r>
              <a:rPr lang="en-GB" sz="1400" b="1" dirty="0" smtClean="0">
                <a:solidFill>
                  <a:srgbClr val="FFFFFF"/>
                </a:solidFill>
                <a:latin typeface="Arial" panose="020B0604020202020204" pitchFamily="34" charset="0"/>
                <a:cs typeface="Arial" panose="020B0604020202020204" pitchFamily="34" charset="0"/>
              </a:rPr>
              <a:t>stopped. </a:t>
            </a:r>
            <a:r>
              <a:rPr lang="en-GB" sz="1400" b="1" dirty="0">
                <a:solidFill>
                  <a:srgbClr val="FFFFFF"/>
                </a:solidFill>
                <a:latin typeface="Arial" panose="020B0604020202020204" pitchFamily="34" charset="0"/>
                <a:cs typeface="Arial" panose="020B0604020202020204" pitchFamily="34" charset="0"/>
              </a:rPr>
              <a:t>To drive this kind of servomotors is necessary to know it's working characteristics.</a:t>
            </a:r>
          </a:p>
          <a:p>
            <a:r>
              <a:rPr lang="es-ES" sz="1400" b="1" dirty="0">
                <a:solidFill>
                  <a:srgbClr val="FFFFFF"/>
                </a:solidFill>
                <a:latin typeface="Arial" panose="020B0604020202020204" pitchFamily="34" charset="0"/>
                <a:cs typeface="Arial" panose="020B0604020202020204" pitchFamily="34" charset="0"/>
              </a:rPr>
              <a:t> </a:t>
            </a:r>
            <a:endParaRPr lang="en-GB" sz="1400" b="1" dirty="0">
              <a:solidFill>
                <a:srgbClr val="FFFFFF"/>
              </a:solidFill>
              <a:latin typeface="Arial" panose="020B0604020202020204" pitchFamily="34" charset="0"/>
              <a:cs typeface="Arial" panose="020B0604020202020204" pitchFamily="34" charset="0"/>
            </a:endParaRPr>
          </a:p>
          <a:p>
            <a:r>
              <a:rPr lang="es-ES" sz="1400" b="1" dirty="0">
                <a:solidFill>
                  <a:srgbClr val="FFFFFF"/>
                </a:solidFill>
                <a:latin typeface="Arial" panose="020B0604020202020204" pitchFamily="34" charset="0"/>
                <a:cs typeface="Arial" panose="020B0604020202020204" pitchFamily="34" charset="0"/>
              </a:rPr>
              <a:t>For example, for a </a:t>
            </a:r>
            <a:r>
              <a:rPr lang="en-GB" sz="1400" b="1" dirty="0">
                <a:solidFill>
                  <a:srgbClr val="FFFFFF"/>
                </a:solidFill>
                <a:latin typeface="Arial" panose="020B0604020202020204" pitchFamily="34" charset="0"/>
                <a:cs typeface="Arial" panose="020B0604020202020204" pitchFamily="34" charset="0"/>
                <a:hlinkClick r:id="rId7"/>
              </a:rPr>
              <a:t>S35/STD de GWS</a:t>
            </a:r>
            <a:r>
              <a:rPr lang="es-ES" sz="1400" b="1" dirty="0">
                <a:solidFill>
                  <a:srgbClr val="FFFFFF"/>
                </a:solidFill>
                <a:latin typeface="Arial" panose="020B0604020202020204" pitchFamily="34" charset="0"/>
                <a:cs typeface="Arial" panose="020B0604020202020204" pitchFamily="34" charset="0"/>
              </a:rPr>
              <a:t> servo, the manufacturer recommends 0.9 ms pulses to rotate clockwise, </a:t>
            </a:r>
            <a:r>
              <a:rPr lang="en-GB" sz="1400" b="1" dirty="0">
                <a:solidFill>
                  <a:srgbClr val="FFFFFF"/>
                </a:solidFill>
                <a:latin typeface="Arial" panose="020B0604020202020204" pitchFamily="34" charset="0"/>
                <a:cs typeface="Arial" panose="020B0604020202020204" pitchFamily="34" charset="0"/>
              </a:rPr>
              <a:t>1.5 ms pulses to brake the motor, and de 2.1 ms pulses rotate it </a:t>
            </a:r>
            <a:r>
              <a:rPr lang="en-GB" sz="1400" b="1" dirty="0" smtClean="0">
                <a:solidFill>
                  <a:srgbClr val="FFFFFF"/>
                </a:solidFill>
                <a:latin typeface="Arial" panose="020B0604020202020204" pitchFamily="34" charset="0"/>
                <a:cs typeface="Arial" panose="020B0604020202020204" pitchFamily="34" charset="0"/>
              </a:rPr>
              <a:t>counter clockwise. </a:t>
            </a:r>
            <a:r>
              <a:rPr lang="en-GB" sz="1400" b="1" dirty="0">
                <a:solidFill>
                  <a:srgbClr val="FFFFFF"/>
                </a:solidFill>
                <a:latin typeface="Arial" panose="020B0604020202020204" pitchFamily="34" charset="0"/>
                <a:cs typeface="Arial" panose="020B0604020202020204" pitchFamily="34" charset="0"/>
              </a:rPr>
              <a:t>It's also important to control the signal period, which is the total sign time taking into account both the high and the low pulse. The recommended period to obtain the optimal rotation speed is between 16 and 23 ms.</a:t>
            </a:r>
            <a:br>
              <a:rPr lang="en-GB" sz="1400" b="1" dirty="0">
                <a:solidFill>
                  <a:srgbClr val="FFFFFF"/>
                </a:solidFill>
                <a:latin typeface="Arial" panose="020B0604020202020204" pitchFamily="34" charset="0"/>
                <a:cs typeface="Arial" panose="020B0604020202020204" pitchFamily="34" charset="0"/>
              </a:rPr>
            </a:br>
            <a:endParaRPr lang="en-GB" sz="1400" b="1" dirty="0">
              <a:solidFill>
                <a:srgbClr val="FFFFFF"/>
              </a:solidFill>
              <a:latin typeface="Arial" panose="020B0604020202020204" pitchFamily="34" charset="0"/>
              <a:cs typeface="Arial" panose="020B0604020202020204" pitchFamily="34" charset="0"/>
            </a:endParaRPr>
          </a:p>
          <a:p>
            <a:r>
              <a:rPr lang="en-GB" sz="1400" b="1" dirty="0">
                <a:solidFill>
                  <a:srgbClr val="FFFFFF"/>
                </a:solidFill>
                <a:latin typeface="Arial" panose="020B0604020202020204" pitchFamily="34" charset="0"/>
                <a:cs typeface="Arial" panose="020B0604020202020204" pitchFamily="34" charset="0"/>
              </a:rPr>
              <a:t>To connect the motor to an Arduino Uno board, we will need to take a look to the colours in the conexion cable, connecting as showed in the following image (brown cable = GND, red cable = 5V and yellow cable for the control pin):</a:t>
            </a:r>
          </a:p>
        </p:txBody>
      </p:sp>
      <p:sp>
        <p:nvSpPr>
          <p:cNvPr id="11" name="Content Placeholder 2"/>
          <p:cNvSpPr txBox="1">
            <a:spLocks/>
          </p:cNvSpPr>
          <p:nvPr/>
        </p:nvSpPr>
        <p:spPr>
          <a:xfrm>
            <a:off x="526490" y="35496"/>
            <a:ext cx="5508612" cy="441801"/>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3200" b="1" dirty="0" smtClean="0">
                <a:ln w="11430"/>
                <a:solidFill>
                  <a:srgbClr val="422683"/>
                </a:solidFill>
                <a:latin typeface="Arial Black" panose="020B0A04020102020204" pitchFamily="34" charset="0"/>
              </a:rPr>
              <a:t>Programming </a:t>
            </a:r>
          </a:p>
          <a:p>
            <a:pPr marL="0" indent="0" algn="ctr">
              <a:buFont typeface="Wingdings 2"/>
              <a:buNone/>
            </a:pPr>
            <a:r>
              <a:rPr lang="en-US" sz="3200" b="1" dirty="0" smtClean="0">
                <a:ln w="11430"/>
                <a:solidFill>
                  <a:srgbClr val="422683"/>
                </a:solidFill>
                <a:latin typeface="Arial Black" panose="020B0A04020102020204" pitchFamily="34" charset="0"/>
              </a:rPr>
              <a:t>Control Systems </a:t>
            </a:r>
          </a:p>
          <a:p>
            <a:pPr marL="0" indent="0" algn="ctr">
              <a:buFont typeface="Wingdings 2"/>
              <a:buNone/>
            </a:pPr>
            <a:r>
              <a:rPr lang="en-US" sz="2000" b="1" dirty="0" smtClean="0">
                <a:ln w="11430"/>
                <a:solidFill>
                  <a:schemeClr val="tx1">
                    <a:lumMod val="50000"/>
                    <a:lumOff val="50000"/>
                  </a:schemeClr>
                </a:solidFill>
                <a:latin typeface="Arial Black" panose="020B0A04020102020204" pitchFamily="34" charset="0"/>
              </a:rPr>
              <a:t>Minibloq</a:t>
            </a:r>
            <a:endParaRPr lang="en-US" sz="3200" b="1" dirty="0" smtClean="0">
              <a:ln w="1143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85649440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729207" cy="629380"/>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3" y="8523727"/>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589240" y="260648"/>
            <a:ext cx="949712" cy="288657"/>
          </a:xfrm>
          <a:prstGeom prst="rect">
            <a:avLst/>
          </a:prstGeom>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728" y="1919095"/>
            <a:ext cx="4911906" cy="663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526490" y="35496"/>
            <a:ext cx="5508612" cy="441801"/>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3200" b="1" dirty="0" smtClean="0">
                <a:ln w="11430"/>
                <a:solidFill>
                  <a:srgbClr val="422683"/>
                </a:solidFill>
                <a:latin typeface="Arial Black" panose="020B0A04020102020204" pitchFamily="34" charset="0"/>
              </a:rPr>
              <a:t>Programming </a:t>
            </a:r>
          </a:p>
          <a:p>
            <a:pPr marL="0" indent="0" algn="ctr">
              <a:buFont typeface="Wingdings 2"/>
              <a:buNone/>
            </a:pPr>
            <a:r>
              <a:rPr lang="en-US" sz="3200" b="1" dirty="0" smtClean="0">
                <a:ln w="11430"/>
                <a:solidFill>
                  <a:srgbClr val="422683"/>
                </a:solidFill>
                <a:latin typeface="Arial Black" panose="020B0A04020102020204" pitchFamily="34" charset="0"/>
              </a:rPr>
              <a:t>Control Systems </a:t>
            </a:r>
          </a:p>
          <a:p>
            <a:pPr marL="0" indent="0" algn="ctr">
              <a:buFont typeface="Wingdings 2"/>
              <a:buNone/>
            </a:pPr>
            <a:r>
              <a:rPr lang="en-US" sz="2000" b="1" dirty="0" smtClean="0">
                <a:ln w="11430"/>
                <a:solidFill>
                  <a:schemeClr val="tx1">
                    <a:lumMod val="50000"/>
                    <a:lumOff val="50000"/>
                  </a:schemeClr>
                </a:solidFill>
                <a:latin typeface="Arial Black" panose="020B0A04020102020204" pitchFamily="34" charset="0"/>
              </a:rPr>
              <a:t>Minibloq</a:t>
            </a:r>
            <a:endParaRPr lang="en-US" sz="3200" b="1" dirty="0" smtClean="0">
              <a:ln w="1143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144734524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729207" cy="629380"/>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3" y="8523727"/>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589240" y="260648"/>
            <a:ext cx="949712" cy="288657"/>
          </a:xfrm>
          <a:prstGeom prst="rect">
            <a:avLst/>
          </a:prstGeom>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134" y="1907704"/>
            <a:ext cx="5730875"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26490" y="35496"/>
            <a:ext cx="5508612" cy="441801"/>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3200" b="1" dirty="0" smtClean="0">
                <a:ln w="11430"/>
                <a:solidFill>
                  <a:srgbClr val="422683"/>
                </a:solidFill>
                <a:latin typeface="Arial Black" panose="020B0A04020102020204" pitchFamily="34" charset="0"/>
              </a:rPr>
              <a:t>Programming </a:t>
            </a:r>
          </a:p>
          <a:p>
            <a:pPr marL="0" indent="0" algn="ctr">
              <a:buFont typeface="Wingdings 2"/>
              <a:buNone/>
            </a:pPr>
            <a:r>
              <a:rPr lang="en-US" sz="3200" b="1" dirty="0" smtClean="0">
                <a:ln w="11430"/>
                <a:solidFill>
                  <a:srgbClr val="422683"/>
                </a:solidFill>
                <a:latin typeface="Arial Black" panose="020B0A04020102020204" pitchFamily="34" charset="0"/>
              </a:rPr>
              <a:t>Control Systems </a:t>
            </a:r>
          </a:p>
          <a:p>
            <a:pPr marL="0" indent="0" algn="ctr">
              <a:buFont typeface="Wingdings 2"/>
              <a:buNone/>
            </a:pPr>
            <a:r>
              <a:rPr lang="en-US" sz="2000" b="1" dirty="0" smtClean="0">
                <a:ln w="11430"/>
                <a:solidFill>
                  <a:schemeClr val="tx1">
                    <a:lumMod val="50000"/>
                    <a:lumOff val="50000"/>
                  </a:schemeClr>
                </a:solidFill>
                <a:latin typeface="Arial Black" panose="020B0A04020102020204" pitchFamily="34" charset="0"/>
              </a:rPr>
              <a:t>Minibloq</a:t>
            </a:r>
            <a:endParaRPr lang="en-US" sz="3200" b="1" dirty="0" smtClean="0">
              <a:ln w="1143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141944433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730" y="3323862"/>
            <a:ext cx="4914546" cy="4224469"/>
          </a:xfrm>
        </p:spPr>
        <p:txBody>
          <a:bodyPr>
            <a:normAutofit/>
          </a:bodyPr>
          <a:lstStyle/>
          <a:p>
            <a:pPr marL="0" indent="0" algn="ctr">
              <a:buNone/>
            </a:pPr>
            <a:endParaRPr lang="en-US" sz="66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buNone/>
            </a:pPr>
            <a:endParaRPr lang="en-GB" dirty="0"/>
          </a:p>
        </p:txBody>
      </p:sp>
      <p:grpSp>
        <p:nvGrpSpPr>
          <p:cNvPr id="2" name="Group 1"/>
          <p:cNvGrpSpPr/>
          <p:nvPr/>
        </p:nvGrpSpPr>
        <p:grpSpPr>
          <a:xfrm>
            <a:off x="-27384" y="1834600"/>
            <a:ext cx="6552728" cy="4825632"/>
            <a:chOff x="-27384" y="1834600"/>
            <a:chExt cx="6552728" cy="482563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1834600"/>
              <a:ext cx="4392488" cy="3791164"/>
            </a:xfrm>
            <a:prstGeom prst="rect">
              <a:avLst/>
            </a:prstGeom>
          </p:spPr>
        </p:pic>
        <p:sp>
          <p:nvSpPr>
            <p:cNvPr id="8" name="Content Placeholder 2"/>
            <p:cNvSpPr txBox="1">
              <a:spLocks/>
            </p:cNvSpPr>
            <p:nvPr/>
          </p:nvSpPr>
          <p:spPr>
            <a:xfrm>
              <a:off x="-27384" y="3491880"/>
              <a:ext cx="6552728" cy="3168352"/>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1400" dirty="0" smtClean="0">
                  <a:ln w="11430"/>
                  <a:latin typeface="Arial" panose="020B0604020202020204" pitchFamily="34" charset="0"/>
                  <a:cs typeface="Arial" panose="020B0604020202020204" pitchFamily="34" charset="0"/>
                </a:rPr>
                <a:t>For further information please contact The STEM Alliance </a:t>
              </a:r>
              <a:r>
                <a:rPr lang="en-US" sz="1400" dirty="0" smtClean="0">
                  <a:ln w="11430"/>
                  <a:solidFill>
                    <a:srgbClr val="0000FF"/>
                  </a:solidFill>
                  <a:latin typeface="Arial" panose="020B0604020202020204" pitchFamily="34" charset="0"/>
                  <a:cs typeface="Arial" panose="020B0604020202020204" pitchFamily="34" charset="0"/>
                </a:rPr>
                <a:t>enquiries@STEMalliance.uk </a:t>
              </a:r>
              <a:r>
                <a:rPr lang="en-US" sz="1400" dirty="0" smtClean="0">
                  <a:ln w="11430"/>
                  <a:latin typeface="Arial" panose="020B0604020202020204" pitchFamily="34" charset="0"/>
                  <a:cs typeface="Arial" panose="020B0604020202020204" pitchFamily="34" charset="0"/>
                </a:rPr>
                <a:t>or visit </a:t>
              </a:r>
              <a:r>
                <a:rPr lang="en-US" sz="1400" dirty="0" smtClean="0">
                  <a:ln w="11430"/>
                  <a:solidFill>
                    <a:srgbClr val="0000FF"/>
                  </a:solidFill>
                  <a:latin typeface="Arial" panose="020B0604020202020204" pitchFamily="34" charset="0"/>
                  <a:cs typeface="Arial" panose="020B0604020202020204" pitchFamily="34" charset="0"/>
                </a:rPr>
                <a:t>www.STEMalliance.uk</a:t>
              </a:r>
              <a:r>
                <a:rPr lang="en-US" sz="1400" dirty="0" smtClean="0">
                  <a:ln w="11430"/>
                  <a:latin typeface="Arial" panose="020B0604020202020204" pitchFamily="34" charset="0"/>
                  <a:cs typeface="Arial" panose="020B0604020202020204" pitchFamily="34" charset="0"/>
                </a:rPr>
                <a:t> </a:t>
              </a:r>
              <a:endParaRPr lang="en-US" sz="2000" dirty="0" smtClean="0">
                <a:ln w="11430"/>
                <a:latin typeface="Arial" panose="020B0604020202020204" pitchFamily="34" charset="0"/>
                <a:cs typeface="Arial" panose="020B0604020202020204" pitchFamily="34" charset="0"/>
              </a:endParaRPr>
            </a:p>
            <a:p>
              <a:pPr marL="0" indent="0">
                <a:buFont typeface="Wingdings 2"/>
                <a:buNone/>
              </a:pPr>
              <a:endParaRPr lang="en-GB" dirty="0"/>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8323236"/>
            <a:ext cx="1091803" cy="595924"/>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Tree>
    <p:extLst>
      <p:ext uri="{BB962C8B-B14F-4D97-AF65-F5344CB8AC3E}">
        <p14:creationId xmlns:p14="http://schemas.microsoft.com/office/powerpoint/2010/main" val="245814136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42268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733</TotalTime>
  <Words>227</Words>
  <Application>Microsoft Office PowerPoint</Application>
  <PresentationFormat>On-screen Show (4:3)</PresentationFormat>
  <Paragraphs>76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of Session</dc:title>
  <dc:creator>Jayne Olsen</dc:creator>
  <cp:lastModifiedBy>QA Resources</cp:lastModifiedBy>
  <cp:revision>96</cp:revision>
  <dcterms:created xsi:type="dcterms:W3CDTF">2015-01-26T16:10:38Z</dcterms:created>
  <dcterms:modified xsi:type="dcterms:W3CDTF">2015-07-16T07:56:08Z</dcterms:modified>
</cp:coreProperties>
</file>