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9" r:id="rId2"/>
    <p:sldId id="270" r:id="rId3"/>
    <p:sldId id="311" r:id="rId4"/>
    <p:sldId id="313" r:id="rId5"/>
    <p:sldId id="314" r:id="rId6"/>
    <p:sldId id="316" r:id="rId7"/>
    <p:sldId id="317" r:id="rId8"/>
    <p:sldId id="318" r:id="rId9"/>
    <p:sldId id="320" r:id="rId10"/>
    <p:sldId id="321" r:id="rId11"/>
    <p:sldId id="315" r:id="rId12"/>
    <p:sldId id="335" r:id="rId13"/>
    <p:sldId id="30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BB1D"/>
    <a:srgbClr val="0000FF"/>
    <a:srgbClr val="66FF99"/>
    <a:srgbClr val="422683"/>
    <a:srgbClr val="FFFFE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0769" autoAdjust="0"/>
  </p:normalViewPr>
  <p:slideViewPr>
    <p:cSldViewPr>
      <p:cViewPr varScale="1">
        <p:scale>
          <a:sx n="73" d="100"/>
          <a:sy n="73" d="100"/>
        </p:scale>
        <p:origin x="-98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CFD47-83FF-4FDB-A9C2-ABD623DBA0C9}" type="datetimeFigureOut">
              <a:rPr lang="en-GB" smtClean="0"/>
              <a:t>21/05/2015</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871ECA-F816-4BC6-8994-989507BC24D3}" type="slidenum">
              <a:rPr lang="en-GB" smtClean="0"/>
              <a:t>‹#›</a:t>
            </a:fld>
            <a:endParaRPr lang="en-GB" dirty="0"/>
          </a:p>
        </p:txBody>
      </p:sp>
    </p:spTree>
    <p:extLst>
      <p:ext uri="{BB962C8B-B14F-4D97-AF65-F5344CB8AC3E}">
        <p14:creationId xmlns:p14="http://schemas.microsoft.com/office/powerpoint/2010/main" val="4138752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2</a:t>
            </a:fld>
            <a:endParaRPr lang="en-GB" dirty="0"/>
          </a:p>
        </p:txBody>
      </p:sp>
    </p:spTree>
    <p:extLst>
      <p:ext uri="{BB962C8B-B14F-4D97-AF65-F5344CB8AC3E}">
        <p14:creationId xmlns:p14="http://schemas.microsoft.com/office/powerpoint/2010/main" val="361108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dirty="0" smtClean="0"/>
              <a:t>Introduce the session outcomes</a:t>
            </a:r>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11</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Any</a:t>
            </a:r>
            <a:r>
              <a:rPr lang="en-GB" baseline="0" dirty="0" smtClean="0"/>
              <a:t> Questions?</a:t>
            </a:r>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12</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dirty="0" smtClean="0">
                <a:latin typeface="Arial" panose="020B0604020202020204" pitchFamily="34" charset="0"/>
                <a:cs typeface="Arial" panose="020B0604020202020204" pitchFamily="34" charset="0"/>
              </a:rPr>
              <a:t>Starter Activity</a:t>
            </a:r>
            <a:r>
              <a:rPr lang="en-GB" sz="1100" baseline="0" dirty="0" smtClean="0">
                <a:latin typeface="Arial" panose="020B0604020202020204" pitchFamily="34" charset="0"/>
                <a:cs typeface="Arial" panose="020B0604020202020204" pitchFamily="34" charset="0"/>
              </a:rPr>
              <a:t>-</a:t>
            </a:r>
            <a:r>
              <a:rPr lang="en-GB" sz="1100" kern="1200" dirty="0" smtClean="0">
                <a:solidFill>
                  <a:schemeClr val="tx1"/>
                </a:solidFill>
                <a:effectLst/>
                <a:latin typeface="Arial" panose="020B0604020202020204" pitchFamily="34" charset="0"/>
                <a:ea typeface="+mn-ea"/>
                <a:cs typeface="Arial" panose="020B0604020202020204" pitchFamily="34" charset="0"/>
              </a:rPr>
              <a:t>Learners will play the guess how many sweets in the jar game on arrival. Learners will write the figure on the whiteboard.  When all the learners have written down their guesses, the tutor will ask the learners to work out the range of guesses and will reveal the correct answer. </a:t>
            </a:r>
          </a:p>
          <a:p>
            <a:r>
              <a:rPr lang="en-GB" sz="1100" kern="1200" dirty="0" smtClean="0">
                <a:solidFill>
                  <a:schemeClr val="tx1"/>
                </a:solidFill>
                <a:effectLst/>
                <a:latin typeface="Arial" panose="020B0604020202020204" pitchFamily="34" charset="0"/>
                <a:ea typeface="+mn-ea"/>
                <a:cs typeface="Arial" panose="020B0604020202020204" pitchFamily="34" charset="0"/>
              </a:rPr>
              <a:t>Tutor will also ask learners to identify on a Post It note what they think the biggest challenge might be with regards to embedding </a:t>
            </a:r>
            <a:r>
              <a:rPr lang="en-GB" sz="1100" b="1" u="sng" kern="1200" dirty="0" smtClean="0">
                <a:solidFill>
                  <a:schemeClr val="tx1"/>
                </a:solidFill>
                <a:effectLst/>
                <a:latin typeface="Arial" panose="020B0604020202020204" pitchFamily="34" charset="0"/>
                <a:ea typeface="+mn-ea"/>
                <a:cs typeface="Arial" panose="020B0604020202020204" pitchFamily="34" charset="0"/>
              </a:rPr>
              <a:t>function skills </a:t>
            </a:r>
            <a:r>
              <a:rPr lang="en-GB" sz="1100" kern="1200" dirty="0" smtClean="0">
                <a:solidFill>
                  <a:schemeClr val="tx1"/>
                </a:solidFill>
                <a:effectLst/>
                <a:latin typeface="Arial" panose="020B0604020202020204" pitchFamily="34" charset="0"/>
                <a:ea typeface="+mn-ea"/>
                <a:cs typeface="Arial" panose="020B0604020202020204" pitchFamily="34" charset="0"/>
              </a:rPr>
              <a:t>within sessions.</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Prize for the Winner</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Whiteboard</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Marker Pens</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Sweet Jar with Sweets</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Post It Notes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3</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latin typeface="Arial" panose="020B0604020202020204" pitchFamily="34" charset="0"/>
                <a:cs typeface="Arial" panose="020B0604020202020204" pitchFamily="34" charset="0"/>
              </a:rPr>
              <a:t>Learners</a:t>
            </a:r>
            <a:r>
              <a:rPr lang="en-GB" baseline="0" dirty="0" smtClean="0">
                <a:latin typeface="Arial" panose="020B0604020202020204" pitchFamily="34" charset="0"/>
                <a:cs typeface="Arial" panose="020B0604020202020204" pitchFamily="34" charset="0"/>
              </a:rPr>
              <a:t> will use paper plates to rate themselves 1-10 to identify how confident they feel with regards to embedding Maths &amp; English.</a:t>
            </a:r>
          </a:p>
          <a:p>
            <a:endParaRPr lang="en-GB" baseline="0"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Tutors will line up in numerical order and will work out an average score. </a:t>
            </a:r>
          </a:p>
          <a:p>
            <a:endParaRPr lang="en-GB" baseline="0" dirty="0" smtClean="0">
              <a:latin typeface="Arial" panose="020B0604020202020204" pitchFamily="34" charset="0"/>
              <a:cs typeface="Arial" panose="020B0604020202020204" pitchFamily="34" charset="0"/>
            </a:endParaRPr>
          </a:p>
          <a:p>
            <a:r>
              <a:rPr lang="en-GB" baseline="0" dirty="0" smtClean="0">
                <a:latin typeface="Arial" panose="020B0604020202020204" pitchFamily="34" charset="0"/>
                <a:cs typeface="Arial" panose="020B0604020202020204" pitchFamily="34" charset="0"/>
              </a:rPr>
              <a:t>Tutor will use direct questioning to explore why learners feel the way that they do.</a:t>
            </a:r>
            <a:endParaRPr lang="en-GB" dirty="0" smtClean="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4</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5</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100" kern="1200" dirty="0" smtClean="0">
                <a:solidFill>
                  <a:schemeClr val="tx1"/>
                </a:solidFill>
                <a:effectLst/>
                <a:latin typeface="Arial" panose="020B0604020202020204" pitchFamily="34" charset="0"/>
                <a:ea typeface="+mn-ea"/>
                <a:cs typeface="Arial" panose="020B0604020202020204" pitchFamily="34" charset="0"/>
              </a:rPr>
              <a:t>Learners will have 3 minutes to identify as many reasons as they can think of as to why </a:t>
            </a:r>
            <a:r>
              <a:rPr lang="en-GB" sz="1100" b="1" u="sng" kern="1200" dirty="0" smtClean="0">
                <a:solidFill>
                  <a:schemeClr val="tx1"/>
                </a:solidFill>
                <a:effectLst/>
                <a:latin typeface="Arial" panose="020B0604020202020204" pitchFamily="34" charset="0"/>
                <a:ea typeface="+mn-ea"/>
                <a:cs typeface="Arial" panose="020B0604020202020204" pitchFamily="34" charset="0"/>
              </a:rPr>
              <a:t>functional skills </a:t>
            </a:r>
            <a:r>
              <a:rPr lang="en-GB" sz="1100" kern="1200" dirty="0" smtClean="0">
                <a:solidFill>
                  <a:schemeClr val="tx1"/>
                </a:solidFill>
                <a:effectLst/>
                <a:latin typeface="Arial" panose="020B0604020202020204" pitchFamily="34" charset="0"/>
                <a:ea typeface="+mn-ea"/>
                <a:cs typeface="Arial" panose="020B0604020202020204" pitchFamily="34" charset="0"/>
              </a:rPr>
              <a:t>are important to learners and their progression. </a:t>
            </a:r>
          </a:p>
          <a:p>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n-GB" sz="1100" kern="1200" dirty="0" smtClean="0">
                <a:solidFill>
                  <a:schemeClr val="tx1"/>
                </a:solidFill>
                <a:effectLst/>
                <a:latin typeface="Arial" panose="020B0604020202020204" pitchFamily="34" charset="0"/>
                <a:ea typeface="+mn-ea"/>
                <a:cs typeface="Arial" panose="020B0604020202020204" pitchFamily="34" charset="0"/>
              </a:rPr>
              <a:t>Tutor will lead the discussion and discuss points raised by recently Ofsted report. </a:t>
            </a:r>
          </a:p>
          <a:p>
            <a:endParaRPr lang="en-GB" sz="1100" kern="1200" dirty="0" smtClean="0">
              <a:solidFill>
                <a:schemeClr val="tx1"/>
              </a:solidFill>
              <a:effectLst/>
              <a:latin typeface="Arial" panose="020B0604020202020204" pitchFamily="34" charset="0"/>
              <a:ea typeface="+mn-ea"/>
              <a:cs typeface="Arial" panose="020B0604020202020204" pitchFamily="34" charset="0"/>
            </a:endParaRPr>
          </a:p>
          <a:p>
            <a:r>
              <a:rPr lang="en-GB" sz="1100" kern="1200" dirty="0" smtClean="0">
                <a:solidFill>
                  <a:schemeClr val="tx1"/>
                </a:solidFill>
                <a:effectLst/>
                <a:latin typeface="Arial" panose="020B0604020202020204" pitchFamily="34" charset="0"/>
                <a:ea typeface="+mn-ea"/>
                <a:cs typeface="Arial" panose="020B0604020202020204" pitchFamily="34" charset="0"/>
              </a:rPr>
              <a:t>Tutor will encourage learners to think specifically about their own learner needs.</a:t>
            </a:r>
          </a:p>
          <a:p>
            <a:endParaRPr lang="en-GB" sz="1100" b="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Flipchart Paper</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Timer</a:t>
            </a:r>
          </a:p>
          <a:p>
            <a:pPr marL="171450" indent="-171450">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Marker Pens</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6</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anose="020B0604020202020204" pitchFamily="34" charset="0"/>
                <a:ea typeface="+mn-ea"/>
                <a:cs typeface="Arial" panose="020B0604020202020204" pitchFamily="34" charset="0"/>
              </a:rPr>
              <a:t>Learners will have 3 minutes to identify as many reasons as they can think of as to why </a:t>
            </a:r>
            <a:r>
              <a:rPr lang="en-GB" sz="1200" b="1" u="sng" kern="1200" dirty="0" smtClean="0">
                <a:solidFill>
                  <a:schemeClr val="tx1"/>
                </a:solidFill>
                <a:effectLst/>
                <a:latin typeface="Arial" panose="020B0604020202020204" pitchFamily="34" charset="0"/>
                <a:ea typeface="+mn-ea"/>
                <a:cs typeface="Arial" panose="020B0604020202020204" pitchFamily="34" charset="0"/>
              </a:rPr>
              <a:t>functional skills </a:t>
            </a:r>
            <a:r>
              <a:rPr lang="en-GB" sz="1200" kern="1200" dirty="0" smtClean="0">
                <a:solidFill>
                  <a:schemeClr val="tx1"/>
                </a:solidFill>
                <a:effectLst/>
                <a:latin typeface="Arial" panose="020B0604020202020204" pitchFamily="34" charset="0"/>
                <a:ea typeface="+mn-ea"/>
                <a:cs typeface="Arial" panose="020B0604020202020204" pitchFamily="34" charset="0"/>
              </a:rPr>
              <a:t>are important to learners and their progression. </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Arial" panose="020B0604020202020204" pitchFamily="34" charset="0"/>
                <a:ea typeface="+mn-ea"/>
                <a:cs typeface="Arial" panose="020B0604020202020204" pitchFamily="34" charset="0"/>
              </a:rPr>
              <a:t>Tutor will lead the discussion and discuss points raised by recently Ofsted report. </a:t>
            </a:r>
          </a:p>
          <a:p>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r>
              <a:rPr lang="en-GB" sz="1200" kern="1200" dirty="0" smtClean="0">
                <a:solidFill>
                  <a:schemeClr val="tx1"/>
                </a:solidFill>
                <a:effectLst/>
                <a:latin typeface="Arial" panose="020B0604020202020204" pitchFamily="34" charset="0"/>
                <a:ea typeface="+mn-ea"/>
                <a:cs typeface="Arial" panose="020B0604020202020204" pitchFamily="34" charset="0"/>
              </a:rPr>
              <a:t>Tutor will encourage learners to think specifically about their own learner needs.</a:t>
            </a:r>
          </a:p>
          <a:p>
            <a:endParaRPr lang="en-GB" sz="1200" b="0" kern="1200" dirty="0" smtClean="0">
              <a:solidFill>
                <a:schemeClr val="tx1"/>
              </a:solidFill>
              <a:effectLst/>
              <a:latin typeface="Arial" panose="020B0604020202020204" pitchFamily="34" charset="0"/>
              <a:ea typeface="+mn-ea"/>
              <a:cs typeface="Arial" panose="020B0604020202020204" pitchFamily="34" charset="0"/>
            </a:endParaRP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ea typeface="+mn-ea"/>
                <a:cs typeface="Arial" panose="020B0604020202020204" pitchFamily="34" charset="0"/>
              </a:rPr>
              <a:t>Flipchart Paper</a:t>
            </a: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ea typeface="+mn-ea"/>
                <a:cs typeface="Arial" panose="020B0604020202020204" pitchFamily="34" charset="0"/>
              </a:rPr>
              <a:t>Timer</a:t>
            </a:r>
          </a:p>
          <a:p>
            <a:pPr marL="171450" indent="-171450">
              <a:buFont typeface="Arial" panose="020B0604020202020204" pitchFamily="34" charset="0"/>
              <a:buChar char="•"/>
            </a:pPr>
            <a:r>
              <a:rPr lang="en-GB" sz="1200" b="0" kern="1200" dirty="0" smtClean="0">
                <a:solidFill>
                  <a:schemeClr val="tx1"/>
                </a:solidFill>
                <a:effectLst/>
                <a:latin typeface="Arial" panose="020B0604020202020204" pitchFamily="34" charset="0"/>
                <a:ea typeface="+mn-ea"/>
                <a:cs typeface="Arial" panose="020B0604020202020204" pitchFamily="34" charset="0"/>
              </a:rPr>
              <a:t>Marker Pens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7</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Learners will each be given a box containing a toolkit of resources, for each resource learners will identify one way that it could be used to embed maths within their subject specialism.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Learners will then feedback their ideas as a group.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Tutor will reinforce the discussion using theory on the PowerPoint.</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Box to contain:</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Paper Plates</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Tape measure</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String</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Tube of Smarties</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Stop Watch</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Play money</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Lego</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Thermometer </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Pack of cards</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Graph paper</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Calculator</a:t>
            </a:r>
          </a:p>
          <a:p>
            <a:pPr marL="628650" lvl="1" indent="-171450">
              <a:buFont typeface="Arial" panose="020B0604020202020204" pitchFamily="34" charset="0"/>
              <a:buChar char="•"/>
            </a:pPr>
            <a:r>
              <a:rPr lang="en-GB" sz="1200" b="0" kern="1200" dirty="0" smtClean="0">
                <a:solidFill>
                  <a:schemeClr val="tx1"/>
                </a:solidFill>
                <a:effectLst/>
                <a:latin typeface="+mn-lt"/>
                <a:ea typeface="+mn-ea"/>
                <a:cs typeface="+mn-cs"/>
              </a:rPr>
              <a:t>Clock</a:t>
            </a:r>
          </a:p>
          <a:p>
            <a:endParaRPr lang="en-GB" b="0"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8</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Tutor will feed back ideas to learners</a:t>
            </a:r>
            <a:endParaRPr lang="en-GB"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9</a:t>
            </a:fld>
            <a:endParaRPr lang="en-GB" dirty="0"/>
          </a:p>
        </p:txBody>
      </p:sp>
    </p:spTree>
    <p:extLst>
      <p:ext uri="{BB962C8B-B14F-4D97-AF65-F5344CB8AC3E}">
        <p14:creationId xmlns:p14="http://schemas.microsoft.com/office/powerpoint/2010/main" val="1014058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Tutor will feed back ideas to learners</a:t>
            </a:r>
            <a:endParaRPr lang="en-GB" dirty="0" smtClean="0"/>
          </a:p>
          <a:p>
            <a:endParaRPr lang="en-GB" dirty="0"/>
          </a:p>
        </p:txBody>
      </p:sp>
      <p:sp>
        <p:nvSpPr>
          <p:cNvPr id="4" name="Slide Number Placeholder 3"/>
          <p:cNvSpPr>
            <a:spLocks noGrp="1"/>
          </p:cNvSpPr>
          <p:nvPr>
            <p:ph type="sldNum" sz="quarter" idx="10"/>
          </p:nvPr>
        </p:nvSpPr>
        <p:spPr/>
        <p:txBody>
          <a:bodyPr/>
          <a:lstStyle/>
          <a:p>
            <a:fld id="{EC871ECA-F816-4BC6-8994-989507BC24D3}" type="slidenum">
              <a:rPr lang="en-GB" smtClean="0"/>
              <a:t>10</a:t>
            </a:fld>
            <a:endParaRPr lang="en-GB" dirty="0"/>
          </a:p>
        </p:txBody>
      </p:sp>
    </p:spTree>
    <p:extLst>
      <p:ext uri="{BB962C8B-B14F-4D97-AF65-F5344CB8AC3E}">
        <p14:creationId xmlns:p14="http://schemas.microsoft.com/office/powerpoint/2010/main" val="10140583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B6CF2D9-D0FF-4B00-B02F-DB608A803C01}" type="datetimeFigureOut">
              <a:rPr lang="en-GB" smtClean="0"/>
              <a:t>21/05/2015</a:t>
            </a:fld>
            <a:endParaRPr lang="en-GB"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2B6CF2D9-D0FF-4B00-B02F-DB608A803C01}" type="datetimeFigureOut">
              <a:rPr lang="en-GB" smtClean="0"/>
              <a:t>21/05/2015</a:t>
            </a:fld>
            <a:endParaRPr lang="en-GB"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B6CF2D9-D0FF-4B00-B02F-DB608A803C01}" type="datetimeFigureOut">
              <a:rPr lang="en-GB" smtClean="0"/>
              <a:t>21/05/2015</a:t>
            </a:fld>
            <a:endParaRPr lang="en-GB"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21/05/2015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21/05/2015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21/05/2015</a:t>
            </a:fld>
            <a:endParaRPr lang="en-GB"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3.jpe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2.jpe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image" Target="../media/image4.jp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2.jpe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2.jpeg"/><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image" Target="../media/image3.jpe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83568" y="1700808"/>
            <a:ext cx="7344816" cy="3168352"/>
          </a:xfrm>
          <a:prstGeom prst="rect">
            <a:avLst/>
          </a:prstGeom>
        </p:spPr>
        <p:txBody>
          <a:bodyPr vert="horz">
            <a:normAutofit fontScale="62500" lnSpcReduction="2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6600" b="1" dirty="0" smtClean="0">
                <a:ln w="11430"/>
                <a:solidFill>
                  <a:srgbClr val="422683"/>
                </a:solidFill>
                <a:latin typeface="Arial Black" panose="020B0A04020102020204" pitchFamily="34" charset="0"/>
              </a:rPr>
              <a:t>Recognising Opportunities to Include Functional Skills </a:t>
            </a:r>
          </a:p>
          <a:p>
            <a:pPr marL="0" indent="0" algn="ctr">
              <a:buFont typeface="Wingdings 2"/>
              <a:buNone/>
            </a:pPr>
            <a:r>
              <a:rPr lang="en-US" sz="6600" b="1" dirty="0" smtClean="0">
                <a:ln w="11430"/>
                <a:solidFill>
                  <a:srgbClr val="422683"/>
                </a:solidFill>
                <a:latin typeface="Arial Black" panose="020B0A04020102020204" pitchFamily="34" charset="0"/>
              </a:rPr>
              <a:t>Maths</a:t>
            </a:r>
          </a:p>
          <a:p>
            <a:pPr marL="0" indent="0" algn="ctr">
              <a:buFont typeface="Wingdings 2"/>
              <a:buNone/>
            </a:pPr>
            <a:r>
              <a:rPr lang="en-US" sz="2900" b="1" dirty="0" smtClean="0">
                <a:ln w="11430"/>
                <a:solidFill>
                  <a:srgbClr val="422683"/>
                </a:solidFill>
                <a:latin typeface="Arial Black" panose="020B0A04020102020204" pitchFamily="34" charset="0"/>
              </a:rPr>
              <a:t>Lucy Crofts </a:t>
            </a:r>
            <a:endParaRPr lang="en-GB" dirty="0"/>
          </a:p>
        </p:txBody>
      </p:sp>
      <p:pic>
        <p:nvPicPr>
          <p:cNvPr id="11" name="Picture 10"/>
          <p:cNvPicPr/>
          <p:nvPr/>
        </p:nvPicPr>
        <p:blipFill>
          <a:blip r:embed="rId2"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spTree>
    <p:extLst>
      <p:ext uri="{BB962C8B-B14F-4D97-AF65-F5344CB8AC3E}">
        <p14:creationId xmlns:p14="http://schemas.microsoft.com/office/powerpoint/2010/main" val="2333705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Maths Examples</a:t>
            </a:r>
            <a:endParaRPr lang="en-GB" sz="3200" cap="small" dirty="0">
              <a:solidFill>
                <a:srgbClr val="7030A0"/>
              </a:solidFill>
              <a:latin typeface="Arial" panose="020B0604020202020204" pitchFamily="34" charset="0"/>
              <a:cs typeface="Arial" panose="020B0604020202020204" pitchFamily="34" charset="0"/>
            </a:endParaRPr>
          </a:p>
        </p:txBody>
      </p:sp>
      <p:sp>
        <p:nvSpPr>
          <p:cNvPr id="11" name="Rectangle 10"/>
          <p:cNvSpPr/>
          <p:nvPr/>
        </p:nvSpPr>
        <p:spPr>
          <a:xfrm>
            <a:off x="470717" y="1361763"/>
            <a:ext cx="6318448" cy="3693319"/>
          </a:xfrm>
          <a:prstGeom prst="rect">
            <a:avLst/>
          </a:prstGeom>
        </p:spPr>
        <p:txBody>
          <a:bodyPr wrap="square">
            <a:spAutoFit/>
          </a:bodyPr>
          <a:lstStyle/>
          <a:p>
            <a:pPr marL="457200" indent="-457200">
              <a:spcBef>
                <a:spcPct val="20000"/>
              </a:spcBef>
              <a:buClr>
                <a:srgbClr val="7030A0"/>
              </a:buClr>
              <a:buFont typeface="Arial" pitchFamily="34" charset="0"/>
              <a:buChar char="•"/>
            </a:pPr>
            <a:r>
              <a:rPr lang="en-GB" b="1" dirty="0" smtClean="0">
                <a:solidFill>
                  <a:prstClr val="black"/>
                </a:solidFill>
                <a:latin typeface="Arial" panose="020B0604020202020204" pitchFamily="34" charset="0"/>
                <a:cs typeface="Arial" panose="020B0604020202020204" pitchFamily="34" charset="0"/>
              </a:rPr>
              <a:t>Fractions</a:t>
            </a:r>
            <a:r>
              <a:rPr lang="en-GB" b="1" dirty="0">
                <a:solidFill>
                  <a:prstClr val="black"/>
                </a:solidFill>
                <a:latin typeface="Arial" panose="020B0604020202020204" pitchFamily="34" charset="0"/>
                <a:cs typeface="Arial" panose="020B0604020202020204" pitchFamily="34" charset="0"/>
              </a:rPr>
              <a:t>, </a:t>
            </a:r>
            <a:r>
              <a:rPr lang="en-GB" b="1" dirty="0" smtClean="0">
                <a:solidFill>
                  <a:prstClr val="black"/>
                </a:solidFill>
                <a:latin typeface="Arial" panose="020B0604020202020204" pitchFamily="34" charset="0"/>
                <a:cs typeface="Arial" panose="020B0604020202020204" pitchFamily="34" charset="0"/>
              </a:rPr>
              <a:t>Decimals and Percentages</a:t>
            </a:r>
          </a:p>
          <a:p>
            <a:pPr>
              <a:spcBef>
                <a:spcPct val="20000"/>
              </a:spcBef>
            </a:pPr>
            <a:r>
              <a:rPr lang="en-GB" i="1" dirty="0" smtClean="0">
                <a:solidFill>
                  <a:prstClr val="black"/>
                </a:solidFill>
                <a:latin typeface="Arial" panose="020B0604020202020204" pitchFamily="34" charset="0"/>
                <a:cs typeface="Arial" panose="020B0604020202020204" pitchFamily="34" charset="0"/>
              </a:rPr>
              <a:t>money, VAT, ordering stock</a:t>
            </a:r>
          </a:p>
          <a:p>
            <a:pPr>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457200" indent="-457200">
              <a:spcBef>
                <a:spcPct val="20000"/>
              </a:spcBef>
              <a:buClr>
                <a:srgbClr val="422683"/>
              </a:buClr>
              <a:buFont typeface="Arial" pitchFamily="34" charset="0"/>
              <a:buChar char="•"/>
            </a:pPr>
            <a:r>
              <a:rPr lang="en-GB" b="1" dirty="0" smtClean="0">
                <a:solidFill>
                  <a:prstClr val="black"/>
                </a:solidFill>
                <a:latin typeface="Arial" panose="020B0604020202020204" pitchFamily="34" charset="0"/>
                <a:cs typeface="Arial" panose="020B0604020202020204" pitchFamily="34" charset="0"/>
              </a:rPr>
              <a:t>Formulae</a:t>
            </a:r>
          </a:p>
          <a:p>
            <a:pPr>
              <a:spcBef>
                <a:spcPct val="20000"/>
              </a:spcBef>
            </a:pPr>
            <a:r>
              <a:rPr lang="en-GB" i="1" dirty="0" smtClean="0">
                <a:solidFill>
                  <a:prstClr val="black"/>
                </a:solidFill>
                <a:latin typeface="Arial" panose="020B0604020202020204" pitchFamily="34" charset="0"/>
                <a:cs typeface="Arial" panose="020B0604020202020204" pitchFamily="34" charset="0"/>
              </a:rPr>
              <a:t>BMI, area, perimeter </a:t>
            </a:r>
          </a:p>
          <a:p>
            <a:pPr>
              <a:spcBef>
                <a:spcPct val="20000"/>
              </a:spcBef>
            </a:pPr>
            <a:endParaRPr lang="en-GB" dirty="0" smtClean="0">
              <a:solidFill>
                <a:prstClr val="black"/>
              </a:solidFill>
              <a:latin typeface="Arial" panose="020B0604020202020204" pitchFamily="34" charset="0"/>
              <a:cs typeface="Arial" panose="020B0604020202020204" pitchFamily="34" charset="0"/>
            </a:endParaRPr>
          </a:p>
          <a:p>
            <a:pPr marL="457200" indent="-457200">
              <a:spcBef>
                <a:spcPct val="20000"/>
              </a:spcBef>
              <a:buClr>
                <a:srgbClr val="422683"/>
              </a:buClr>
              <a:buFont typeface="Arial" pitchFamily="34" charset="0"/>
              <a:buChar char="•"/>
            </a:pPr>
            <a:r>
              <a:rPr lang="en-GB" b="1" dirty="0" smtClean="0">
                <a:solidFill>
                  <a:prstClr val="black"/>
                </a:solidFill>
                <a:latin typeface="Arial" panose="020B0604020202020204" pitchFamily="34" charset="0"/>
                <a:cs typeface="Arial" panose="020B0604020202020204" pitchFamily="34" charset="0"/>
              </a:rPr>
              <a:t>Calculations</a:t>
            </a:r>
          </a:p>
          <a:p>
            <a:pPr>
              <a:spcBef>
                <a:spcPct val="20000"/>
              </a:spcBef>
            </a:pPr>
            <a:r>
              <a:rPr lang="en-GB" i="1" dirty="0" smtClean="0">
                <a:solidFill>
                  <a:prstClr val="black"/>
                </a:solidFill>
                <a:latin typeface="Arial" panose="020B0604020202020204" pitchFamily="34" charset="0"/>
                <a:cs typeface="Arial" panose="020B0604020202020204" pitchFamily="34" charset="0"/>
              </a:rPr>
              <a:t>money, budgets, wages</a:t>
            </a:r>
          </a:p>
          <a:p>
            <a:pPr>
              <a:spcBef>
                <a:spcPct val="20000"/>
              </a:spcBef>
            </a:pPr>
            <a:endParaRPr lang="en-GB" dirty="0">
              <a:solidFill>
                <a:prstClr val="black"/>
              </a:solidFill>
              <a:latin typeface="Arial" panose="020B0604020202020204" pitchFamily="34" charset="0"/>
              <a:cs typeface="Arial" panose="020B0604020202020204" pitchFamily="34" charset="0"/>
            </a:endParaRPr>
          </a:p>
          <a:p>
            <a:pPr marL="342900" indent="-342900">
              <a:spcBef>
                <a:spcPct val="20000"/>
              </a:spcBef>
              <a:buClr>
                <a:srgbClr val="422683"/>
              </a:buClr>
              <a:buFont typeface="Arial" pitchFamily="34" charset="0"/>
              <a:buChar char="•"/>
            </a:pPr>
            <a:r>
              <a:rPr lang="en-GB" b="1" dirty="0" smtClean="0">
                <a:solidFill>
                  <a:prstClr val="black"/>
                </a:solidFill>
                <a:latin typeface="Arial" panose="020B0604020202020204" pitchFamily="34" charset="0"/>
                <a:cs typeface="Arial" panose="020B0604020202020204" pitchFamily="34" charset="0"/>
              </a:rPr>
              <a:t>Conversions</a:t>
            </a:r>
          </a:p>
          <a:p>
            <a:pPr>
              <a:spcBef>
                <a:spcPct val="20000"/>
              </a:spcBef>
            </a:pPr>
            <a:r>
              <a:rPr lang="en-GB" i="1" dirty="0" smtClean="0">
                <a:solidFill>
                  <a:prstClr val="black"/>
                </a:solidFill>
                <a:latin typeface="Arial" panose="020B0604020202020204" pitchFamily="34" charset="0"/>
                <a:cs typeface="Arial" panose="020B0604020202020204" pitchFamily="34" charset="0"/>
              </a:rPr>
              <a:t>measurement, money</a:t>
            </a:r>
            <a:endParaRPr lang="en-GB" i="1" dirty="0">
              <a:solidFill>
                <a:prstClr val="black"/>
              </a:solidFill>
              <a:latin typeface="Arial" panose="020B0604020202020204" pitchFamily="34" charset="0"/>
              <a:cs typeface="Arial" panose="020B0604020202020204" pitchFamily="34" charset="0"/>
            </a:endParaRPr>
          </a:p>
        </p:txBody>
      </p:sp>
      <p:pic>
        <p:nvPicPr>
          <p:cNvPr id="20" name="Picture 1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grpSp>
        <p:nvGrpSpPr>
          <p:cNvPr id="2" name="Group 1"/>
          <p:cNvGrpSpPr/>
          <p:nvPr/>
        </p:nvGrpSpPr>
        <p:grpSpPr>
          <a:xfrm>
            <a:off x="4322386" y="1524256"/>
            <a:ext cx="3666235" cy="3530826"/>
            <a:chOff x="4322386" y="1524256"/>
            <a:chExt cx="3666235" cy="3530826"/>
          </a:xfrm>
        </p:grpSpPr>
        <p:grpSp>
          <p:nvGrpSpPr>
            <p:cNvPr id="3" name="Group 2"/>
            <p:cNvGrpSpPr/>
            <p:nvPr/>
          </p:nvGrpSpPr>
          <p:grpSpPr>
            <a:xfrm>
              <a:off x="4322386" y="1524256"/>
              <a:ext cx="3666235" cy="2124238"/>
              <a:chOff x="4322386" y="1524256"/>
              <a:chExt cx="3666235" cy="2124238"/>
            </a:xfrm>
          </p:grpSpPr>
          <p:pic>
            <p:nvPicPr>
              <p:cNvPr id="17" name="Picture 2" descr="http://i.telegraph.co.uk/multimedia/archive/02196/money_2196794b.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555860" y="1524256"/>
                <a:ext cx="1432761" cy="89663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22386" y="2280342"/>
                <a:ext cx="1812583" cy="13681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3074" name="Picture 2" descr="http://ts1.mm.bing.net/th?id=JN.JXPKLuaVNbeKbmwfPB6bhg&amp;w=212&amp;h=141&amp;c=7&amp;rs=1&amp;qlt=90&amp;o=4&amp;pid=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46210" y="3712056"/>
              <a:ext cx="2019300" cy="134302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62404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1"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heel(1)">
                                      <p:cBhvr>
                                        <p:cTn id="11" dur="2000"/>
                                        <p:tgtEl>
                                          <p:spTgt spid="2"/>
                                        </p:tgtEl>
                                      </p:cBhvr>
                                    </p:animEffect>
                                  </p:childTnLst>
                                </p:cTn>
                              </p:par>
                            </p:childTnLst>
                          </p:cTn>
                        </p:par>
                        <p:par>
                          <p:cTn id="12" fill="hold">
                            <p:stCondLst>
                              <p:cond delay="25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Session Outcomes</a:t>
            </a:r>
            <a:endParaRPr lang="en-GB" sz="3200" cap="small" dirty="0">
              <a:solidFill>
                <a:srgbClr val="7030A0"/>
              </a:solidFill>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457200" y="2248272"/>
            <a:ext cx="7139136" cy="410344"/>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Explore how to recognise opportunities to include Maths within teaching, learning and assessment</a:t>
            </a:r>
          </a:p>
        </p:txBody>
      </p:sp>
      <p:sp>
        <p:nvSpPr>
          <p:cNvPr id="9" name="Content Placeholder 2"/>
          <p:cNvSpPr txBox="1">
            <a:spLocks/>
          </p:cNvSpPr>
          <p:nvPr/>
        </p:nvSpPr>
        <p:spPr>
          <a:xfrm>
            <a:off x="467544" y="3738736"/>
            <a:ext cx="7139136" cy="410344"/>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Arial" panose="020B0604020202020204" pitchFamily="34" charset="0"/>
              <a:buChar char="•"/>
            </a:pPr>
            <a:r>
              <a:rPr lang="en-GB" sz="2400" dirty="0" smtClean="0">
                <a:latin typeface="Arial" panose="020B0604020202020204" pitchFamily="34" charset="0"/>
                <a:cs typeface="Arial" panose="020B0604020202020204" pitchFamily="34" charset="0"/>
              </a:rPr>
              <a:t>Create an action plan to record ideas and future proprieties</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
        <p:nvSpPr>
          <p:cNvPr id="12" name="Content Placeholder 2"/>
          <p:cNvSpPr txBox="1">
            <a:spLocks/>
          </p:cNvSpPr>
          <p:nvPr/>
        </p:nvSpPr>
        <p:spPr>
          <a:xfrm>
            <a:off x="498140" y="1330551"/>
            <a:ext cx="7139136" cy="410344"/>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buNone/>
            </a:pPr>
            <a:r>
              <a:rPr lang="en-GB" sz="2400" b="1" dirty="0" smtClean="0">
                <a:solidFill>
                  <a:srgbClr val="0000FF"/>
                </a:solidFill>
                <a:latin typeface="Arial" panose="020B0604020202020204" pitchFamily="34" charset="0"/>
                <a:cs typeface="Arial" panose="020B0604020202020204" pitchFamily="34" charset="0"/>
              </a:rPr>
              <a:t>When did we?  </a:t>
            </a:r>
            <a:r>
              <a:rPr lang="en-GB" sz="2400" b="1" dirty="0" smtClean="0">
                <a:solidFill>
                  <a:srgbClr val="15BB1D"/>
                </a:solidFill>
                <a:latin typeface="Arial" panose="020B0604020202020204" pitchFamily="34" charset="0"/>
                <a:cs typeface="Arial" panose="020B0604020202020204" pitchFamily="34" charset="0"/>
              </a:rPr>
              <a:t>How did we?</a:t>
            </a:r>
            <a:endParaRPr lang="en-GB" sz="2400" dirty="0" smtClean="0">
              <a:solidFill>
                <a:srgbClr val="15BB1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3307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down)">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Any Questions?</a:t>
            </a:r>
            <a:endParaRPr lang="en-GB" sz="3200" cap="small" dirty="0">
              <a:solidFill>
                <a:srgbClr val="7030A0"/>
              </a:solidFill>
              <a:latin typeface="Arial" panose="020B0604020202020204" pitchFamily="34" charset="0"/>
              <a:cs typeface="Arial" panose="020B0604020202020204" pitchFamily="34" charset="0"/>
            </a:endParaRPr>
          </a:p>
        </p:txBody>
      </p:sp>
      <p:pic>
        <p:nvPicPr>
          <p:cNvPr id="8" name="Picture 2" descr="C:\Users\CroftsL\AppData\Local\Microsoft\Windows\Temporary Internet Files\Content.IE5\IXH0527M\question-mark-in-blue-round-button-6154-large[1].pn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75856" y="2204864"/>
            <a:ext cx="2520280" cy="252028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3709278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1000" fill="hold"/>
                                        <p:tgtEl>
                                          <p:spTgt spid="8"/>
                                        </p:tgtEl>
                                        <p:attrNameLst>
                                          <p:attrName>ppt_w</p:attrName>
                                        </p:attrNameLst>
                                      </p:cBhvr>
                                      <p:tavLst>
                                        <p:tav tm="0">
                                          <p:val>
                                            <p:fltVal val="0"/>
                                          </p:val>
                                        </p:tav>
                                        <p:tav tm="100000">
                                          <p:val>
                                            <p:strVal val="#ppt_w"/>
                                          </p:val>
                                        </p:tav>
                                      </p:tavLst>
                                    </p:anim>
                                    <p:anim calcmode="lin" valueType="num">
                                      <p:cBhvr>
                                        <p:cTn id="12" dur="1000" fill="hold"/>
                                        <p:tgtEl>
                                          <p:spTgt spid="8"/>
                                        </p:tgtEl>
                                        <p:attrNameLst>
                                          <p:attrName>ppt_h</p:attrName>
                                        </p:attrNameLst>
                                      </p:cBhvr>
                                      <p:tavLst>
                                        <p:tav tm="0">
                                          <p:val>
                                            <p:fltVal val="0"/>
                                          </p:val>
                                        </p:tav>
                                        <p:tav tm="100000">
                                          <p:val>
                                            <p:strVal val="#ppt_h"/>
                                          </p:val>
                                        </p:tav>
                                      </p:tavLst>
                                    </p:anim>
                                    <p:anim calcmode="lin" valueType="num">
                                      <p:cBhvr>
                                        <p:cTn id="13" dur="1000" fill="hold"/>
                                        <p:tgtEl>
                                          <p:spTgt spid="8"/>
                                        </p:tgtEl>
                                        <p:attrNameLst>
                                          <p:attrName>style.rotation</p:attrName>
                                        </p:attrNameLst>
                                      </p:cBhvr>
                                      <p:tavLst>
                                        <p:tav tm="0">
                                          <p:val>
                                            <p:fltVal val="90"/>
                                          </p:val>
                                        </p:tav>
                                        <p:tav tm="100000">
                                          <p:val>
                                            <p:fltVal val="0"/>
                                          </p:val>
                                        </p:tav>
                                      </p:tavLst>
                                    </p:anim>
                                    <p:animEffect transition="in" filter="fade">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2492896"/>
            <a:ext cx="6552728" cy="3168352"/>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4" name="Group 3"/>
          <p:cNvGrpSpPr/>
          <p:nvPr/>
        </p:nvGrpSpPr>
        <p:grpSpPr>
          <a:xfrm>
            <a:off x="827584" y="980728"/>
            <a:ext cx="6552728" cy="4825632"/>
            <a:chOff x="827584" y="980728"/>
            <a:chExt cx="6552728" cy="4825632"/>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07704" y="980728"/>
              <a:ext cx="4392488" cy="3791164"/>
            </a:xfrm>
            <a:prstGeom prst="rect">
              <a:avLst/>
            </a:prstGeom>
          </p:spPr>
        </p:pic>
        <p:sp>
          <p:nvSpPr>
            <p:cNvPr id="10" name="Content Placeholder 2"/>
            <p:cNvSpPr txBox="1">
              <a:spLocks/>
            </p:cNvSpPr>
            <p:nvPr/>
          </p:nvSpPr>
          <p:spPr>
            <a:xfrm>
              <a:off x="827584" y="2638008"/>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11" name="Picture 10"/>
          <p:cNvPicPr/>
          <p:nvPr/>
        </p:nvPicPr>
        <p:blipFill>
          <a:blip r:embed="rId3" cstate="print">
            <a:extLst>
              <a:ext uri="{28A0092B-C50C-407E-A947-70E740481C1C}">
                <a14:useLocalDpi xmlns:a14="http://schemas.microsoft.com/office/drawing/2010/main" val="0"/>
              </a:ext>
            </a:extLst>
          </a:blip>
          <a:stretch>
            <a:fillRect/>
          </a:stretch>
        </p:blipFill>
        <p:spPr>
          <a:xfrm>
            <a:off x="7164288" y="260648"/>
            <a:ext cx="1381760" cy="4953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spTree>
    <p:extLst>
      <p:ext uri="{BB962C8B-B14F-4D97-AF65-F5344CB8AC3E}">
        <p14:creationId xmlns:p14="http://schemas.microsoft.com/office/powerpoint/2010/main" val="2286649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0" name="Content Placeholder 2"/>
          <p:cNvSpPr txBox="1">
            <a:spLocks/>
          </p:cNvSpPr>
          <p:nvPr/>
        </p:nvSpPr>
        <p:spPr>
          <a:xfrm>
            <a:off x="827584" y="692696"/>
            <a:ext cx="6552728" cy="108012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411321070"/>
              </p:ext>
            </p:extLst>
          </p:nvPr>
        </p:nvGraphicFramePr>
        <p:xfrm>
          <a:off x="1476368" y="620688"/>
          <a:ext cx="6408000" cy="6124402"/>
        </p:xfrm>
        <a:graphic>
          <a:graphicData uri="http://schemas.openxmlformats.org/drawingml/2006/table">
            <a:tbl>
              <a:tblPr firstRow="1" bandRow="1"/>
              <a:tblGrid>
                <a:gridCol w="3167640"/>
                <a:gridCol w="3240360"/>
              </a:tblGrid>
              <a:tr h="340997">
                <a:tc gridSpan="2">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gridSpan="2">
                  <a:txBody>
                    <a:bodyPr/>
                    <a:lstStyle/>
                    <a:p>
                      <a:pPr algn="l"/>
                      <a:r>
                        <a:rPr lang="en-GB" sz="1100" dirty="0" smtClean="0">
                          <a:solidFill>
                            <a:schemeClr val="tx1"/>
                          </a:solidFill>
                          <a:latin typeface="Arial" panose="020B0604020202020204" pitchFamily="34" charset="0"/>
                          <a:cs typeface="Arial" panose="020B0604020202020204" pitchFamily="34" charset="0"/>
                        </a:rPr>
                        <a:t>Embedding</a:t>
                      </a:r>
                      <a:r>
                        <a:rPr lang="en-GB" sz="1100" baseline="0" dirty="0" smtClean="0">
                          <a:solidFill>
                            <a:schemeClr val="tx1"/>
                          </a:solidFill>
                          <a:latin typeface="Arial" panose="020B0604020202020204" pitchFamily="34" charset="0"/>
                          <a:cs typeface="Arial" panose="020B0604020202020204" pitchFamily="34" charset="0"/>
                        </a:rPr>
                        <a:t> Maths</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gridSpan="2">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517133">
                <a:tc>
                  <a:txBody>
                    <a:bodyPr/>
                    <a:lstStyle/>
                    <a:p>
                      <a:pPr marL="285750" indent="-285750" algn="l">
                        <a:buFont typeface="Wingdings" panose="05000000000000000000" pitchFamily="2" charset="2"/>
                        <a:buChar char="Ø"/>
                      </a:pPr>
                      <a:r>
                        <a:rPr lang="en-GB" sz="1100" dirty="0" smtClean="0">
                          <a:solidFill>
                            <a:schemeClr val="tx1"/>
                          </a:solidFill>
                          <a:latin typeface="Arial" panose="020B0604020202020204" pitchFamily="34" charset="0"/>
                          <a:cs typeface="Arial" panose="020B0604020202020204" pitchFamily="34" charset="0"/>
                        </a:rPr>
                        <a:t>Understanding the importance </a:t>
                      </a:r>
                      <a:r>
                        <a:rPr lang="en-GB" sz="1100" baseline="0" dirty="0" smtClean="0">
                          <a:solidFill>
                            <a:schemeClr val="tx1"/>
                          </a:solidFill>
                          <a:latin typeface="Arial" panose="020B0604020202020204" pitchFamily="34" charset="0"/>
                          <a:cs typeface="Arial" panose="020B0604020202020204" pitchFamily="34" charset="0"/>
                        </a:rPr>
                        <a:t>of embedding maths</a:t>
                      </a:r>
                    </a:p>
                    <a:p>
                      <a:pPr marL="285750" indent="-285750" algn="l">
                        <a:buFont typeface="Wingdings" panose="05000000000000000000" pitchFamily="2" charset="2"/>
                        <a:buChar char="Ø"/>
                      </a:pPr>
                      <a:r>
                        <a:rPr lang="en-GB" sz="1100" baseline="0" dirty="0" smtClean="0">
                          <a:solidFill>
                            <a:schemeClr val="tx1"/>
                          </a:solidFill>
                          <a:latin typeface="Arial" panose="020B0604020202020204" pitchFamily="34" charset="0"/>
                          <a:cs typeface="Arial" panose="020B0604020202020204" pitchFamily="34" charset="0"/>
                        </a:rPr>
                        <a:t>Explaining the benefits</a:t>
                      </a:r>
                    </a:p>
                    <a:p>
                      <a:pPr marL="285750" indent="-285750" algn="l">
                        <a:buFont typeface="Wingdings" panose="05000000000000000000" pitchFamily="2" charset="2"/>
                        <a:buChar char="Ø"/>
                      </a:pPr>
                      <a:r>
                        <a:rPr lang="en-GB" sz="1100" baseline="0" dirty="0" smtClean="0">
                          <a:solidFill>
                            <a:schemeClr val="tx1"/>
                          </a:solidFill>
                          <a:latin typeface="Arial" panose="020B0604020202020204" pitchFamily="34" charset="0"/>
                          <a:cs typeface="Arial" panose="020B0604020202020204" pitchFamily="34" charset="0"/>
                        </a:rPr>
                        <a:t>Know ways of embedding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Ø"/>
                      </a:pPr>
                      <a:r>
                        <a:rPr lang="en-GB" sz="1100" baseline="0" dirty="0" smtClean="0">
                          <a:solidFill>
                            <a:schemeClr val="tx1"/>
                          </a:solidFill>
                          <a:latin typeface="Arial" panose="020B0604020202020204" pitchFamily="34" charset="0"/>
                          <a:cs typeface="Arial" panose="020B0604020202020204" pitchFamily="34" charset="0"/>
                        </a:rPr>
                        <a:t>To develop maths and function skills, needed to achieve their main learning goals and aims</a:t>
                      </a:r>
                    </a:p>
                    <a:p>
                      <a:pPr marL="285750" indent="-285750" algn="l">
                        <a:buFont typeface="Wingdings" panose="05000000000000000000" pitchFamily="2" charset="2"/>
                        <a:buChar char="Ø"/>
                      </a:pPr>
                      <a:r>
                        <a:rPr lang="en-GB" sz="1100" baseline="0" dirty="0" smtClean="0">
                          <a:solidFill>
                            <a:schemeClr val="tx1"/>
                          </a:solidFill>
                          <a:latin typeface="Arial" panose="020B0604020202020204" pitchFamily="34" charset="0"/>
                          <a:cs typeface="Arial" panose="020B0604020202020204" pitchFamily="34" charset="0"/>
                        </a:rPr>
                        <a:t>Learners appreciate the importance of improving their maths</a:t>
                      </a:r>
                      <a:endParaRPr lang="en-GB" sz="1100"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gridSpan="2">
                  <a:txBody>
                    <a:bodyPr/>
                    <a:lstStyle/>
                    <a:p>
                      <a:pPr algn="l"/>
                      <a:r>
                        <a:rPr lang="en-GB" sz="1600" b="1" dirty="0" smtClean="0">
                          <a:solidFill>
                            <a:schemeClr val="bg1"/>
                          </a:solidFill>
                          <a:latin typeface="Arial" panose="020B0604020202020204" pitchFamily="34" charset="0"/>
                          <a:cs typeface="Arial" panose="020B0604020202020204" pitchFamily="34" charset="0"/>
                        </a:rPr>
                        <a:t>Level</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gridSpan="2">
                  <a:txBody>
                    <a:bodyPr/>
                    <a:lstStyle/>
                    <a:p>
                      <a:pPr algn="l"/>
                      <a:r>
                        <a:rPr lang="en-GB" sz="1200" smtClean="0">
                          <a:solidFill>
                            <a:schemeClr val="tx1"/>
                          </a:solidFill>
                          <a:latin typeface="Arial" panose="020B0604020202020204" pitchFamily="34" charset="0"/>
                          <a:cs typeface="Arial" panose="020B0604020202020204" pitchFamily="34" charset="0"/>
                        </a:rPr>
                        <a:t>Level 2</a:t>
                      </a:r>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gridSpan="2">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gridSpan="2">
                  <a:txBody>
                    <a:bodyPr/>
                    <a:lstStyle/>
                    <a:p>
                      <a:pPr algn="l"/>
                      <a:r>
                        <a:rPr lang="en-GB" sz="1100" dirty="0" smtClean="0">
                          <a:solidFill>
                            <a:schemeClr val="tx1"/>
                          </a:solidFill>
                          <a:latin typeface="Arial" panose="020B0604020202020204" pitchFamily="34" charset="0"/>
                          <a:cs typeface="Arial" panose="020B0604020202020204" pitchFamily="34" charset="0"/>
                        </a:rPr>
                        <a:t>The following resource uses PowerPoint</a:t>
                      </a:r>
                      <a:r>
                        <a:rPr lang="en-GB" sz="1100" baseline="0" dirty="0" smtClean="0">
                          <a:solidFill>
                            <a:schemeClr val="tx1"/>
                          </a:solidFill>
                          <a:latin typeface="Arial" panose="020B0604020202020204" pitchFamily="34" charset="0"/>
                          <a:cs typeface="Arial" panose="020B0604020202020204" pitchFamily="34" charset="0"/>
                        </a:rPr>
                        <a:t> Slides (Slide Show). Slide 3 fun slide, Slide 4 fun slide, Slide 5 averages , Slide 7 function skills, Slide 8 activity, Slide 9 examples, Slide 10 examples, Slide 11 (Hidden) for Tutor use only – Session Outcomes </a:t>
                      </a:r>
                      <a:r>
                        <a:rPr lang="en-GB" sz="1100" b="1" baseline="0" dirty="0" smtClean="0">
                          <a:solidFill>
                            <a:schemeClr val="tx1"/>
                          </a:solidFill>
                          <a:latin typeface="Arial" panose="020B0604020202020204" pitchFamily="34" charset="0"/>
                          <a:cs typeface="Arial" panose="020B0604020202020204" pitchFamily="34" charset="0"/>
                        </a:rPr>
                        <a:t>(Teacher Notes at bottom of slides)</a:t>
                      </a:r>
                      <a:endParaRPr lang="en-GB" sz="11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GB" sz="12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gridSpan="2">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517133">
                <a:tc>
                  <a:txBody>
                    <a:bodyPr/>
                    <a:lstStyle/>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Jar of sweets</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Paper plates</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Tape Measure</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String</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Tube</a:t>
                      </a:r>
                      <a:r>
                        <a:rPr lang="en-GB" sz="1100" b="0" baseline="0" dirty="0" smtClean="0">
                          <a:solidFill>
                            <a:schemeClr val="tx1"/>
                          </a:solidFill>
                          <a:latin typeface="Arial" panose="020B0604020202020204" pitchFamily="34" charset="0"/>
                          <a:cs typeface="Arial" panose="020B0604020202020204" pitchFamily="34" charset="0"/>
                        </a:rPr>
                        <a:t> of  Smarties</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Stop Watch</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Play Money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Lego</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Thermometer</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Pack of Cards</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Graph Paper</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Calculator</a:t>
                      </a: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Clock</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Laptop</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Projector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65035">
                <a:tc gridSpan="2">
                  <a:txBody>
                    <a:bodyPr/>
                    <a:lstStyle/>
                    <a:p>
                      <a:pPr algn="l"/>
                      <a:r>
                        <a:rPr lang="en-GB" sz="1200" b="1" dirty="0" smtClean="0">
                          <a:solidFill>
                            <a:schemeClr val="bg1"/>
                          </a:solidFill>
                          <a:latin typeface="Arial" panose="020B0604020202020204" pitchFamily="34" charset="0"/>
                          <a:cs typeface="Arial" panose="020B0604020202020204" pitchFamily="34" charset="0"/>
                        </a:rPr>
                        <a:t>Duration</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c hMerge="1">
                  <a:txBody>
                    <a:bodyPr/>
                    <a:lstStyle/>
                    <a:p>
                      <a:pPr algn="l"/>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33890">
                <a:tc gridSpan="2">
                  <a:txBody>
                    <a:bodyPr/>
                    <a:lstStyle/>
                    <a:p>
                      <a:pPr algn="l"/>
                      <a:r>
                        <a:rPr lang="en-GB" sz="1200" b="0" dirty="0" smtClean="0">
                          <a:solidFill>
                            <a:schemeClr val="tx1"/>
                          </a:solidFill>
                          <a:latin typeface="Arial" panose="020B0604020202020204" pitchFamily="34" charset="0"/>
                          <a:cs typeface="Arial" panose="020B0604020202020204" pitchFamily="34" charset="0"/>
                        </a:rPr>
                        <a:t>30-45</a:t>
                      </a:r>
                      <a:r>
                        <a:rPr lang="en-GB" sz="1200" b="0" baseline="0" dirty="0" smtClean="0">
                          <a:solidFill>
                            <a:schemeClr val="tx1"/>
                          </a:solidFill>
                          <a:latin typeface="Arial" panose="020B0604020202020204" pitchFamily="34" charset="0"/>
                          <a:cs typeface="Arial" panose="020B0604020202020204" pitchFamily="34" charset="0"/>
                        </a:rPr>
                        <a:t> Mins</a:t>
                      </a:r>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a:endParaRPr lang="en-GB" sz="12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spTree>
    <p:extLst>
      <p:ext uri="{BB962C8B-B14F-4D97-AF65-F5344CB8AC3E}">
        <p14:creationId xmlns:p14="http://schemas.microsoft.com/office/powerpoint/2010/main" val="2608227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How many </a:t>
            </a:r>
          </a:p>
          <a:p>
            <a:pPr algn="ctr"/>
            <a:r>
              <a:rPr lang="en-GB" sz="3200" cap="small" dirty="0" smtClean="0">
                <a:solidFill>
                  <a:srgbClr val="7030A0"/>
                </a:solidFill>
                <a:latin typeface="Arial" panose="020B0604020202020204" pitchFamily="34" charset="0"/>
                <a:cs typeface="Arial" panose="020B0604020202020204" pitchFamily="34" charset="0"/>
              </a:rPr>
              <a:t>sweets in the jar?</a:t>
            </a:r>
            <a:endParaRPr lang="en-GB" sz="3200" cap="small" dirty="0">
              <a:solidFill>
                <a:srgbClr val="7030A0"/>
              </a:solidFill>
              <a:latin typeface="Arial" panose="020B0604020202020204" pitchFamily="34" charset="0"/>
              <a:cs typeface="Arial" panose="020B0604020202020204" pitchFamily="34" charset="0"/>
            </a:endParaRPr>
          </a:p>
        </p:txBody>
      </p:sp>
      <p:pic>
        <p:nvPicPr>
          <p:cNvPr id="12" name="Picture 2" descr="C:\Users\CroftsL\AppData\Local\Microsoft\Windows\Temporary Internet Files\Content.IE5\NUHYHJLG\3718150027_1acf48dc72_z[1].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3203848" y="1628800"/>
            <a:ext cx="2808312" cy="421906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6" name="Picture 5"/>
          <p:cNvPicPr/>
          <p:nvPr/>
        </p:nvPicPr>
        <p:blipFill>
          <a:blip r:embed="rId6"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94094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down)">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Including Maths </a:t>
            </a:r>
          </a:p>
          <a:p>
            <a:pPr algn="ctr"/>
            <a:r>
              <a:rPr lang="en-GB" sz="3200" cap="small" dirty="0" smtClean="0">
                <a:solidFill>
                  <a:srgbClr val="7030A0"/>
                </a:solidFill>
                <a:latin typeface="Arial" panose="020B0604020202020204" pitchFamily="34" charset="0"/>
                <a:cs typeface="Arial" panose="020B0604020202020204" pitchFamily="34" charset="0"/>
              </a:rPr>
              <a:t>&amp; English……</a:t>
            </a:r>
            <a:endParaRPr lang="en-GB" sz="3200" cap="small" dirty="0">
              <a:solidFill>
                <a:srgbClr val="7030A0"/>
              </a:solidFill>
              <a:latin typeface="Arial" panose="020B0604020202020204" pitchFamily="34" charset="0"/>
              <a:cs typeface="Arial" panose="020B0604020202020204" pitchFamily="34" charset="0"/>
            </a:endParaRPr>
          </a:p>
        </p:txBody>
      </p:sp>
      <p:sp>
        <p:nvSpPr>
          <p:cNvPr id="8" name="Content Placeholder 2"/>
          <p:cNvSpPr>
            <a:spLocks noGrp="1"/>
          </p:cNvSpPr>
          <p:nvPr>
            <p:ph idx="1"/>
          </p:nvPr>
        </p:nvSpPr>
        <p:spPr>
          <a:xfrm>
            <a:off x="442413" y="1268760"/>
            <a:ext cx="8229600" cy="820688"/>
          </a:xfrm>
        </p:spPr>
        <p:txBody>
          <a:bodyPr>
            <a:normAutofit/>
          </a:bodyPr>
          <a:lstStyle/>
          <a:p>
            <a:pPr marL="0" indent="0" algn="ctr">
              <a:buNone/>
            </a:pPr>
            <a:r>
              <a:rPr lang="en-GB" sz="2800" b="1" dirty="0" smtClean="0">
                <a:latin typeface="Arial" panose="020B0604020202020204" pitchFamily="34" charset="0"/>
                <a:cs typeface="Arial" panose="020B0604020202020204" pitchFamily="34" charset="0"/>
              </a:rPr>
              <a:t>How ‘Confident’ Are You?</a:t>
            </a:r>
          </a:p>
          <a:p>
            <a:pPr marL="0" indent="0" algn="ctr">
              <a:buNone/>
            </a:pPr>
            <a:endParaRPr lang="en-GB" sz="2800" b="1" dirty="0" smtClean="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00829" y="2060848"/>
            <a:ext cx="6631400" cy="3713584"/>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11" name="Picture 10"/>
          <p:cNvPicPr/>
          <p:nvPr/>
        </p:nvPicPr>
        <p:blipFill>
          <a:blip r:embed="rId6"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2421723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wipe(down)">
                                      <p:cBhvr>
                                        <p:cTn id="11" dur="500"/>
                                        <p:tgtEl>
                                          <p:spTgt spid="8">
                                            <p:txEl>
                                              <p:pRg st="0" end="0"/>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Including Maths </a:t>
            </a:r>
          </a:p>
          <a:p>
            <a:pPr algn="ctr"/>
            <a:r>
              <a:rPr lang="en-GB" sz="3200" cap="small" dirty="0" smtClean="0">
                <a:solidFill>
                  <a:srgbClr val="7030A0"/>
                </a:solidFill>
                <a:latin typeface="Arial" panose="020B0604020202020204" pitchFamily="34" charset="0"/>
                <a:cs typeface="Arial" panose="020B0604020202020204" pitchFamily="34" charset="0"/>
              </a:rPr>
              <a:t>&amp; English……</a:t>
            </a:r>
            <a:endParaRPr lang="en-GB" sz="3200" cap="small" dirty="0">
              <a:solidFill>
                <a:srgbClr val="7030A0"/>
              </a:solidFill>
              <a:latin typeface="Arial" panose="020B0604020202020204" pitchFamily="34" charset="0"/>
              <a:cs typeface="Arial" panose="020B0604020202020204" pitchFamily="34" charset="0"/>
            </a:endParaRPr>
          </a:p>
        </p:txBody>
      </p:sp>
      <p:sp>
        <p:nvSpPr>
          <p:cNvPr id="8" name="Content Placeholder 2"/>
          <p:cNvSpPr>
            <a:spLocks noGrp="1"/>
          </p:cNvSpPr>
          <p:nvPr>
            <p:ph idx="1"/>
          </p:nvPr>
        </p:nvSpPr>
        <p:spPr>
          <a:xfrm>
            <a:off x="457200" y="1268760"/>
            <a:ext cx="8229600" cy="820688"/>
          </a:xfrm>
        </p:spPr>
        <p:txBody>
          <a:bodyPr>
            <a:normAutofit/>
          </a:bodyPr>
          <a:lstStyle/>
          <a:p>
            <a:pPr marL="0" indent="0" algn="ctr">
              <a:buNone/>
            </a:pPr>
            <a:r>
              <a:rPr lang="en-GB" sz="3200" dirty="0" smtClean="0">
                <a:latin typeface="Arial" panose="020B0604020202020204" pitchFamily="34" charset="0"/>
                <a:cs typeface="Arial" panose="020B0604020202020204" pitchFamily="34" charset="0"/>
              </a:rPr>
              <a:t>Averages</a:t>
            </a:r>
          </a:p>
          <a:p>
            <a:pPr marL="0" indent="0" algn="ctr">
              <a:buNone/>
            </a:pPr>
            <a:endParaRPr lang="en-GB" sz="3200" dirty="0" smtClean="0">
              <a:latin typeface="Arial" panose="020B0604020202020204" pitchFamily="34" charset="0"/>
              <a:cs typeface="Arial" panose="020B0604020202020204" pitchFamily="34" charset="0"/>
            </a:endParaRPr>
          </a:p>
        </p:txBody>
      </p:sp>
      <p:sp>
        <p:nvSpPr>
          <p:cNvPr id="10" name="Content Placeholder 2"/>
          <p:cNvSpPr txBox="1">
            <a:spLocks/>
          </p:cNvSpPr>
          <p:nvPr/>
        </p:nvSpPr>
        <p:spPr>
          <a:xfrm>
            <a:off x="457200" y="2514600"/>
            <a:ext cx="7139136" cy="410344"/>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Mean</a:t>
            </a:r>
            <a:r>
              <a:rPr lang="en-GB" sz="2000" dirty="0" smtClean="0">
                <a:latin typeface="Arial" panose="020B0604020202020204" pitchFamily="34" charset="0"/>
                <a:cs typeface="Arial" panose="020B0604020202020204" pitchFamily="34" charset="0"/>
              </a:rPr>
              <a:t> – </a:t>
            </a:r>
            <a:r>
              <a:rPr lang="en-GB" sz="2000" b="1" dirty="0" smtClean="0">
                <a:solidFill>
                  <a:srgbClr val="7030A0"/>
                </a:solidFill>
                <a:latin typeface="Arial" panose="020B0604020202020204" pitchFamily="34" charset="0"/>
                <a:cs typeface="Arial" panose="020B0604020202020204" pitchFamily="34" charset="0"/>
              </a:rPr>
              <a:t>Add up </a:t>
            </a:r>
            <a:r>
              <a:rPr lang="en-GB" sz="2000" dirty="0" smtClean="0">
                <a:latin typeface="Arial" panose="020B0604020202020204" pitchFamily="34" charset="0"/>
                <a:cs typeface="Arial" panose="020B0604020202020204" pitchFamily="34" charset="0"/>
              </a:rPr>
              <a:t>all the numbers, then </a:t>
            </a:r>
            <a:r>
              <a:rPr lang="en-GB" sz="2000" b="1" dirty="0" smtClean="0">
                <a:solidFill>
                  <a:srgbClr val="7030A0"/>
                </a:solidFill>
                <a:latin typeface="Arial" panose="020B0604020202020204" pitchFamily="34" charset="0"/>
                <a:cs typeface="Arial" panose="020B0604020202020204" pitchFamily="34" charset="0"/>
              </a:rPr>
              <a:t>divide by how many </a:t>
            </a:r>
            <a:r>
              <a:rPr lang="en-GB" sz="2000" dirty="0" smtClean="0">
                <a:latin typeface="Arial" panose="020B0604020202020204" pitchFamily="34" charset="0"/>
                <a:cs typeface="Arial" panose="020B0604020202020204" pitchFamily="34" charset="0"/>
              </a:rPr>
              <a:t>numbers there are</a:t>
            </a:r>
          </a:p>
        </p:txBody>
      </p:sp>
      <p:sp>
        <p:nvSpPr>
          <p:cNvPr id="12" name="Content Placeholder 2"/>
          <p:cNvSpPr txBox="1">
            <a:spLocks/>
          </p:cNvSpPr>
          <p:nvPr/>
        </p:nvSpPr>
        <p:spPr>
          <a:xfrm>
            <a:off x="447331" y="3522712"/>
            <a:ext cx="7139136" cy="410344"/>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Mode</a:t>
            </a:r>
            <a:r>
              <a:rPr lang="en-GB" sz="2000" dirty="0" smtClean="0">
                <a:latin typeface="Arial" panose="020B0604020202020204" pitchFamily="34" charset="0"/>
                <a:cs typeface="Arial" panose="020B0604020202020204" pitchFamily="34" charset="0"/>
              </a:rPr>
              <a:t> – The number which appears </a:t>
            </a:r>
            <a:r>
              <a:rPr lang="en-GB" sz="2000" b="1" dirty="0" smtClean="0">
                <a:solidFill>
                  <a:srgbClr val="7030A0"/>
                </a:solidFill>
                <a:latin typeface="Arial" panose="020B0604020202020204" pitchFamily="34" charset="0"/>
                <a:cs typeface="Arial" panose="020B0604020202020204" pitchFamily="34" charset="0"/>
              </a:rPr>
              <a:t>most often</a:t>
            </a:r>
          </a:p>
        </p:txBody>
      </p:sp>
      <p:sp>
        <p:nvSpPr>
          <p:cNvPr id="14" name="Content Placeholder 2"/>
          <p:cNvSpPr txBox="1">
            <a:spLocks/>
          </p:cNvSpPr>
          <p:nvPr/>
        </p:nvSpPr>
        <p:spPr>
          <a:xfrm>
            <a:off x="457200" y="4314800"/>
            <a:ext cx="7139136" cy="410344"/>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a:buFont typeface="Arial" panose="020B0604020202020204" pitchFamily="34" charset="0"/>
              <a:buChar char="•"/>
            </a:pPr>
            <a:r>
              <a:rPr lang="en-GB" sz="2000" b="1" dirty="0" smtClean="0">
                <a:latin typeface="Arial" panose="020B0604020202020204" pitchFamily="34" charset="0"/>
                <a:cs typeface="Arial" panose="020B0604020202020204" pitchFamily="34" charset="0"/>
              </a:rPr>
              <a:t>Median </a:t>
            </a:r>
            <a:r>
              <a:rPr lang="en-GB" sz="2000" dirty="0" smtClean="0">
                <a:latin typeface="Arial" panose="020B0604020202020204" pitchFamily="34" charset="0"/>
                <a:cs typeface="Arial" panose="020B0604020202020204" pitchFamily="34" charset="0"/>
              </a:rPr>
              <a:t>– is the </a:t>
            </a:r>
            <a:r>
              <a:rPr lang="en-GB" sz="2000" b="1" i="1" dirty="0" smtClean="0">
                <a:solidFill>
                  <a:srgbClr val="7030A0"/>
                </a:solidFill>
                <a:latin typeface="Arial" panose="020B0604020202020204" pitchFamily="34" charset="0"/>
                <a:cs typeface="Arial" panose="020B0604020202020204" pitchFamily="34" charset="0"/>
              </a:rPr>
              <a:t>“middle number”</a:t>
            </a:r>
          </a:p>
        </p:txBody>
      </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325391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barn(inVertical)">
                                      <p:cBhvr>
                                        <p:cTn id="11" dur="500"/>
                                        <p:tgtEl>
                                          <p:spTgt spid="8">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down)">
                                      <p:cBhvr>
                                        <p:cTn id="19" dur="500"/>
                                        <p:tgtEl>
                                          <p:spTgt spid="12"/>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8" grpId="0" build="p"/>
      <p:bldP spid="10" grpId="0"/>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Why are Functional </a:t>
            </a:r>
          </a:p>
          <a:p>
            <a:pPr algn="ctr"/>
            <a:r>
              <a:rPr lang="en-GB" sz="3200" cap="small" dirty="0" smtClean="0">
                <a:solidFill>
                  <a:srgbClr val="7030A0"/>
                </a:solidFill>
                <a:latin typeface="Arial" panose="020B0604020202020204" pitchFamily="34" charset="0"/>
                <a:cs typeface="Arial" panose="020B0604020202020204" pitchFamily="34" charset="0"/>
              </a:rPr>
              <a:t>Skills Important?</a:t>
            </a:r>
            <a:endParaRPr lang="en-GB" sz="3200" cap="small" dirty="0">
              <a:solidFill>
                <a:srgbClr val="7030A0"/>
              </a:solidFill>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pic>
        <p:nvPicPr>
          <p:cNvPr id="1026" name="Picture 2" descr="http://ts4.mm.bing.net/th?id=JN.odbovrAhIQJY%2fptUKsNRvg&amp;w=122&amp;h=151&amp;c=7&amp;rs=1&amp;qlt=90&amp;o=4&amp;pid=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1988840"/>
            <a:ext cx="2674218" cy="33098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8076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p:cTn id="11" dur="1000" fill="hold"/>
                                        <p:tgtEl>
                                          <p:spTgt spid="1026"/>
                                        </p:tgtEl>
                                        <p:attrNameLst>
                                          <p:attrName>ppt_w</p:attrName>
                                        </p:attrNameLst>
                                      </p:cBhvr>
                                      <p:tavLst>
                                        <p:tav tm="0">
                                          <p:val>
                                            <p:fltVal val="0"/>
                                          </p:val>
                                        </p:tav>
                                        <p:tav tm="100000">
                                          <p:val>
                                            <p:strVal val="#ppt_w"/>
                                          </p:val>
                                        </p:tav>
                                      </p:tavLst>
                                    </p:anim>
                                    <p:anim calcmode="lin" valueType="num">
                                      <p:cBhvr>
                                        <p:cTn id="12" dur="1000" fill="hold"/>
                                        <p:tgtEl>
                                          <p:spTgt spid="1026"/>
                                        </p:tgtEl>
                                        <p:attrNameLst>
                                          <p:attrName>ppt_h</p:attrName>
                                        </p:attrNameLst>
                                      </p:cBhvr>
                                      <p:tavLst>
                                        <p:tav tm="0">
                                          <p:val>
                                            <p:fltVal val="0"/>
                                          </p:val>
                                        </p:tav>
                                        <p:tav tm="100000">
                                          <p:val>
                                            <p:strVal val="#ppt_h"/>
                                          </p:val>
                                        </p:tav>
                                      </p:tavLst>
                                    </p:anim>
                                    <p:anim calcmode="lin" valueType="num">
                                      <p:cBhvr>
                                        <p:cTn id="13" dur="1000" fill="hold"/>
                                        <p:tgtEl>
                                          <p:spTgt spid="1026"/>
                                        </p:tgtEl>
                                        <p:attrNameLst>
                                          <p:attrName>style.rotation</p:attrName>
                                        </p:attrNameLst>
                                      </p:cBhvr>
                                      <p:tavLst>
                                        <p:tav tm="0">
                                          <p:val>
                                            <p:fltVal val="90"/>
                                          </p:val>
                                        </p:tav>
                                        <p:tav tm="100000">
                                          <p:val>
                                            <p:fltVal val="0"/>
                                          </p:val>
                                        </p:tav>
                                      </p:tavLst>
                                    </p:anim>
                                    <p:animEffect transition="in" filter="fade">
                                      <p:cBhvr>
                                        <p:cTn id="14"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Why are Functional </a:t>
            </a:r>
          </a:p>
          <a:p>
            <a:pPr algn="ctr"/>
            <a:r>
              <a:rPr lang="en-GB" sz="3200" cap="small" dirty="0" smtClean="0">
                <a:solidFill>
                  <a:srgbClr val="7030A0"/>
                </a:solidFill>
                <a:latin typeface="Arial" panose="020B0604020202020204" pitchFamily="34" charset="0"/>
                <a:cs typeface="Arial" panose="020B0604020202020204" pitchFamily="34" charset="0"/>
              </a:rPr>
              <a:t>Skills Important?</a:t>
            </a:r>
            <a:endParaRPr lang="en-GB" sz="3200" cap="small" dirty="0">
              <a:solidFill>
                <a:srgbClr val="7030A0"/>
              </a:solidFill>
              <a:latin typeface="Arial" panose="020B0604020202020204" pitchFamily="34" charset="0"/>
              <a:cs typeface="Arial" panose="020B0604020202020204" pitchFamily="34" charset="0"/>
            </a:endParaRPr>
          </a:p>
        </p:txBody>
      </p:sp>
      <p:sp>
        <p:nvSpPr>
          <p:cNvPr id="9" name="Content Placeholder 2"/>
          <p:cNvSpPr txBox="1">
            <a:spLocks/>
          </p:cNvSpPr>
          <p:nvPr/>
        </p:nvSpPr>
        <p:spPr>
          <a:xfrm>
            <a:off x="457200" y="1600200"/>
            <a:ext cx="7283152" cy="4525963"/>
          </a:xfrm>
          <a:prstGeom prst="rect">
            <a:avLst/>
          </a:prstGeom>
        </p:spPr>
        <p:txBody>
          <a:bodyPr vert="horz">
            <a:normAutofit fontScale="92500"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GB" sz="2400" dirty="0" smtClean="0">
                <a:latin typeface="Arial" panose="020B0604020202020204" pitchFamily="34" charset="0"/>
                <a:cs typeface="Arial" panose="020B0604020202020204" pitchFamily="34" charset="0"/>
              </a:rPr>
              <a:t>‘One in five children do not achieve the expected literacy levels by the end of primary school’.</a:t>
            </a:r>
          </a:p>
          <a:p>
            <a:pPr marL="0" indent="0" algn="ctr">
              <a:buFont typeface="Wingdings 2"/>
              <a:buNone/>
            </a:pPr>
            <a:endParaRPr lang="en-GB" sz="2400" dirty="0" smtClean="0">
              <a:latin typeface="Arial" panose="020B0604020202020204" pitchFamily="34" charset="0"/>
              <a:cs typeface="Arial" panose="020B0604020202020204" pitchFamily="34" charset="0"/>
            </a:endParaRPr>
          </a:p>
          <a:p>
            <a:pPr marL="0" indent="0" algn="ctr">
              <a:buFont typeface="Wingdings 2"/>
              <a:buNone/>
            </a:pPr>
            <a:r>
              <a:rPr lang="en-GB" sz="2400" dirty="0" smtClean="0">
                <a:latin typeface="Arial" panose="020B0604020202020204" pitchFamily="34" charset="0"/>
                <a:cs typeface="Arial" panose="020B0604020202020204" pitchFamily="34" charset="0"/>
              </a:rPr>
              <a:t>‘One in three from ‘disadvantaged’ backgrounds.’</a:t>
            </a:r>
          </a:p>
          <a:p>
            <a:pPr marL="0" indent="0" algn="ctr">
              <a:buFont typeface="Wingdings 2"/>
              <a:buNone/>
            </a:pPr>
            <a:endParaRPr lang="en-GB" sz="2400" dirty="0" smtClean="0">
              <a:latin typeface="Arial" panose="020B0604020202020204" pitchFamily="34" charset="0"/>
              <a:cs typeface="Arial" panose="020B0604020202020204" pitchFamily="34" charset="0"/>
            </a:endParaRPr>
          </a:p>
          <a:p>
            <a:pPr marL="0" indent="0" algn="ctr">
              <a:buFont typeface="Wingdings 2"/>
              <a:buNone/>
            </a:pPr>
            <a:r>
              <a:rPr lang="en-GB" sz="2400" dirty="0" smtClean="0">
                <a:latin typeface="Arial" panose="020B0604020202020204" pitchFamily="34" charset="0"/>
                <a:cs typeface="Arial" panose="020B0604020202020204" pitchFamily="34" charset="0"/>
              </a:rPr>
              <a:t>‘One in seven adults, as many as five million people, lack basic literacy skills’.</a:t>
            </a:r>
          </a:p>
          <a:p>
            <a:pPr marL="0" indent="0" algn="ctr">
              <a:buFont typeface="Wingdings 2"/>
              <a:buNone/>
            </a:pPr>
            <a:endParaRPr lang="en-GB" sz="2400" dirty="0" smtClean="0">
              <a:latin typeface="Arial" panose="020B0604020202020204" pitchFamily="34" charset="0"/>
              <a:cs typeface="Arial" panose="020B0604020202020204" pitchFamily="34" charset="0"/>
            </a:endParaRPr>
          </a:p>
          <a:p>
            <a:pPr marL="0" indent="0" algn="ctr">
              <a:buFont typeface="Wingdings 2"/>
              <a:buNone/>
            </a:pPr>
            <a:r>
              <a:rPr lang="en-GB" sz="2400" dirty="0" smtClean="0">
                <a:latin typeface="Arial" panose="020B0604020202020204" pitchFamily="34" charset="0"/>
                <a:cs typeface="Arial" panose="020B0604020202020204" pitchFamily="34" charset="0"/>
              </a:rPr>
              <a:t>‘Too many young adults lack the functional skills to make their way in the modern world’.</a:t>
            </a:r>
          </a:p>
          <a:p>
            <a:pPr marL="0" indent="0" algn="ctr">
              <a:buFont typeface="Wingdings 2"/>
              <a:buNone/>
            </a:pPr>
            <a:endParaRPr lang="en-GB" sz="2400" dirty="0" smtClean="0">
              <a:latin typeface="Arial" panose="020B0604020202020204" pitchFamily="34" charset="0"/>
              <a:cs typeface="Arial" panose="020B0604020202020204" pitchFamily="34" charset="0"/>
            </a:endParaRPr>
          </a:p>
          <a:p>
            <a:pPr marL="0" indent="0">
              <a:buFont typeface="Wingdings 2"/>
              <a:buNone/>
            </a:pPr>
            <a:endParaRPr lang="en-GB" sz="1600" dirty="0" smtClean="0">
              <a:latin typeface="Arial" panose="020B0604020202020204" pitchFamily="34" charset="0"/>
              <a:cs typeface="Arial" panose="020B0604020202020204" pitchFamily="34" charset="0"/>
            </a:endParaRPr>
          </a:p>
          <a:p>
            <a:pPr marL="0" indent="0">
              <a:buFont typeface="Wingdings 2"/>
              <a:buNone/>
            </a:pPr>
            <a:r>
              <a:rPr lang="en-GB" sz="1200" i="1" dirty="0" smtClean="0">
                <a:latin typeface="Arial" panose="020B0604020202020204" pitchFamily="34" charset="0"/>
                <a:cs typeface="Arial" panose="020B0604020202020204" pitchFamily="34" charset="0"/>
              </a:rPr>
              <a:t>Reference: www.ofsted.gov.uk</a:t>
            </a:r>
          </a:p>
          <a:p>
            <a:pPr marL="114300" indent="0" algn="ctr">
              <a:buFont typeface="Wingdings 2"/>
              <a:buNone/>
            </a:pPr>
            <a:endParaRPr lang="en-GB" sz="1600" dirty="0">
              <a:solidFill>
                <a:srgbClr val="00B050"/>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3526604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What could we do?</a:t>
            </a:r>
            <a:endParaRPr lang="en-GB" sz="3200" cap="small" dirty="0">
              <a:solidFill>
                <a:srgbClr val="7030A0"/>
              </a:solidFill>
              <a:latin typeface="Arial" panose="020B0604020202020204" pitchFamily="34" charset="0"/>
              <a:cs typeface="Arial" panose="020B0604020202020204" pitchFamily="34" charset="0"/>
            </a:endParaRP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9" name="Picture 8"/>
          <p:cNvPicPr/>
          <p:nvPr/>
        </p:nvPicPr>
        <p:blipFill>
          <a:blip r:embed="rId5"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grpSp>
        <p:nvGrpSpPr>
          <p:cNvPr id="5" name="Group 4"/>
          <p:cNvGrpSpPr/>
          <p:nvPr/>
        </p:nvGrpSpPr>
        <p:grpSpPr>
          <a:xfrm>
            <a:off x="112706" y="1844824"/>
            <a:ext cx="7817358" cy="3176959"/>
            <a:chOff x="112706" y="1844824"/>
            <a:chExt cx="7817358" cy="3176959"/>
          </a:xfrm>
        </p:grpSpPr>
        <p:pic>
          <p:nvPicPr>
            <p:cNvPr id="2050" name="Picture 2" descr="http://ts4.mm.bing.net/th?id=JN.CVtNAg1nuGYWbuXZs3QVVQ&amp;w=216&amp;h=147&amp;c=7&amp;rs=1&amp;qlt=90&amp;o=4&amp;pid=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706" y="1965424"/>
              <a:ext cx="4490976" cy="30563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55422" y="1844824"/>
              <a:ext cx="3374642" cy="2585323"/>
            </a:xfrm>
            <a:prstGeom prst="rect">
              <a:avLst/>
            </a:prstGeom>
            <a:noFill/>
          </p:spPr>
          <p:txBody>
            <a:bodyPr wrap="none" lIns="91440" tIns="45720" rIns="91440" bIns="45720">
              <a:spAutoFit/>
            </a:bodyPr>
            <a:lstStyle/>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Box</a:t>
              </a:r>
            </a:p>
            <a:p>
              <a:pPr algn="ctr"/>
              <a:r>
                <a:rPr lang="en-US"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..of…………</a:t>
              </a:r>
            </a:p>
            <a:p>
              <a:pPr algn="ctr"/>
              <a:r>
                <a:rPr lang="en-US"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Delights </a:t>
              </a:r>
              <a:endParaRPr lang="en-US"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pSp>
    </p:spTree>
    <p:extLst>
      <p:ext uri="{BB962C8B-B14F-4D97-AF65-F5344CB8AC3E}">
        <p14:creationId xmlns:p14="http://schemas.microsoft.com/office/powerpoint/2010/main" val="282707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circle(in)">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1224136" cy="1056554"/>
          </a:xfrm>
          <a:prstGeom prst="rect">
            <a:avLst/>
          </a:prstGeom>
        </p:spPr>
      </p:pic>
      <p:sp>
        <p:nvSpPr>
          <p:cNvPr id="13" name="Title 1"/>
          <p:cNvSpPr txBox="1">
            <a:spLocks/>
          </p:cNvSpPr>
          <p:nvPr/>
        </p:nvSpPr>
        <p:spPr>
          <a:xfrm>
            <a:off x="457200" y="125760"/>
            <a:ext cx="8229600" cy="710952"/>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GB" sz="3200" cap="small" dirty="0" smtClean="0">
                <a:solidFill>
                  <a:srgbClr val="7030A0"/>
                </a:solidFill>
                <a:latin typeface="Arial" panose="020B0604020202020204" pitchFamily="34" charset="0"/>
                <a:cs typeface="Arial" panose="020B0604020202020204" pitchFamily="34" charset="0"/>
              </a:rPr>
              <a:t>Maths Examples</a:t>
            </a:r>
            <a:endParaRPr lang="en-GB" sz="3200" cap="small" dirty="0">
              <a:solidFill>
                <a:srgbClr val="7030A0"/>
              </a:solidFill>
              <a:latin typeface="Arial" panose="020B0604020202020204" pitchFamily="34" charset="0"/>
              <a:cs typeface="Arial" panose="020B0604020202020204" pitchFamily="34" charset="0"/>
            </a:endParaRPr>
          </a:p>
        </p:txBody>
      </p:sp>
      <p:sp>
        <p:nvSpPr>
          <p:cNvPr id="10" name="Content Placeholder 2"/>
          <p:cNvSpPr>
            <a:spLocks noGrp="1"/>
          </p:cNvSpPr>
          <p:nvPr>
            <p:ph idx="1"/>
          </p:nvPr>
        </p:nvSpPr>
        <p:spPr>
          <a:xfrm>
            <a:off x="457200" y="1268760"/>
            <a:ext cx="8507288" cy="5141168"/>
          </a:xfrm>
        </p:spPr>
        <p:txBody>
          <a:bodyPr>
            <a:noAutofit/>
          </a:bodyPr>
          <a:lstStyle/>
          <a:p>
            <a:pPr>
              <a:buFont typeface="Arial" panose="020B0604020202020204" pitchFamily="34" charset="0"/>
              <a:buChar char="•"/>
            </a:pPr>
            <a:r>
              <a:rPr lang="en-GB" sz="1800" b="1" dirty="0">
                <a:latin typeface="Arial" panose="020B0604020202020204" pitchFamily="34" charset="0"/>
                <a:cs typeface="Arial" panose="020B0604020202020204" pitchFamily="34" charset="0"/>
              </a:rPr>
              <a:t>Shape, </a:t>
            </a:r>
            <a:r>
              <a:rPr lang="en-GB" sz="1800" b="1" dirty="0" smtClean="0">
                <a:latin typeface="Arial" panose="020B0604020202020204" pitchFamily="34" charset="0"/>
                <a:cs typeface="Arial" panose="020B0604020202020204" pitchFamily="34" charset="0"/>
              </a:rPr>
              <a:t>Space </a:t>
            </a:r>
            <a:r>
              <a:rPr lang="en-GB" sz="1800" b="1" dirty="0">
                <a:latin typeface="Arial" panose="020B0604020202020204" pitchFamily="34" charset="0"/>
                <a:cs typeface="Arial" panose="020B0604020202020204" pitchFamily="34" charset="0"/>
              </a:rPr>
              <a:t>and </a:t>
            </a:r>
            <a:r>
              <a:rPr lang="en-GB" sz="1800" b="1" dirty="0" smtClean="0">
                <a:latin typeface="Arial" panose="020B0604020202020204" pitchFamily="34" charset="0"/>
                <a:cs typeface="Arial" panose="020B0604020202020204" pitchFamily="34" charset="0"/>
              </a:rPr>
              <a:t>Measure</a:t>
            </a:r>
          </a:p>
          <a:p>
            <a:pPr marL="0" indent="0">
              <a:buNone/>
            </a:pPr>
            <a:r>
              <a:rPr lang="en-GB" sz="1800" i="1" dirty="0" smtClean="0">
                <a:latin typeface="Arial" panose="020B0604020202020204" pitchFamily="34" charset="0"/>
                <a:cs typeface="Arial" panose="020B0604020202020204" pitchFamily="34" charset="0"/>
              </a:rPr>
              <a:t>area, perimeter, volume, shapes</a:t>
            </a:r>
          </a:p>
          <a:p>
            <a:endParaRPr lang="en-GB"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1800" b="1" dirty="0" smtClean="0">
                <a:latin typeface="Arial" panose="020B0604020202020204" pitchFamily="34" charset="0"/>
                <a:cs typeface="Arial" panose="020B0604020202020204" pitchFamily="34" charset="0"/>
              </a:rPr>
              <a:t>Averages</a:t>
            </a:r>
          </a:p>
          <a:p>
            <a:pPr marL="0" indent="0">
              <a:buNone/>
            </a:pPr>
            <a:r>
              <a:rPr lang="en-GB" sz="1800" i="1" dirty="0" smtClean="0">
                <a:latin typeface="Arial" panose="020B0604020202020204" pitchFamily="34" charset="0"/>
                <a:cs typeface="Arial" panose="020B0604020202020204" pitchFamily="34" charset="0"/>
              </a:rPr>
              <a:t>speed, weight, spend</a:t>
            </a:r>
          </a:p>
          <a:p>
            <a:endParaRPr lang="en-GB"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1800" b="1" dirty="0">
                <a:latin typeface="Arial" panose="020B0604020202020204" pitchFamily="34" charset="0"/>
                <a:cs typeface="Arial" panose="020B0604020202020204" pitchFamily="34" charset="0"/>
              </a:rPr>
              <a:t>Data </a:t>
            </a:r>
            <a:r>
              <a:rPr lang="en-GB" sz="1800" b="1" dirty="0" smtClean="0">
                <a:latin typeface="Arial" panose="020B0604020202020204" pitchFamily="34" charset="0"/>
                <a:cs typeface="Arial" panose="020B0604020202020204" pitchFamily="34" charset="0"/>
              </a:rPr>
              <a:t>Handling</a:t>
            </a:r>
          </a:p>
          <a:p>
            <a:pPr marL="0" indent="0">
              <a:buNone/>
            </a:pPr>
            <a:r>
              <a:rPr lang="en-GB" sz="1800" i="1" dirty="0" smtClean="0">
                <a:solidFill>
                  <a:prstClr val="black"/>
                </a:solidFill>
                <a:latin typeface="Arial" panose="020B0604020202020204" pitchFamily="34" charset="0"/>
                <a:cs typeface="Arial" panose="020B0604020202020204" pitchFamily="34" charset="0"/>
              </a:rPr>
              <a:t>questionnaire data, pie charts, bar charts</a:t>
            </a:r>
            <a:endParaRPr lang="en-GB" sz="1800" i="1" dirty="0" smtClean="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1800" b="1" dirty="0">
                <a:latin typeface="Arial" panose="020B0604020202020204" pitchFamily="34" charset="0"/>
                <a:cs typeface="Arial" panose="020B0604020202020204" pitchFamily="34" charset="0"/>
              </a:rPr>
              <a:t>Ratio and </a:t>
            </a:r>
            <a:r>
              <a:rPr lang="en-GB" sz="1800" b="1" dirty="0" smtClean="0">
                <a:latin typeface="Arial" panose="020B0604020202020204" pitchFamily="34" charset="0"/>
                <a:cs typeface="Arial" panose="020B0604020202020204" pitchFamily="34" charset="0"/>
              </a:rPr>
              <a:t>Proportion</a:t>
            </a:r>
          </a:p>
          <a:p>
            <a:pPr marL="0" indent="0">
              <a:buNone/>
            </a:pPr>
            <a:r>
              <a:rPr lang="en-GB" sz="1800" i="1" dirty="0" smtClean="0">
                <a:latin typeface="Arial" panose="020B0604020202020204" pitchFamily="34" charset="0"/>
                <a:cs typeface="Arial" panose="020B0604020202020204" pitchFamily="34" charset="0"/>
              </a:rPr>
              <a:t>recipes, hair colour, mortar</a:t>
            </a:r>
          </a:p>
          <a:p>
            <a:pPr marL="0" indent="0">
              <a:buNone/>
            </a:pPr>
            <a:endParaRPr lang="en-GB" sz="1800" dirty="0">
              <a:latin typeface="Arial" panose="020B0604020202020204" pitchFamily="34" charset="0"/>
              <a:cs typeface="Arial" panose="020B0604020202020204" pitchFamily="34" charset="0"/>
            </a:endParaRPr>
          </a:p>
          <a:p>
            <a:pPr>
              <a:buFont typeface="Arial" panose="020B0604020202020204" pitchFamily="34" charset="0"/>
              <a:buChar char="•"/>
            </a:pPr>
            <a:r>
              <a:rPr lang="en-GB" sz="1800" b="1" dirty="0" smtClean="0">
                <a:latin typeface="Arial" panose="020B0604020202020204" pitchFamily="34" charset="0"/>
                <a:cs typeface="Arial" panose="020B0604020202020204" pitchFamily="34" charset="0"/>
              </a:rPr>
              <a:t>Time</a:t>
            </a:r>
          </a:p>
          <a:p>
            <a:pPr marL="0" indent="0">
              <a:buNone/>
            </a:pPr>
            <a:r>
              <a:rPr lang="en-GB" sz="1800" i="1" dirty="0" smtClean="0">
                <a:latin typeface="Arial" panose="020B0604020202020204" pitchFamily="34" charset="0"/>
                <a:cs typeface="Arial" panose="020B0604020202020204" pitchFamily="34" charset="0"/>
              </a:rPr>
              <a:t>target setting, hair colour, estimation</a:t>
            </a:r>
          </a:p>
          <a:p>
            <a:endParaRPr lang="en-GB" sz="1800" dirty="0">
              <a:latin typeface="Arial" panose="020B0604020202020204" pitchFamily="34" charset="0"/>
              <a:cs typeface="Arial" panose="020B0604020202020204" pitchFamily="34" charset="0"/>
            </a:endParaRPr>
          </a:p>
        </p:txBody>
      </p:sp>
      <p:grpSp>
        <p:nvGrpSpPr>
          <p:cNvPr id="2" name="Group 1"/>
          <p:cNvGrpSpPr/>
          <p:nvPr/>
        </p:nvGrpSpPr>
        <p:grpSpPr>
          <a:xfrm>
            <a:off x="3851920" y="1450049"/>
            <a:ext cx="4189806" cy="4383443"/>
            <a:chOff x="3851920" y="1450049"/>
            <a:chExt cx="4189806" cy="4383443"/>
          </a:xfrm>
        </p:grpSpPr>
        <p:pic>
          <p:nvPicPr>
            <p:cNvPr id="12" name="Picture 2" descr="http://upload.wikimedia.org/wikipedia/commons/thumb/d/de/Aspect-ratio-4x3.svg/220px-Aspect-ratio-4x3.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2120" y="3601616"/>
              <a:ext cx="1653908" cy="126298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39952" y="5185792"/>
              <a:ext cx="3886200"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1920" y="1450049"/>
              <a:ext cx="2088232"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940152" y="1772816"/>
              <a:ext cx="2101574" cy="11447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18" name="Picture 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7504" y="6223829"/>
            <a:ext cx="1080120" cy="589547"/>
          </a:xfrm>
          <a:prstGeom prst="rect">
            <a:avLst/>
          </a:prstGeom>
        </p:spPr>
      </p:pic>
      <p:pic>
        <p:nvPicPr>
          <p:cNvPr id="11" name="Picture 10"/>
          <p:cNvPicPr/>
          <p:nvPr/>
        </p:nvPicPr>
        <p:blipFill>
          <a:blip r:embed="rId9" cstate="print">
            <a:extLst>
              <a:ext uri="{28A0092B-C50C-407E-A947-70E740481C1C}">
                <a14:useLocalDpi xmlns:a14="http://schemas.microsoft.com/office/drawing/2010/main" val="0"/>
              </a:ext>
            </a:extLst>
          </a:blip>
          <a:stretch>
            <a:fillRect/>
          </a:stretch>
        </p:blipFill>
        <p:spPr>
          <a:xfrm>
            <a:off x="7164288" y="44624"/>
            <a:ext cx="1381760" cy="495300"/>
          </a:xfrm>
          <a:prstGeom prst="rect">
            <a:avLst/>
          </a:prstGeom>
        </p:spPr>
      </p:pic>
    </p:spTree>
    <p:extLst>
      <p:ext uri="{BB962C8B-B14F-4D97-AF65-F5344CB8AC3E}">
        <p14:creationId xmlns:p14="http://schemas.microsoft.com/office/powerpoint/2010/main" val="214561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down)">
                                      <p:cBhvr>
                                        <p:cTn id="11" dur="500"/>
                                        <p:tgtEl>
                                          <p:spTgt spid="10"/>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0" grpId="0" uiExpan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675</TotalTime>
  <Words>790</Words>
  <Application>Microsoft Office PowerPoint</Application>
  <PresentationFormat>On-screen Show (4:3)</PresentationFormat>
  <Paragraphs>168</Paragraphs>
  <Slides>13</Slides>
  <Notes>11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Tracey Dunn</cp:lastModifiedBy>
  <cp:revision>90</cp:revision>
  <dcterms:created xsi:type="dcterms:W3CDTF">2015-01-26T16:10:38Z</dcterms:created>
  <dcterms:modified xsi:type="dcterms:W3CDTF">2015-05-21T11:46:58Z</dcterms:modified>
</cp:coreProperties>
</file>