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9" r:id="rId2"/>
    <p:sldId id="270" r:id="rId3"/>
    <p:sldId id="272" r:id="rId4"/>
    <p:sldId id="277" r:id="rId5"/>
    <p:sldId id="279" r:id="rId6"/>
    <p:sldId id="276" r:id="rId7"/>
    <p:sldId id="278" r:id="rId8"/>
    <p:sldId id="275" r:id="rId9"/>
    <p:sldId id="271" r:id="rId10"/>
  </p:sldIdLst>
  <p:sldSz cx="6858000" cy="9144000" type="screen4x3"/>
  <p:notesSz cx="6645275"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352" y="432"/>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887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64118" y="0"/>
            <a:ext cx="2879619" cy="488791"/>
          </a:xfrm>
          <a:prstGeom prst="rect">
            <a:avLst/>
          </a:prstGeom>
        </p:spPr>
        <p:txBody>
          <a:bodyPr vert="horz" lIns="91440" tIns="45720" rIns="91440" bIns="45720" rtlCol="0"/>
          <a:lstStyle>
            <a:lvl1pPr algn="r">
              <a:defRPr sz="1200"/>
            </a:lvl1pPr>
          </a:lstStyle>
          <a:p>
            <a:fld id="{48476EBE-0210-4A69-8975-1F6A1B4CCE19}" type="datetimeFigureOut">
              <a:rPr lang="en-GB" smtClean="0"/>
              <a:t>03/06/2015</a:t>
            </a:fld>
            <a:endParaRPr lang="en-GB" dirty="0"/>
          </a:p>
        </p:txBody>
      </p:sp>
      <p:sp>
        <p:nvSpPr>
          <p:cNvPr id="4" name="Slide Image Placeholder 3"/>
          <p:cNvSpPr>
            <a:spLocks noGrp="1" noRot="1" noChangeAspect="1"/>
          </p:cNvSpPr>
          <p:nvPr>
            <p:ph type="sldImg" idx="2"/>
          </p:nvPr>
        </p:nvSpPr>
        <p:spPr>
          <a:xfrm>
            <a:off x="1949450" y="733425"/>
            <a:ext cx="2746375"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4528" y="4643517"/>
            <a:ext cx="5316220" cy="439912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337"/>
            <a:ext cx="2879619" cy="48879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64118" y="9285337"/>
            <a:ext cx="2879619" cy="488791"/>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a:t>
            </a:fld>
            <a:endParaRPr lang="en-GB" dirty="0"/>
          </a:p>
        </p:txBody>
      </p:sp>
    </p:spTree>
    <p:extLst>
      <p:ext uri="{BB962C8B-B14F-4D97-AF65-F5344CB8AC3E}">
        <p14:creationId xmlns:p14="http://schemas.microsoft.com/office/powerpoint/2010/main" val="134081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a:t>
            </a:fld>
            <a:endParaRPr lang="en-GB" dirty="0"/>
          </a:p>
        </p:txBody>
      </p:sp>
    </p:spTree>
    <p:extLst>
      <p:ext uri="{BB962C8B-B14F-4D97-AF65-F5344CB8AC3E}">
        <p14:creationId xmlns:p14="http://schemas.microsoft.com/office/powerpoint/2010/main" val="368240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 (answers)</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7</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a:t>
            </a:r>
            <a:r>
              <a:rPr lang="en-GB" baseline="0" dirty="0" smtClean="0"/>
              <a:t> (answers)</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8</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9</a:t>
            </a:fld>
            <a:endParaRPr lang="en-GB" dirty="0"/>
          </a:p>
        </p:txBody>
      </p:sp>
    </p:spTree>
    <p:extLst>
      <p:ext uri="{BB962C8B-B14F-4D97-AF65-F5344CB8AC3E}">
        <p14:creationId xmlns:p14="http://schemas.microsoft.com/office/powerpoint/2010/main" val="2779580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03/06/2015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03/06/2015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Respitory System</a:t>
            </a:r>
          </a:p>
          <a:p>
            <a:pPr marL="0" indent="0" algn="ctr">
              <a:buFont typeface="Wingdings 2"/>
              <a:buNone/>
            </a:pPr>
            <a:r>
              <a:rPr lang="en-US" sz="1800" b="1" dirty="0" smtClean="0">
                <a:ln w="11430"/>
                <a:solidFill>
                  <a:schemeClr val="bg1">
                    <a:lumMod val="50000"/>
                  </a:schemeClr>
                </a:solidFill>
                <a:latin typeface="Arial" panose="020B0604020202020204" pitchFamily="34" charset="0"/>
                <a:cs typeface="Arial" panose="020B0604020202020204" pitchFamily="34" charset="0"/>
              </a:rPr>
              <a:t>Jennifer </a:t>
            </a:r>
            <a:r>
              <a:rPr lang="en-US" sz="1800" b="1" smtClean="0">
                <a:ln w="11430"/>
                <a:solidFill>
                  <a:schemeClr val="bg1">
                    <a:lumMod val="50000"/>
                  </a:schemeClr>
                </a:solidFill>
                <a:latin typeface="Arial" panose="020B0604020202020204" pitchFamily="34" charset="0"/>
                <a:cs typeface="Arial" panose="020B0604020202020204" pitchFamily="34" charset="0"/>
              </a:rPr>
              <a:t>Dean Hill</a:t>
            </a:r>
          </a:p>
          <a:p>
            <a:pPr marL="0" indent="0" algn="ctr">
              <a:buFont typeface="Wingdings 2"/>
              <a:buNone/>
            </a:pPr>
            <a:r>
              <a:rPr lang="en-US" sz="1800" b="1" dirty="0" smtClean="0">
                <a:ln w="11430"/>
                <a:solidFill>
                  <a:schemeClr val="bg1">
                    <a:lumMod val="50000"/>
                  </a:schemeClr>
                </a:solidFill>
                <a:latin typeface="Arial" panose="020B0604020202020204" pitchFamily="34" charset="0"/>
                <a:cs typeface="Arial" panose="020B0604020202020204" pitchFamily="34" charset="0"/>
              </a:rPr>
              <a:t>City </a:t>
            </a:r>
            <a:r>
              <a:rPr lang="en-US" sz="1800" b="1" dirty="0" smtClean="0">
                <a:ln w="11430"/>
                <a:solidFill>
                  <a:schemeClr val="bg1">
                    <a:lumMod val="50000"/>
                  </a:schemeClr>
                </a:solidFill>
                <a:latin typeface="Arial" panose="020B0604020202020204" pitchFamily="34" charset="0"/>
                <a:cs typeface="Arial" panose="020B0604020202020204" pitchFamily="34" charset="0"/>
              </a:rPr>
              <a:t>and Islington College</a:t>
            </a:r>
            <a:endParaRPr lang="en-GB" sz="1800" b="1" dirty="0">
              <a:solidFill>
                <a:schemeClr val="bg1">
                  <a:lumMod val="50000"/>
                </a:schemeClr>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7" name="TextBox 6"/>
          <p:cNvSpPr txBox="1"/>
          <p:nvPr/>
        </p:nvSpPr>
        <p:spPr>
          <a:xfrm>
            <a:off x="194004" y="7175321"/>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Students Name: …………………………………………………………………..</a:t>
            </a:r>
          </a:p>
        </p:txBody>
      </p:sp>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53847369"/>
              </p:ext>
            </p:extLst>
          </p:nvPr>
        </p:nvGraphicFramePr>
        <p:xfrm>
          <a:off x="620688" y="2037928"/>
          <a:ext cx="5242264" cy="4723460"/>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dirty="0" smtClean="0">
                          <a:solidFill>
                            <a:schemeClr val="tx1"/>
                          </a:solidFill>
                          <a:latin typeface="Arial" panose="020B0604020202020204" pitchFamily="34" charset="0"/>
                          <a:cs typeface="Arial" panose="020B0604020202020204" pitchFamily="34" charset="0"/>
                        </a:rPr>
                        <a:t>Respitory System (Human Biology)</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200" kern="1200" dirty="0" smtClean="0">
                          <a:solidFill>
                            <a:schemeClr val="tx1"/>
                          </a:solidFill>
                          <a:effectLst/>
                          <a:latin typeface="Arial" panose="020B0604020202020204" pitchFamily="34" charset="0"/>
                          <a:ea typeface="+mn-ea"/>
                          <a:cs typeface="Arial" panose="020B0604020202020204" pitchFamily="34" charset="0"/>
                        </a:rPr>
                        <a:t>A group activity used in order to revise or learn the function of the major body systems.  </a:t>
                      </a:r>
                      <a:endParaRPr kumimoji="0" lang="en-GB" sz="1200"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200" b="1" dirty="0" smtClean="0">
                          <a:solidFill>
                            <a:schemeClr val="bg1"/>
                          </a:solidFill>
                          <a:latin typeface="Arial" panose="020B0604020202020204" pitchFamily="34" charset="0"/>
                          <a:cs typeface="Arial" panose="020B0604020202020204" pitchFamily="34" charset="0"/>
                        </a:rPr>
                        <a:t>Level</a:t>
                      </a:r>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dirty="0" smtClean="0">
                          <a:solidFill>
                            <a:schemeClr val="tx1"/>
                          </a:solidFill>
                          <a:latin typeface="Arial" panose="020B0604020202020204" pitchFamily="34" charset="0"/>
                          <a:cs typeface="Arial" panose="020B0604020202020204" pitchFamily="34" charset="0"/>
                        </a:rPr>
                        <a:t>Level 3</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200" dirty="0" smtClean="0">
                          <a:solidFill>
                            <a:schemeClr val="tx1"/>
                          </a:solidFill>
                          <a:latin typeface="Arial" panose="020B0604020202020204" pitchFamily="34" charset="0"/>
                          <a:cs typeface="Arial" panose="020B0604020202020204" pitchFamily="34" charset="0"/>
                        </a:rPr>
                        <a:t>PowerPoint slides (hand-out) – Teacher slides 6 &amp; 7 Answers (hidden from slide show)</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Laptop &amp; Projector </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Pens</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Hand-outs</a:t>
                      </a:r>
                      <a:r>
                        <a:rPr lang="en-GB" sz="1200" b="0" baseline="0" dirty="0" smtClean="0">
                          <a:solidFill>
                            <a:schemeClr val="tx1"/>
                          </a:solidFill>
                          <a:latin typeface="Arial" panose="020B0604020202020204" pitchFamily="34" charset="0"/>
                          <a:cs typeface="Arial" panose="020B0604020202020204" pitchFamily="34" charset="0"/>
                        </a:rPr>
                        <a:t> (print slides 1, 3, 4 &amp; 5)</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b="0" dirty="0" smtClean="0">
                          <a:solidFill>
                            <a:schemeClr val="tx1"/>
                          </a:solidFill>
                          <a:latin typeface="Arial" panose="020B0604020202020204" pitchFamily="34" charset="0"/>
                          <a:cs typeface="Arial" panose="020B0604020202020204" pitchFamily="34" charset="0"/>
                        </a:rPr>
                        <a:t>&gt;5-10 Minutes</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Respitory </a:t>
            </a:r>
          </a:p>
          <a:p>
            <a:pPr marL="0" indent="0" algn="ctr">
              <a:buFont typeface="Wingdings 2"/>
              <a:buNone/>
            </a:pPr>
            <a:r>
              <a:rPr lang="en-US" sz="3600" b="1" dirty="0" smtClean="0">
                <a:ln w="11430"/>
                <a:solidFill>
                  <a:srgbClr val="422683"/>
                </a:solidFill>
                <a:latin typeface="Arial Black" panose="020B0A04020102020204" pitchFamily="34" charset="0"/>
              </a:rPr>
              <a:t>System </a:t>
            </a:r>
          </a:p>
        </p:txBody>
      </p:sp>
      <p:grpSp>
        <p:nvGrpSpPr>
          <p:cNvPr id="6" name="Group 5"/>
          <p:cNvGrpSpPr/>
          <p:nvPr/>
        </p:nvGrpSpPr>
        <p:grpSpPr>
          <a:xfrm>
            <a:off x="332656" y="1575638"/>
            <a:ext cx="5616624" cy="6864934"/>
            <a:chOff x="332656" y="1575638"/>
            <a:chExt cx="5616624" cy="6864934"/>
          </a:xfrm>
        </p:grpSpPr>
        <p:grpSp>
          <p:nvGrpSpPr>
            <p:cNvPr id="8" name="Group 7"/>
            <p:cNvGrpSpPr/>
            <p:nvPr/>
          </p:nvGrpSpPr>
          <p:grpSpPr bwMode="auto">
            <a:xfrm>
              <a:off x="566551" y="1575638"/>
              <a:ext cx="5076825" cy="6668770"/>
              <a:chOff x="0" y="0"/>
              <a:chExt cx="2340" cy="2592"/>
            </a:xfrm>
          </p:grpSpPr>
          <p:pic>
            <p:nvPicPr>
              <p:cNvPr id="11" name="Picture 10" descr="Respiratory System: Illustra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340" cy="2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9" y="2001"/>
                <a:ext cx="33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p:cNvSpPr/>
            <p:nvPr/>
          </p:nvSpPr>
          <p:spPr>
            <a:xfrm>
              <a:off x="4293096" y="3131840"/>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1</a:t>
              </a:r>
              <a:endParaRPr lang="en-GB"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293096" y="3491880"/>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187556" y="3779912"/>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201010" y="4067944"/>
              <a:ext cx="117220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4387834" y="4499992"/>
              <a:ext cx="117220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4574864" y="4860032"/>
              <a:ext cx="117220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4633058" y="5098256"/>
              <a:ext cx="117220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4705066" y="5364088"/>
              <a:ext cx="117220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4777074" y="5868144"/>
              <a:ext cx="117220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1484784" y="3491880"/>
              <a:ext cx="792088" cy="3960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503549" y="4592826"/>
              <a:ext cx="1053243" cy="5054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332656" y="5162382"/>
              <a:ext cx="1053243" cy="2017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72816" y="8028384"/>
              <a:ext cx="2932250" cy="412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217353" y="3491880"/>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2</a:t>
              </a:r>
              <a:endParaRPr lang="en-GB"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152413" y="3779912"/>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3</a:t>
              </a:r>
              <a:endParaRPr lang="en-GB"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4152413" y="4067944"/>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4</a:t>
              </a:r>
              <a:endParaRPr lang="en-GB"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4309022" y="4499992"/>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5</a:t>
              </a:r>
              <a:endParaRPr lang="en-GB"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4509120" y="4855192"/>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6</a:t>
              </a:r>
              <a:endParaRPr lang="en-GB"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4609275" y="5148064"/>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7</a:t>
              </a:r>
              <a:endParaRPr lang="en-GB" dirty="0">
                <a:solidFill>
                  <a:schemeClr val="tx1"/>
                </a:solidFill>
                <a:latin typeface="Arial" panose="020B0604020202020204" pitchFamily="34" charset="0"/>
                <a:cs typeface="Arial" panose="020B0604020202020204" pitchFamily="34" charset="0"/>
              </a:endParaRPr>
            </a:p>
          </p:txBody>
        </p:sp>
        <p:sp>
          <p:nvSpPr>
            <p:cNvPr id="32" name="Rectangle 31"/>
            <p:cNvSpPr/>
            <p:nvPr/>
          </p:nvSpPr>
          <p:spPr>
            <a:xfrm>
              <a:off x="4675728" y="5436096"/>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8</a:t>
              </a:r>
              <a:endParaRPr lang="en-GB"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4725144" y="5842478"/>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9</a:t>
              </a:r>
              <a:endParaRPr lang="en-GB"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1556792" y="3581890"/>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12</a:t>
              </a:r>
              <a:endParaRPr lang="en-GB"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980728" y="4693999"/>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11</a:t>
              </a:r>
              <a:endParaRPr lang="en-GB"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645706" y="5174370"/>
              <a:ext cx="79208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panose="020B0604020202020204" pitchFamily="34" charset="0"/>
                  <a:cs typeface="Arial" panose="020B0604020202020204" pitchFamily="34" charset="0"/>
                </a:rPr>
                <a:t>10</a:t>
              </a:r>
              <a:endParaRPr lang="en-GB"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4414878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Respitory </a:t>
            </a:r>
          </a:p>
          <a:p>
            <a:pPr marL="0" indent="0" algn="ctr">
              <a:buFont typeface="Wingdings 2"/>
              <a:buNone/>
            </a:pPr>
            <a:r>
              <a:rPr lang="en-US" sz="3600" b="1" dirty="0" smtClean="0">
                <a:ln w="11430"/>
                <a:solidFill>
                  <a:srgbClr val="422683"/>
                </a:solidFill>
                <a:latin typeface="Arial Black" panose="020B0A04020102020204" pitchFamily="34" charset="0"/>
              </a:rPr>
              <a:t>System </a:t>
            </a:r>
          </a:p>
        </p:txBody>
      </p:sp>
      <p:grpSp>
        <p:nvGrpSpPr>
          <p:cNvPr id="4" name="Group 3"/>
          <p:cNvGrpSpPr/>
          <p:nvPr/>
        </p:nvGrpSpPr>
        <p:grpSpPr>
          <a:xfrm>
            <a:off x="656768" y="1575638"/>
            <a:ext cx="5460930" cy="6668770"/>
            <a:chOff x="656768" y="1575638"/>
            <a:chExt cx="5460930" cy="6668770"/>
          </a:xfrm>
        </p:grpSpPr>
        <p:grpSp>
          <p:nvGrpSpPr>
            <p:cNvPr id="7" name="Group 6"/>
            <p:cNvGrpSpPr/>
            <p:nvPr/>
          </p:nvGrpSpPr>
          <p:grpSpPr bwMode="auto">
            <a:xfrm>
              <a:off x="854583" y="1575638"/>
              <a:ext cx="5076825" cy="6668770"/>
              <a:chOff x="0" y="0"/>
              <a:chExt cx="2340" cy="2592"/>
            </a:xfrm>
          </p:grpSpPr>
          <p:pic>
            <p:nvPicPr>
              <p:cNvPr id="9" name="Picture 8" descr="Respiratory System: Illustra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340" cy="2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9" y="2001"/>
                <a:ext cx="33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Rectangle 1"/>
            <p:cNvSpPr/>
            <p:nvPr/>
          </p:nvSpPr>
          <p:spPr>
            <a:xfrm>
              <a:off x="1988840" y="7884368"/>
              <a:ext cx="280831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5374533" y="3137356"/>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1</a:t>
              </a:r>
              <a:endParaRPr lang="en-GB" sz="1200" b="1" dirty="0">
                <a:latin typeface="Arial" panose="020B0604020202020204" pitchFamily="34" charset="0"/>
                <a:cs typeface="Arial" panose="020B0604020202020204" pitchFamily="34" charset="0"/>
              </a:endParaRPr>
            </a:p>
          </p:txBody>
        </p:sp>
        <p:sp>
          <p:nvSpPr>
            <p:cNvPr id="15" name="TextBox 14"/>
            <p:cNvSpPr txBox="1"/>
            <p:nvPr/>
          </p:nvSpPr>
          <p:spPr>
            <a:xfrm>
              <a:off x="5022379" y="3414355"/>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2</a:t>
              </a:r>
              <a:endParaRPr lang="en-GB" sz="1200" b="1" dirty="0">
                <a:latin typeface="Arial" panose="020B0604020202020204" pitchFamily="34" charset="0"/>
                <a:cs typeface="Arial" panose="020B0604020202020204" pitchFamily="34" charset="0"/>
              </a:endParaRPr>
            </a:p>
          </p:txBody>
        </p:sp>
        <p:sp>
          <p:nvSpPr>
            <p:cNvPr id="16" name="TextBox 15"/>
            <p:cNvSpPr txBox="1"/>
            <p:nvPr/>
          </p:nvSpPr>
          <p:spPr>
            <a:xfrm>
              <a:off x="5104907" y="3691354"/>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3</a:t>
              </a:r>
              <a:endParaRPr lang="en-GB" sz="1200" b="1" dirty="0">
                <a:latin typeface="Arial" panose="020B0604020202020204" pitchFamily="34" charset="0"/>
                <a:cs typeface="Arial" panose="020B0604020202020204" pitchFamily="34" charset="0"/>
              </a:endParaRPr>
            </a:p>
          </p:txBody>
        </p:sp>
        <p:sp>
          <p:nvSpPr>
            <p:cNvPr id="17" name="TextBox 16"/>
            <p:cNvSpPr txBox="1"/>
            <p:nvPr/>
          </p:nvSpPr>
          <p:spPr>
            <a:xfrm>
              <a:off x="5648140" y="4067944"/>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4</a:t>
              </a:r>
              <a:endParaRPr lang="en-GB" sz="1200" b="1" dirty="0">
                <a:latin typeface="Arial" panose="020B0604020202020204" pitchFamily="34" charset="0"/>
                <a:cs typeface="Arial" panose="020B0604020202020204" pitchFamily="34" charset="0"/>
              </a:endParaRPr>
            </a:p>
          </p:txBody>
        </p:sp>
        <p:sp>
          <p:nvSpPr>
            <p:cNvPr id="18" name="TextBox 17"/>
            <p:cNvSpPr txBox="1"/>
            <p:nvPr/>
          </p:nvSpPr>
          <p:spPr>
            <a:xfrm>
              <a:off x="5765476" y="4499992"/>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5</a:t>
              </a:r>
              <a:endParaRPr lang="en-GB" sz="1200" b="1" dirty="0">
                <a:latin typeface="Arial" panose="020B0604020202020204" pitchFamily="34" charset="0"/>
                <a:cs typeface="Arial" panose="020B0604020202020204" pitchFamily="34" charset="0"/>
              </a:endParaRPr>
            </a:p>
          </p:txBody>
        </p:sp>
        <p:sp>
          <p:nvSpPr>
            <p:cNvPr id="19" name="TextBox 18"/>
            <p:cNvSpPr txBox="1"/>
            <p:nvPr/>
          </p:nvSpPr>
          <p:spPr>
            <a:xfrm>
              <a:off x="5483658" y="4769331"/>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6</a:t>
              </a:r>
              <a:endParaRPr lang="en-GB" sz="1200" b="1" dirty="0">
                <a:latin typeface="Arial" panose="020B0604020202020204" pitchFamily="34" charset="0"/>
                <a:cs typeface="Arial" panose="020B0604020202020204" pitchFamily="34" charset="0"/>
              </a:endParaRPr>
            </a:p>
          </p:txBody>
        </p:sp>
        <p:sp>
          <p:nvSpPr>
            <p:cNvPr id="20" name="TextBox 19"/>
            <p:cNvSpPr txBox="1"/>
            <p:nvPr/>
          </p:nvSpPr>
          <p:spPr>
            <a:xfrm>
              <a:off x="5513327" y="5031562"/>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7</a:t>
              </a:r>
              <a:endParaRPr lang="en-GB" sz="1200" b="1" dirty="0">
                <a:latin typeface="Arial" panose="020B0604020202020204" pitchFamily="34" charset="0"/>
                <a:cs typeface="Arial" panose="020B0604020202020204" pitchFamily="34" charset="0"/>
              </a:endParaRPr>
            </a:p>
          </p:txBody>
        </p:sp>
        <p:sp>
          <p:nvSpPr>
            <p:cNvPr id="22" name="TextBox 21"/>
            <p:cNvSpPr txBox="1"/>
            <p:nvPr/>
          </p:nvSpPr>
          <p:spPr>
            <a:xfrm>
              <a:off x="5848072" y="5308561"/>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8</a:t>
              </a:r>
              <a:endParaRPr lang="en-GB" sz="1200" b="1" dirty="0">
                <a:latin typeface="Arial" panose="020B0604020202020204" pitchFamily="34" charset="0"/>
                <a:cs typeface="Arial" panose="020B0604020202020204" pitchFamily="34" charset="0"/>
              </a:endParaRPr>
            </a:p>
          </p:txBody>
        </p:sp>
        <p:sp>
          <p:nvSpPr>
            <p:cNvPr id="23" name="TextBox 22"/>
            <p:cNvSpPr txBox="1"/>
            <p:nvPr/>
          </p:nvSpPr>
          <p:spPr>
            <a:xfrm>
              <a:off x="5657591" y="5724128"/>
              <a:ext cx="269626"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9</a:t>
              </a:r>
              <a:endParaRPr lang="en-GB" sz="1200" b="1" dirty="0">
                <a:latin typeface="Arial" panose="020B0604020202020204" pitchFamily="34" charset="0"/>
                <a:cs typeface="Arial" panose="020B0604020202020204" pitchFamily="34" charset="0"/>
              </a:endParaRPr>
            </a:p>
          </p:txBody>
        </p:sp>
        <p:sp>
          <p:nvSpPr>
            <p:cNvPr id="24" name="TextBox 23"/>
            <p:cNvSpPr txBox="1"/>
            <p:nvPr/>
          </p:nvSpPr>
          <p:spPr>
            <a:xfrm>
              <a:off x="656768" y="5050694"/>
              <a:ext cx="354584"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10</a:t>
              </a:r>
              <a:endParaRPr lang="en-GB" sz="1200" b="1" dirty="0">
                <a:latin typeface="Arial" panose="020B0604020202020204" pitchFamily="34" charset="0"/>
                <a:cs typeface="Arial" panose="020B0604020202020204" pitchFamily="34" charset="0"/>
              </a:endParaRPr>
            </a:p>
          </p:txBody>
        </p:sp>
        <p:sp>
          <p:nvSpPr>
            <p:cNvPr id="25" name="TextBox 24"/>
            <p:cNvSpPr txBox="1"/>
            <p:nvPr/>
          </p:nvSpPr>
          <p:spPr>
            <a:xfrm>
              <a:off x="938809" y="4499992"/>
              <a:ext cx="346120"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11</a:t>
              </a:r>
              <a:endParaRPr lang="en-GB" sz="1200" b="1" dirty="0">
                <a:latin typeface="Arial" panose="020B0604020202020204" pitchFamily="34" charset="0"/>
                <a:cs typeface="Arial" panose="020B0604020202020204" pitchFamily="34" charset="0"/>
              </a:endParaRPr>
            </a:p>
          </p:txBody>
        </p:sp>
        <p:sp>
          <p:nvSpPr>
            <p:cNvPr id="26" name="TextBox 25"/>
            <p:cNvSpPr txBox="1"/>
            <p:nvPr/>
          </p:nvSpPr>
          <p:spPr>
            <a:xfrm>
              <a:off x="1719214" y="3385430"/>
              <a:ext cx="354584" cy="276999"/>
            </a:xfrm>
            <a:prstGeom prst="rect">
              <a:avLst/>
            </a:prstGeom>
            <a:noFill/>
          </p:spPr>
          <p:txBody>
            <a:bodyPr wrap="none" rtlCol="0">
              <a:spAutoFit/>
            </a:bodyPr>
            <a:lstStyle/>
            <a:p>
              <a:r>
                <a:rPr lang="en-GB" sz="1200" b="1" dirty="0" smtClean="0">
                  <a:latin typeface="Arial" panose="020B0604020202020204" pitchFamily="34" charset="0"/>
                  <a:cs typeface="Arial" panose="020B0604020202020204" pitchFamily="34" charset="0"/>
                </a:rPr>
                <a:t>12</a:t>
              </a:r>
              <a:endParaRPr lang="en-GB" sz="12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5430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Respitory </a:t>
            </a:r>
          </a:p>
          <a:p>
            <a:pPr marL="0" indent="0" algn="ctr">
              <a:buFont typeface="Wingdings 2"/>
              <a:buNone/>
            </a:pPr>
            <a:r>
              <a:rPr lang="en-US" sz="3600" b="1" dirty="0" smtClean="0">
                <a:ln w="11430"/>
                <a:solidFill>
                  <a:srgbClr val="422683"/>
                </a:solidFill>
                <a:latin typeface="Arial Black" panose="020B0A04020102020204" pitchFamily="34" charset="0"/>
              </a:rPr>
              <a:t>System </a:t>
            </a:r>
          </a:p>
        </p:txBody>
      </p:sp>
      <p:graphicFrame>
        <p:nvGraphicFramePr>
          <p:cNvPr id="8" name="Table 7"/>
          <p:cNvGraphicFramePr>
            <a:graphicFrameLocks noGrp="1"/>
          </p:cNvGraphicFramePr>
          <p:nvPr>
            <p:extLst>
              <p:ext uri="{D42A27DB-BD31-4B8C-83A1-F6EECF244321}">
                <p14:modId xmlns:p14="http://schemas.microsoft.com/office/powerpoint/2010/main" val="3697478143"/>
              </p:ext>
            </p:extLst>
          </p:nvPr>
        </p:nvGraphicFramePr>
        <p:xfrm>
          <a:off x="342900" y="1331640"/>
          <a:ext cx="5429250" cy="7080686"/>
        </p:xfrm>
        <a:graphic>
          <a:graphicData uri="http://schemas.openxmlformats.org/drawingml/2006/table">
            <a:tbl>
              <a:tblPr firstRow="1" firstCol="1" lastRow="1" lastCol="1" bandRow="1" bandCol="1">
                <a:tableStyleId>{5C22544A-7EE6-4342-B048-85BDC9FD1C3A}</a:tableStyleId>
              </a:tblPr>
              <a:tblGrid>
                <a:gridCol w="1213892"/>
                <a:gridCol w="2088232"/>
                <a:gridCol w="2127126"/>
              </a:tblGrid>
              <a:tr h="426394">
                <a:tc>
                  <a:txBody>
                    <a:bodyPr/>
                    <a:lstStyle/>
                    <a:p>
                      <a:pPr algn="just">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Structure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Describe it’s structure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How it’s structure is linked to it’s role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Alveoli</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Diaphragm</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Bronchiole</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374599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Respitory </a:t>
            </a:r>
          </a:p>
          <a:p>
            <a:pPr marL="0" indent="0" algn="ctr">
              <a:buFont typeface="Wingdings 2"/>
              <a:buNone/>
            </a:pPr>
            <a:r>
              <a:rPr lang="en-US" sz="3600" b="1" dirty="0" smtClean="0">
                <a:ln w="11430"/>
                <a:solidFill>
                  <a:srgbClr val="422683"/>
                </a:solidFill>
                <a:latin typeface="Arial Black" panose="020B0A04020102020204" pitchFamily="34" charset="0"/>
              </a:rPr>
              <a:t>System </a:t>
            </a:r>
          </a:p>
        </p:txBody>
      </p:sp>
      <p:graphicFrame>
        <p:nvGraphicFramePr>
          <p:cNvPr id="8" name="Table 7"/>
          <p:cNvGraphicFramePr>
            <a:graphicFrameLocks noGrp="1"/>
          </p:cNvGraphicFramePr>
          <p:nvPr>
            <p:extLst>
              <p:ext uri="{D42A27DB-BD31-4B8C-83A1-F6EECF244321}">
                <p14:modId xmlns:p14="http://schemas.microsoft.com/office/powerpoint/2010/main" val="1598945197"/>
              </p:ext>
            </p:extLst>
          </p:nvPr>
        </p:nvGraphicFramePr>
        <p:xfrm>
          <a:off x="342900" y="1844576"/>
          <a:ext cx="5429250" cy="5928542"/>
        </p:xfrm>
        <a:graphic>
          <a:graphicData uri="http://schemas.openxmlformats.org/drawingml/2006/table">
            <a:tbl>
              <a:tblPr firstRow="1" firstCol="1" lastRow="1" lastCol="1" bandRow="1" bandCol="1">
                <a:tableStyleId>{5C22544A-7EE6-4342-B048-85BDC9FD1C3A}</a:tableStyleId>
              </a:tblPr>
              <a:tblGrid>
                <a:gridCol w="1213892"/>
                <a:gridCol w="2088232"/>
                <a:gridCol w="2127126"/>
              </a:tblGrid>
              <a:tr h="426394">
                <a:tc>
                  <a:txBody>
                    <a:bodyPr/>
                    <a:lstStyle/>
                    <a:p>
                      <a:pPr algn="just">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Structure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Describe it’s structure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200" dirty="0">
                          <a:solidFill>
                            <a:schemeClr val="tx1"/>
                          </a:solidFill>
                          <a:effectLst/>
                          <a:latin typeface="Arial" panose="020B0604020202020204" pitchFamily="34" charset="0"/>
                          <a:cs typeface="Arial" panose="020B0604020202020204" pitchFamily="34" charset="0"/>
                        </a:rPr>
                        <a:t>How it’s structure is linked to it’s role</a:t>
                      </a:r>
                      <a:endParaRPr lang="en-GB" sz="12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cs typeface="Arial" panose="020B0604020202020204" pitchFamily="34" charset="0"/>
                        </a:rPr>
                        <a:t>Trachea</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p>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r>
                        <a:rPr lang="en-GB" sz="11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ea typeface="Calibri"/>
                          <a:cs typeface="Arial" panose="020B0604020202020204" pitchFamily="34" charset="0"/>
                        </a:rPr>
                        <a:t>Ribs</a:t>
                      </a: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endParaRPr lang="en-GB" sz="1100" dirty="0" smtClean="0">
                        <a:solidFill>
                          <a:schemeClr val="tx1"/>
                        </a:solidFill>
                        <a:effectLst/>
                        <a:latin typeface="Arial" panose="020B0604020202020204" pitchFamily="34" charset="0"/>
                        <a:ea typeface="Calibri"/>
                        <a:cs typeface="Arial" panose="020B0604020202020204" pitchFamily="34" charset="0"/>
                      </a:endParaRPr>
                    </a:p>
                    <a:p>
                      <a:pPr algn="just">
                        <a:lnSpc>
                          <a:spcPct val="115000"/>
                        </a:lnSpc>
                        <a:spcAft>
                          <a:spcPts val="1000"/>
                        </a:spcAft>
                        <a:tabLst>
                          <a:tab pos="2308225" algn="l"/>
                        </a:tabLst>
                      </a:pPr>
                      <a:r>
                        <a:rPr lang="en-GB" sz="1100" dirty="0" smtClean="0">
                          <a:solidFill>
                            <a:schemeClr val="tx1"/>
                          </a:solidFill>
                          <a:effectLst/>
                          <a:latin typeface="Arial" panose="020B0604020202020204" pitchFamily="34" charset="0"/>
                          <a:ea typeface="Calibri"/>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2308225" algn="l"/>
                        </a:tabLst>
                      </a:pP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080840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Respitory </a:t>
            </a:r>
          </a:p>
          <a:p>
            <a:pPr marL="0" indent="0" algn="ctr">
              <a:buFont typeface="Wingdings 2"/>
              <a:buNone/>
            </a:pPr>
            <a:r>
              <a:rPr lang="en-US" sz="3600" b="1" dirty="0" smtClean="0">
                <a:ln w="11430"/>
                <a:solidFill>
                  <a:srgbClr val="422683"/>
                </a:solidFill>
                <a:latin typeface="Arial Black" panose="020B0A04020102020204" pitchFamily="34" charset="0"/>
              </a:rPr>
              <a:t>System </a:t>
            </a:r>
          </a:p>
        </p:txBody>
      </p:sp>
      <p:graphicFrame>
        <p:nvGraphicFramePr>
          <p:cNvPr id="8" name="Table 7"/>
          <p:cNvGraphicFramePr>
            <a:graphicFrameLocks noGrp="1"/>
          </p:cNvGraphicFramePr>
          <p:nvPr>
            <p:extLst>
              <p:ext uri="{D42A27DB-BD31-4B8C-83A1-F6EECF244321}">
                <p14:modId xmlns:p14="http://schemas.microsoft.com/office/powerpoint/2010/main" val="4294844483"/>
              </p:ext>
            </p:extLst>
          </p:nvPr>
        </p:nvGraphicFramePr>
        <p:xfrm>
          <a:off x="284636" y="1619672"/>
          <a:ext cx="5592636" cy="6796714"/>
        </p:xfrm>
        <a:graphic>
          <a:graphicData uri="http://schemas.openxmlformats.org/drawingml/2006/table">
            <a:tbl>
              <a:tblPr firstRow="1" firstCol="1" lastRow="1" lastCol="1" bandRow="1" bandCol="1">
                <a:tableStyleId>{5C22544A-7EE6-4342-B048-85BDC9FD1C3A}</a:tableStyleId>
              </a:tblPr>
              <a:tblGrid>
                <a:gridCol w="1250422"/>
                <a:gridCol w="2151075"/>
                <a:gridCol w="2191139"/>
              </a:tblGrid>
              <a:tr h="426394">
                <a:tc>
                  <a:txBody>
                    <a:bodyPr/>
                    <a:lstStyle/>
                    <a:p>
                      <a:pPr algn="just">
                        <a:lnSpc>
                          <a:spcPct val="115000"/>
                        </a:lnSpc>
                        <a:spcAft>
                          <a:spcPts val="1000"/>
                        </a:spcAft>
                        <a:tabLst>
                          <a:tab pos="2308225" algn="l"/>
                        </a:tabLst>
                      </a:pPr>
                      <a:r>
                        <a:rPr lang="en-GB" sz="1100" b="1" dirty="0">
                          <a:solidFill>
                            <a:schemeClr val="tx1"/>
                          </a:solidFill>
                          <a:effectLst/>
                          <a:latin typeface="Arial" panose="020B0604020202020204" pitchFamily="34" charset="0"/>
                          <a:cs typeface="Arial" panose="020B0604020202020204" pitchFamily="34" charset="0"/>
                        </a:rPr>
                        <a:t>Structure</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100" b="1" dirty="0">
                          <a:solidFill>
                            <a:schemeClr val="tx1"/>
                          </a:solidFill>
                          <a:effectLst/>
                          <a:latin typeface="Arial" panose="020B0604020202020204" pitchFamily="34" charset="0"/>
                          <a:cs typeface="Arial" panose="020B0604020202020204" pitchFamily="34" charset="0"/>
                        </a:rPr>
                        <a:t>Describe it’s structure</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100" b="1" dirty="0">
                          <a:solidFill>
                            <a:schemeClr val="tx1"/>
                          </a:solidFill>
                          <a:effectLst/>
                          <a:latin typeface="Arial" panose="020B0604020202020204" pitchFamily="34" charset="0"/>
                          <a:cs typeface="Arial" panose="020B0604020202020204" pitchFamily="34" charset="0"/>
                        </a:rPr>
                        <a:t>How it’s structure is linked to it’s role</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algn="l">
                        <a:lnSpc>
                          <a:spcPct val="115000"/>
                        </a:lnSpc>
                        <a:spcAft>
                          <a:spcPts val="1000"/>
                        </a:spcAft>
                        <a:tabLst>
                          <a:tab pos="2308225" algn="l"/>
                        </a:tabLst>
                      </a:pPr>
                      <a:r>
                        <a:rPr lang="en-GB" sz="1100" b="0" dirty="0" smtClean="0">
                          <a:solidFill>
                            <a:schemeClr val="tx1"/>
                          </a:solidFill>
                          <a:effectLst/>
                          <a:latin typeface="Arial" panose="020B0604020202020204" pitchFamily="34" charset="0"/>
                          <a:cs typeface="Arial" panose="020B0604020202020204" pitchFamily="34" charset="0"/>
                        </a:rPr>
                        <a:t>Alveoli</a:t>
                      </a: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100" b="0" kern="1200" dirty="0" smtClean="0">
                          <a:solidFill>
                            <a:schemeClr val="tx1"/>
                          </a:solidFill>
                          <a:effectLst/>
                          <a:latin typeface="Arial" panose="020B0604020202020204" pitchFamily="34" charset="0"/>
                          <a:ea typeface="+mn-ea"/>
                          <a:cs typeface="Arial" panose="020B0604020202020204" pitchFamily="34" charset="0"/>
                        </a:rPr>
                        <a:t>Hollow bag, very small and with only one entrance/exit.  Walls are only one cell thick.</a:t>
                      </a:r>
                      <a:r>
                        <a:rPr lang="en-GB" sz="1100" b="0" dirty="0">
                          <a:solidFill>
                            <a:schemeClr val="tx1"/>
                          </a:solidFill>
                          <a:effectLst/>
                          <a:latin typeface="Arial" panose="020B0604020202020204" pitchFamily="34" charset="0"/>
                          <a:cs typeface="Arial" panose="020B0604020202020204" pitchFamily="34" charset="0"/>
                        </a:rPr>
                        <a:t> </a:t>
                      </a:r>
                    </a:p>
                    <a:p>
                      <a:pPr algn="l">
                        <a:lnSpc>
                          <a:spcPct val="115000"/>
                        </a:lnSpc>
                        <a:spcAft>
                          <a:spcPts val="1000"/>
                        </a:spcAft>
                        <a:tabLst>
                          <a:tab pos="2308225" algn="l"/>
                        </a:tabLst>
                      </a:pPr>
                      <a:r>
                        <a:rPr lang="en-GB" sz="1100" b="0" dirty="0">
                          <a:solidFill>
                            <a:schemeClr val="tx1"/>
                          </a:solidFill>
                          <a:effectLst/>
                          <a:latin typeface="Arial" panose="020B0604020202020204" pitchFamily="34" charset="0"/>
                          <a:cs typeface="Arial" panose="020B0604020202020204" pitchFamily="34" charset="0"/>
                        </a:rPr>
                        <a:t>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Alveoli are extremely tiny structures in the lungs where the exchange of oxygen and carbon dioxide takes place. Their walls are very thin and moist to help oxygen and carbon dioxide pass through. This process is called diffusion.</a:t>
                      </a:r>
                      <a:endParaRPr kumimoji="0" lang="en-GB" sz="1100" b="0" kern="1200" dirty="0">
                        <a:solidFill>
                          <a:schemeClr val="tx1"/>
                        </a:solidFill>
                        <a:effectLst/>
                        <a:latin typeface="Arial" panose="020B0604020202020204" pitchFamily="34" charset="0"/>
                        <a:ea typeface="+mn-ea"/>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9254">
                <a:tc>
                  <a:txBody>
                    <a:bodyPr/>
                    <a:lstStyle/>
                    <a:p>
                      <a:pPr marL="0" marR="0" indent="0" algn="l" defTabSz="914400" rtl="0" eaLnBrk="1" fontAlgn="auto" latinLnBrk="0" hangingPunct="1">
                        <a:lnSpc>
                          <a:spcPct val="115000"/>
                        </a:lnSpc>
                        <a:spcBef>
                          <a:spcPts val="0"/>
                        </a:spcBef>
                        <a:spcAft>
                          <a:spcPts val="1000"/>
                        </a:spcAft>
                        <a:buClrTx/>
                        <a:buSzTx/>
                        <a:buFontTx/>
                        <a:buNone/>
                        <a:tabLst>
                          <a:tab pos="2308225" algn="l"/>
                        </a:tabLst>
                        <a:defRPr/>
                      </a:pPr>
                      <a:r>
                        <a:rPr lang="en-GB" sz="1100" b="0" dirty="0" smtClean="0">
                          <a:solidFill>
                            <a:schemeClr val="tx1"/>
                          </a:solidFill>
                          <a:effectLst/>
                          <a:latin typeface="Arial" panose="020B0604020202020204" pitchFamily="34" charset="0"/>
                          <a:cs typeface="Arial" panose="020B0604020202020204" pitchFamily="34" charset="0"/>
                        </a:rPr>
                        <a:t>Diaphragm</a:t>
                      </a: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100" b="0" kern="1200" dirty="0" smtClean="0">
                          <a:solidFill>
                            <a:schemeClr val="tx1"/>
                          </a:solidFill>
                          <a:effectLst/>
                          <a:latin typeface="Arial" panose="020B0604020202020204" pitchFamily="34" charset="0"/>
                          <a:ea typeface="+mn-ea"/>
                          <a:cs typeface="Arial" panose="020B0604020202020204" pitchFamily="34" charset="0"/>
                        </a:rPr>
                        <a:t>Stretchy, large band of muscle. </a:t>
                      </a:r>
                      <a:endParaRPr lang="en-GB" sz="1100" b="0" dirty="0">
                        <a:solidFill>
                          <a:schemeClr val="tx1"/>
                        </a:solidFill>
                        <a:effectLst/>
                        <a:latin typeface="Arial" panose="020B0604020202020204" pitchFamily="34" charset="0"/>
                        <a:cs typeface="Arial" panose="020B0604020202020204" pitchFamily="34" charset="0"/>
                      </a:endParaRPr>
                    </a:p>
                    <a:p>
                      <a:pPr algn="l">
                        <a:lnSpc>
                          <a:spcPct val="115000"/>
                        </a:lnSpc>
                        <a:spcAft>
                          <a:spcPts val="1000"/>
                        </a:spcAft>
                        <a:tabLst>
                          <a:tab pos="2308225" algn="l"/>
                        </a:tabLst>
                      </a:pPr>
                      <a:r>
                        <a:rPr lang="en-GB" sz="1100" b="0" dirty="0">
                          <a:solidFill>
                            <a:schemeClr val="tx1"/>
                          </a:solidFill>
                          <a:effectLst/>
                          <a:latin typeface="Arial" panose="020B0604020202020204" pitchFamily="34" charset="0"/>
                          <a:cs typeface="Arial" panose="020B0604020202020204" pitchFamily="34" charset="0"/>
                        </a:rPr>
                        <a:t> </a:t>
                      </a:r>
                    </a:p>
                    <a:p>
                      <a:pPr algn="l">
                        <a:lnSpc>
                          <a:spcPct val="115000"/>
                        </a:lnSpc>
                        <a:spcAft>
                          <a:spcPts val="1000"/>
                        </a:spcAft>
                        <a:tabLst>
                          <a:tab pos="2308225" algn="l"/>
                        </a:tabLst>
                      </a:pPr>
                      <a:r>
                        <a:rPr lang="en-GB" sz="1100" b="0" dirty="0">
                          <a:solidFill>
                            <a:schemeClr val="tx1"/>
                          </a:solidFill>
                          <a:effectLst/>
                          <a:latin typeface="Arial" panose="020B0604020202020204" pitchFamily="34" charset="0"/>
                          <a:cs typeface="Arial" panose="020B0604020202020204" pitchFamily="34" charset="0"/>
                        </a:rPr>
                        <a:t>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To inhale, the diaphragm contracts and flattens, the intercostal muscles contract and cause the ribcage to expand and move up.</a:t>
                      </a: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 </a:t>
                      </a: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diaphragm contracts drops downwards. Thoracic volume increases, lungs expand, and the pressure inside the lungs decreases, so that air flows into the lungs in response to the pressure gradient.</a:t>
                      </a: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 </a:t>
                      </a: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These movements cause the chest cavity to become larger and the pressure to be smaller, so air rushes in from the atmosphere to the lungs</a:t>
                      </a:r>
                      <a:endParaRPr kumimoji="0" lang="en-GB" sz="1100" b="0" kern="1200" dirty="0">
                        <a:solidFill>
                          <a:schemeClr val="tx1"/>
                        </a:solidFill>
                        <a:effectLst/>
                        <a:latin typeface="Arial" panose="020B0604020202020204" pitchFamily="34" charset="0"/>
                        <a:ea typeface="+mn-ea"/>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l">
                        <a:lnSpc>
                          <a:spcPct val="115000"/>
                        </a:lnSpc>
                        <a:spcAft>
                          <a:spcPts val="1000"/>
                        </a:spcAft>
                        <a:tabLst>
                          <a:tab pos="2308225" algn="l"/>
                        </a:tabLst>
                      </a:pPr>
                      <a:r>
                        <a:rPr lang="en-GB" sz="1100" b="0" dirty="0" smtClean="0">
                          <a:solidFill>
                            <a:schemeClr val="tx1"/>
                          </a:solidFill>
                          <a:effectLst/>
                          <a:latin typeface="Arial" panose="020B0604020202020204" pitchFamily="34" charset="0"/>
                          <a:cs typeface="Arial" panose="020B0604020202020204" pitchFamily="34" charset="0"/>
                        </a:rPr>
                        <a:t>Bronchiole</a:t>
                      </a: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100" b="0" kern="1200" dirty="0" smtClean="0">
                          <a:solidFill>
                            <a:schemeClr val="tx1"/>
                          </a:solidFill>
                          <a:effectLst/>
                          <a:latin typeface="Arial" panose="020B0604020202020204" pitchFamily="34" charset="0"/>
                          <a:ea typeface="+mn-ea"/>
                          <a:cs typeface="Arial" panose="020B0604020202020204" pitchFamily="34" charset="0"/>
                        </a:rPr>
                        <a:t>Small hollow tubes, thin walled.</a:t>
                      </a:r>
                      <a:endParaRPr lang="en-GB" sz="1100" b="0" dirty="0">
                        <a:solidFill>
                          <a:schemeClr val="tx1"/>
                        </a:solidFill>
                        <a:effectLst/>
                        <a:latin typeface="Arial" panose="020B0604020202020204" pitchFamily="34" charset="0"/>
                        <a:cs typeface="Arial" panose="020B0604020202020204" pitchFamily="34" charset="0"/>
                      </a:endParaRPr>
                    </a:p>
                    <a:p>
                      <a:pPr algn="l">
                        <a:lnSpc>
                          <a:spcPct val="115000"/>
                        </a:lnSpc>
                        <a:spcAft>
                          <a:spcPts val="1000"/>
                        </a:spcAft>
                        <a:tabLst>
                          <a:tab pos="2308225" algn="l"/>
                        </a:tabLst>
                      </a:pPr>
                      <a:r>
                        <a:rPr lang="en-GB" sz="1100" b="0" dirty="0">
                          <a:solidFill>
                            <a:schemeClr val="tx1"/>
                          </a:solidFill>
                          <a:effectLst/>
                          <a:latin typeface="Arial" panose="020B0604020202020204" pitchFamily="34" charset="0"/>
                          <a:cs typeface="Arial" panose="020B0604020202020204" pitchFamily="34" charset="0"/>
                        </a:rPr>
                        <a:t>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Are the two tubes of the respiratory tubes that transport air to and from the lungs. </a:t>
                      </a:r>
                    </a:p>
                    <a:p>
                      <a:pPr algn="l"/>
                      <a:endParaRPr kumimoji="0" lang="en-GB" sz="1100" b="0" kern="1200" dirty="0" smtClean="0">
                        <a:solidFill>
                          <a:schemeClr val="tx1"/>
                        </a:solidFill>
                        <a:effectLst/>
                        <a:latin typeface="Arial" panose="020B0604020202020204" pitchFamily="34" charset="0"/>
                        <a:ea typeface="+mn-ea"/>
                        <a:cs typeface="Arial" panose="020B0604020202020204" pitchFamily="34" charset="0"/>
                      </a:endParaRP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bronchi pass air to the bronchioles, then to the alveoli.</a:t>
                      </a:r>
                    </a:p>
                    <a:p>
                      <a:pPr algn="l"/>
                      <a:endParaRPr kumimoji="0" lang="en-GB" sz="1100" b="0" kern="1200" dirty="0" smtClean="0">
                        <a:solidFill>
                          <a:schemeClr val="tx1"/>
                        </a:solidFill>
                        <a:effectLst/>
                        <a:latin typeface="Arial" panose="020B0604020202020204" pitchFamily="34" charset="0"/>
                        <a:ea typeface="+mn-ea"/>
                        <a:cs typeface="Arial" panose="020B0604020202020204" pitchFamily="34" charset="0"/>
                      </a:endParaRP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bronchi is lined with mucous membrane and cilia, which are minute hair-like structure, to trap particles and dust.</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spTree>
    <p:extLst>
      <p:ext uri="{BB962C8B-B14F-4D97-AF65-F5344CB8AC3E}">
        <p14:creationId xmlns:p14="http://schemas.microsoft.com/office/powerpoint/2010/main" val="3051629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Respitory </a:t>
            </a:r>
          </a:p>
          <a:p>
            <a:pPr marL="0" indent="0" algn="ctr">
              <a:buFont typeface="Wingdings 2"/>
              <a:buNone/>
            </a:pPr>
            <a:r>
              <a:rPr lang="en-US" sz="3600" b="1" dirty="0" smtClean="0">
                <a:ln w="11430"/>
                <a:solidFill>
                  <a:srgbClr val="422683"/>
                </a:solidFill>
                <a:latin typeface="Arial Black" panose="020B0A04020102020204" pitchFamily="34" charset="0"/>
              </a:rPr>
              <a:t>System </a:t>
            </a:r>
          </a:p>
        </p:txBody>
      </p:sp>
      <p:graphicFrame>
        <p:nvGraphicFramePr>
          <p:cNvPr id="8" name="Table 7"/>
          <p:cNvGraphicFramePr>
            <a:graphicFrameLocks noGrp="1"/>
          </p:cNvGraphicFramePr>
          <p:nvPr>
            <p:extLst>
              <p:ext uri="{D42A27DB-BD31-4B8C-83A1-F6EECF244321}">
                <p14:modId xmlns:p14="http://schemas.microsoft.com/office/powerpoint/2010/main" val="1014352909"/>
              </p:ext>
            </p:extLst>
          </p:nvPr>
        </p:nvGraphicFramePr>
        <p:xfrm>
          <a:off x="356644" y="1865299"/>
          <a:ext cx="5592636" cy="4810180"/>
        </p:xfrm>
        <a:graphic>
          <a:graphicData uri="http://schemas.openxmlformats.org/drawingml/2006/table">
            <a:tbl>
              <a:tblPr firstRow="1" firstCol="1" lastRow="1" lastCol="1" bandRow="1" bandCol="1">
                <a:tableStyleId>{5C22544A-7EE6-4342-B048-85BDC9FD1C3A}</a:tableStyleId>
              </a:tblPr>
              <a:tblGrid>
                <a:gridCol w="1250422"/>
                <a:gridCol w="2151075"/>
                <a:gridCol w="2191139"/>
              </a:tblGrid>
              <a:tr h="426394">
                <a:tc>
                  <a:txBody>
                    <a:bodyPr/>
                    <a:lstStyle/>
                    <a:p>
                      <a:pPr algn="just">
                        <a:lnSpc>
                          <a:spcPct val="115000"/>
                        </a:lnSpc>
                        <a:spcAft>
                          <a:spcPts val="1000"/>
                        </a:spcAft>
                        <a:tabLst>
                          <a:tab pos="2308225" algn="l"/>
                        </a:tabLst>
                      </a:pPr>
                      <a:r>
                        <a:rPr lang="en-GB" sz="1100" b="1" dirty="0">
                          <a:solidFill>
                            <a:schemeClr val="tx1"/>
                          </a:solidFill>
                          <a:effectLst/>
                          <a:latin typeface="Arial" panose="020B0604020202020204" pitchFamily="34" charset="0"/>
                          <a:cs typeface="Arial" panose="020B0604020202020204" pitchFamily="34" charset="0"/>
                        </a:rPr>
                        <a:t>Structure</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100" b="1" dirty="0">
                          <a:solidFill>
                            <a:schemeClr val="tx1"/>
                          </a:solidFill>
                          <a:effectLst/>
                          <a:latin typeface="Arial" panose="020B0604020202020204" pitchFamily="34" charset="0"/>
                          <a:cs typeface="Arial" panose="020B0604020202020204" pitchFamily="34" charset="0"/>
                        </a:rPr>
                        <a:t>Describe it’s structure</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2308225" algn="l"/>
                        </a:tabLst>
                      </a:pPr>
                      <a:r>
                        <a:rPr lang="en-GB" sz="1100" b="1" dirty="0">
                          <a:solidFill>
                            <a:schemeClr val="tx1"/>
                          </a:solidFill>
                          <a:effectLst/>
                          <a:latin typeface="Arial" panose="020B0604020202020204" pitchFamily="34" charset="0"/>
                          <a:cs typeface="Arial" panose="020B0604020202020204" pitchFamily="34" charset="0"/>
                        </a:rPr>
                        <a:t>How it’s structure is linked to it’s role</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l">
                        <a:lnSpc>
                          <a:spcPct val="115000"/>
                        </a:lnSpc>
                        <a:spcAft>
                          <a:spcPts val="1000"/>
                        </a:spcAft>
                        <a:tabLst>
                          <a:tab pos="2308225" algn="l"/>
                        </a:tabLst>
                      </a:pPr>
                      <a:r>
                        <a:rPr lang="en-GB" sz="1100" b="0" dirty="0" smtClean="0">
                          <a:solidFill>
                            <a:schemeClr val="tx1"/>
                          </a:solidFill>
                          <a:effectLst/>
                          <a:latin typeface="Arial" panose="020B0604020202020204" pitchFamily="34" charset="0"/>
                          <a:cs typeface="Arial" panose="020B0604020202020204" pitchFamily="34" charset="0"/>
                        </a:rPr>
                        <a:t>Trachea</a:t>
                      </a: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100" b="0" kern="1200" dirty="0" smtClean="0">
                          <a:solidFill>
                            <a:schemeClr val="tx1"/>
                          </a:solidFill>
                          <a:effectLst/>
                          <a:latin typeface="Arial" panose="020B0604020202020204" pitchFamily="34" charset="0"/>
                          <a:ea typeface="+mn-ea"/>
                          <a:cs typeface="Arial" panose="020B0604020202020204" pitchFamily="34" charset="0"/>
                        </a:rPr>
                        <a:t>Large hollow tube. Have tiny hairs (cilia) on the inside.</a:t>
                      </a:r>
                      <a:endParaRPr lang="en-GB" sz="1100" b="0" dirty="0">
                        <a:solidFill>
                          <a:schemeClr val="tx1"/>
                        </a:solidFill>
                        <a:effectLst/>
                        <a:latin typeface="Arial" panose="020B0604020202020204" pitchFamily="34" charset="0"/>
                        <a:cs typeface="Arial" panose="020B0604020202020204" pitchFamily="34" charset="0"/>
                      </a:endParaRPr>
                    </a:p>
                    <a:p>
                      <a:pPr algn="l">
                        <a:lnSpc>
                          <a:spcPct val="115000"/>
                        </a:lnSpc>
                        <a:spcAft>
                          <a:spcPts val="1000"/>
                        </a:spcAft>
                        <a:tabLst>
                          <a:tab pos="2308225" algn="l"/>
                        </a:tabLst>
                      </a:pPr>
                      <a:r>
                        <a:rPr lang="en-GB" sz="1100" b="0" dirty="0">
                          <a:solidFill>
                            <a:schemeClr val="tx1"/>
                          </a:solidFill>
                          <a:effectLst/>
                          <a:latin typeface="Arial" panose="020B0604020202020204" pitchFamily="34" charset="0"/>
                          <a:cs typeface="Arial" panose="020B0604020202020204" pitchFamily="34" charset="0"/>
                        </a:rPr>
                        <a:t>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trachea or windpipe is about 10 cm long and is supported by C-shaped rings of cartilage to prevent the tube from collapsing during breathing. </a:t>
                      </a:r>
                    </a:p>
                    <a:p>
                      <a:pPr algn="l"/>
                      <a:endParaRPr kumimoji="0" lang="en-GB" sz="1100" b="0" kern="1200" dirty="0" smtClean="0">
                        <a:solidFill>
                          <a:schemeClr val="tx1"/>
                        </a:solidFill>
                        <a:effectLst/>
                        <a:latin typeface="Arial" panose="020B0604020202020204" pitchFamily="34" charset="0"/>
                        <a:ea typeface="+mn-ea"/>
                        <a:cs typeface="Arial" panose="020B0604020202020204" pitchFamily="34" charset="0"/>
                      </a:endParaRP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cilia, which are minute hair-like structure, to trap particles and dust.</a:t>
                      </a:r>
                      <a:endParaRPr kumimoji="0" lang="en-GB" sz="1100" b="0" kern="1200" dirty="0">
                        <a:solidFill>
                          <a:schemeClr val="tx1"/>
                        </a:solidFill>
                        <a:effectLst/>
                        <a:latin typeface="Arial" panose="020B0604020202020204" pitchFamily="34" charset="0"/>
                        <a:ea typeface="+mn-ea"/>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0661">
                <a:tc>
                  <a:txBody>
                    <a:bodyPr/>
                    <a:lstStyle/>
                    <a:p>
                      <a:pPr algn="l">
                        <a:lnSpc>
                          <a:spcPct val="115000"/>
                        </a:lnSpc>
                        <a:spcAft>
                          <a:spcPts val="1000"/>
                        </a:spcAft>
                        <a:tabLst>
                          <a:tab pos="2308225" algn="l"/>
                        </a:tabLst>
                      </a:pPr>
                      <a:r>
                        <a:rPr lang="en-GB" sz="1100" b="0" dirty="0" smtClean="0">
                          <a:solidFill>
                            <a:schemeClr val="tx1"/>
                          </a:solidFill>
                          <a:effectLst/>
                          <a:latin typeface="Arial" panose="020B0604020202020204" pitchFamily="34" charset="0"/>
                          <a:ea typeface="Calibri"/>
                          <a:cs typeface="Arial" panose="020B0604020202020204" pitchFamily="34" charset="0"/>
                        </a:rPr>
                        <a:t>Ribs</a:t>
                      </a: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endParaRPr lang="en-GB" sz="1100" b="0" dirty="0" smtClean="0">
                        <a:solidFill>
                          <a:schemeClr val="tx1"/>
                        </a:solidFill>
                        <a:effectLst/>
                        <a:latin typeface="Arial" panose="020B0604020202020204" pitchFamily="34" charset="0"/>
                        <a:ea typeface="Calibri"/>
                        <a:cs typeface="Arial" panose="020B0604020202020204" pitchFamily="34" charset="0"/>
                      </a:endParaRPr>
                    </a:p>
                    <a:p>
                      <a:pPr algn="l">
                        <a:lnSpc>
                          <a:spcPct val="115000"/>
                        </a:lnSpc>
                        <a:spcAft>
                          <a:spcPts val="1000"/>
                        </a:spcAft>
                        <a:tabLst>
                          <a:tab pos="2308225" algn="l"/>
                        </a:tabLst>
                      </a:pPr>
                      <a:r>
                        <a:rPr lang="en-GB" sz="1100" b="0" dirty="0" smtClean="0">
                          <a:solidFill>
                            <a:schemeClr val="tx1"/>
                          </a:solidFill>
                          <a:effectLst/>
                          <a:latin typeface="Arial" panose="020B0604020202020204" pitchFamily="34" charset="0"/>
                          <a:ea typeface="Calibri"/>
                          <a:cs typeface="Arial" panose="020B0604020202020204" pitchFamily="34" charset="0"/>
                        </a:rPr>
                        <a:t>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1000"/>
                        </a:spcAft>
                        <a:tabLst>
                          <a:tab pos="2308225" algn="l"/>
                        </a:tabLst>
                      </a:pPr>
                      <a:r>
                        <a:rPr kumimoji="0" lang="en-GB" sz="1100" b="0" kern="1200" dirty="0" smtClean="0">
                          <a:solidFill>
                            <a:schemeClr val="tx1"/>
                          </a:solidFill>
                          <a:effectLst/>
                          <a:latin typeface="Arial" panose="020B0604020202020204" pitchFamily="34" charset="0"/>
                          <a:ea typeface="+mn-ea"/>
                          <a:cs typeface="Arial" panose="020B0604020202020204" pitchFamily="34" charset="0"/>
                        </a:rPr>
                        <a:t>Curved bone and cartilage structure.  Strong but flexible, surrounds the lungs.</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ribs and intercostal muscles of the chest which protect the lungs, trachea and bronchi. </a:t>
                      </a:r>
                    </a:p>
                    <a:p>
                      <a:pPr algn="l"/>
                      <a:endParaRPr kumimoji="0" lang="en-GB" sz="1100" b="0" kern="1200" dirty="0" smtClean="0">
                        <a:solidFill>
                          <a:schemeClr val="tx1"/>
                        </a:solidFill>
                        <a:effectLst/>
                        <a:latin typeface="Arial" panose="020B0604020202020204" pitchFamily="34" charset="0"/>
                        <a:ea typeface="+mn-ea"/>
                        <a:cs typeface="Arial" panose="020B0604020202020204" pitchFamily="34" charset="0"/>
                      </a:endParaRP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The intercostal muscles are responsible for the movements of the rib cage during breathing.  </a:t>
                      </a: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Contraction of the external intercostal muscles moves the ribs upwards and outwards during inspiration. </a:t>
                      </a:r>
                    </a:p>
                    <a:p>
                      <a:pPr algn="l"/>
                      <a:endParaRPr kumimoji="0" lang="en-GB" sz="1100" b="0" kern="1200" dirty="0" smtClean="0">
                        <a:solidFill>
                          <a:schemeClr val="tx1"/>
                        </a:solidFill>
                        <a:effectLst/>
                        <a:latin typeface="Arial" panose="020B0604020202020204" pitchFamily="34" charset="0"/>
                        <a:ea typeface="+mn-ea"/>
                        <a:cs typeface="Arial" panose="020B0604020202020204" pitchFamily="34" charset="0"/>
                      </a:endParaRPr>
                    </a:p>
                    <a:p>
                      <a:pPr algn="l"/>
                      <a:r>
                        <a:rPr kumimoji="0" lang="en-GB" sz="1100" b="0" kern="1200" dirty="0" smtClean="0">
                          <a:solidFill>
                            <a:schemeClr val="tx1"/>
                          </a:solidFill>
                          <a:effectLst/>
                          <a:latin typeface="Arial" panose="020B0604020202020204" pitchFamily="34" charset="0"/>
                          <a:ea typeface="+mn-ea"/>
                          <a:cs typeface="Arial" panose="020B0604020202020204" pitchFamily="34" charset="0"/>
                        </a:rPr>
                        <a:t>Relaxation of the external intercostal muscles causes the ribs to move downwards and inwards during expiration at rest.</a:t>
                      </a:r>
                    </a:p>
                    <a:p>
                      <a:pPr algn="l">
                        <a:lnSpc>
                          <a:spcPct val="115000"/>
                        </a:lnSpc>
                        <a:spcAft>
                          <a:spcPts val="1000"/>
                        </a:spcAft>
                        <a:tabLst>
                          <a:tab pos="2308225" algn="l"/>
                        </a:tabLst>
                      </a:pP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68324" marR="683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spTree>
    <p:extLst>
      <p:ext uri="{BB962C8B-B14F-4D97-AF65-F5344CB8AC3E}">
        <p14:creationId xmlns:p14="http://schemas.microsoft.com/office/powerpoint/2010/main" val="3956037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Tree>
    <p:extLst>
      <p:ext uri="{BB962C8B-B14F-4D97-AF65-F5344CB8AC3E}">
        <p14:creationId xmlns:p14="http://schemas.microsoft.com/office/powerpoint/2010/main" val="24581413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651</TotalTime>
  <Words>520</Words>
  <Application>Microsoft Office PowerPoint</Application>
  <PresentationFormat>On-screen Show (4:3)</PresentationFormat>
  <Paragraphs>184</Paragraphs>
  <Slides>9</Slides>
  <Notes>9</Notes>
  <HiddenSlides>2</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91</cp:revision>
  <cp:lastPrinted>2015-05-12T11:31:12Z</cp:lastPrinted>
  <dcterms:created xsi:type="dcterms:W3CDTF">2015-01-26T16:10:38Z</dcterms:created>
  <dcterms:modified xsi:type="dcterms:W3CDTF">2015-06-03T13:44:07Z</dcterms:modified>
</cp:coreProperties>
</file>