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9" r:id="rId2"/>
    <p:sldId id="270" r:id="rId3"/>
    <p:sldId id="292" r:id="rId4"/>
    <p:sldId id="293" r:id="rId5"/>
    <p:sldId id="294" r:id="rId6"/>
    <p:sldId id="271"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22683"/>
    <a:srgbClr val="FFFF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784" y="-426"/>
      </p:cViewPr>
      <p:guideLst>
        <p:guide orient="horz" pos="2880"/>
        <p:guide pos="216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76EBE-0210-4A69-8975-1F6A1B4CCE19}" type="datetimeFigureOut">
              <a:rPr lang="en-GB" smtClean="0"/>
              <a:t>16/06/2015</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6011C-7CB4-407C-A3B2-7CC4DD3841E2}" type="slidenum">
              <a:rPr lang="en-GB" smtClean="0"/>
              <a:t>‹#›</a:t>
            </a:fld>
            <a:endParaRPr lang="en-GB" dirty="0"/>
          </a:p>
        </p:txBody>
      </p:sp>
    </p:spTree>
    <p:extLst>
      <p:ext uri="{BB962C8B-B14F-4D97-AF65-F5344CB8AC3E}">
        <p14:creationId xmlns:p14="http://schemas.microsoft.com/office/powerpoint/2010/main" val="19288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3</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4</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5</a:t>
            </a:fld>
            <a:endParaRPr lang="en-GB" dirty="0"/>
          </a:p>
        </p:txBody>
      </p:sp>
    </p:spTree>
    <p:extLst>
      <p:ext uri="{BB962C8B-B14F-4D97-AF65-F5344CB8AC3E}">
        <p14:creationId xmlns:p14="http://schemas.microsoft.com/office/powerpoint/2010/main" val="235052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000250" y="0"/>
            <a:ext cx="4857750" cy="9144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2B6CF2D9-D0FF-4B00-B02F-DB608A803C01}" type="datetimeFigureOut">
              <a:rPr lang="en-GB" smtClean="0"/>
              <a:t>16/06/2015</a:t>
            </a:fld>
            <a:endParaRPr lang="en-GB" dirty="0"/>
          </a:p>
        </p:txBody>
      </p:sp>
      <p:sp>
        <p:nvSpPr>
          <p:cNvPr id="18" name="Footer Placeholder 17"/>
          <p:cNvSpPr>
            <a:spLocks noGrp="1"/>
          </p:cNvSpPr>
          <p:nvPr>
            <p:ph type="ftr" sz="quarter" idx="11"/>
          </p:nvPr>
        </p:nvSpPr>
        <p:spPr>
          <a:xfrm>
            <a:off x="2114550" y="8743928"/>
            <a:ext cx="2195792" cy="3048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16/06/2015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366608"/>
            <a:ext cx="1143000" cy="780203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90"/>
            <a:ext cx="45148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182112" y="8743928"/>
            <a:ext cx="1501848" cy="302536"/>
          </a:xfrm>
        </p:spPr>
        <p:txBody>
          <a:bodyPr/>
          <a:lstStyle>
            <a:extLst/>
          </a:lstStyle>
          <a:p>
            <a:fld id="{2B6CF2D9-D0FF-4B00-B02F-DB608A803C01}" type="datetimeFigureOut">
              <a:rPr lang="en-GB" smtClean="0"/>
              <a:t>16/06/2015</a:t>
            </a:fld>
            <a:endParaRPr lang="en-GB" dirty="0"/>
          </a:p>
        </p:txBody>
      </p:sp>
      <p:sp>
        <p:nvSpPr>
          <p:cNvPr id="5" name="Footer Placeholder 4"/>
          <p:cNvSpPr>
            <a:spLocks noGrp="1"/>
          </p:cNvSpPr>
          <p:nvPr>
            <p:ph type="ftr" sz="quarter" idx="11"/>
          </p:nvPr>
        </p:nvSpPr>
        <p:spPr>
          <a:xfrm>
            <a:off x="342900" y="8741664"/>
            <a:ext cx="2743200" cy="304800"/>
          </a:xfrm>
        </p:spPr>
        <p:txBody>
          <a:bodyPr/>
          <a:lstStyle>
            <a:extLst/>
          </a:lstStyle>
          <a:p>
            <a:endParaRPr lang="en-GB" dirty="0"/>
          </a:p>
        </p:txBody>
      </p:sp>
      <p:sp>
        <p:nvSpPr>
          <p:cNvPr id="6" name="Slide Number Placeholder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16/06/2015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3762450"/>
            <a:ext cx="4691616" cy="1816100"/>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2B6CF2D9-D0FF-4B00-B02F-DB608A803C01}" type="datetimeFigureOut">
              <a:rPr lang="en-GB" smtClean="0"/>
              <a:t>16/06/2015</a:t>
            </a:fld>
            <a:endParaRPr lang="en-GB" dirty="0"/>
          </a:p>
        </p:txBody>
      </p:sp>
      <p:sp>
        <p:nvSpPr>
          <p:cNvPr id="5" name="Footer Placeholder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5050464" y="8740149"/>
            <a:ext cx="441252" cy="3048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134106"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16/06/2015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16/06/2015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16/06/2015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16/06/2015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996555"/>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16/06/2015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448477" y="1339558"/>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447530" y="1331756"/>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16/06/2015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6115050" y="0"/>
            <a:ext cx="742950" cy="9144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16/06/2015</a:t>
            </a:fld>
            <a:endParaRPr lang="en-GB" dirty="0"/>
          </a:p>
        </p:txBody>
      </p:sp>
      <p:sp>
        <p:nvSpPr>
          <p:cNvPr id="4" name="Footer Placeholder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sp>
        <p:nvSpPr>
          <p:cNvPr id="10" name="Content Placeholder 2"/>
          <p:cNvSpPr txBox="1">
            <a:spLocks/>
          </p:cNvSpPr>
          <p:nvPr/>
        </p:nvSpPr>
        <p:spPr>
          <a:xfrm>
            <a:off x="620688" y="2555776"/>
            <a:ext cx="5508612" cy="4224469"/>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Testosterone in Male and Female</a:t>
            </a:r>
          </a:p>
          <a:p>
            <a:pPr marL="0" indent="0" algn="ctr">
              <a:buFont typeface="Wingdings 2"/>
              <a:buNone/>
            </a:pPr>
            <a:r>
              <a:rPr lang="en-US" sz="2000" b="1" dirty="0" smtClean="0">
                <a:ln w="11430"/>
                <a:solidFill>
                  <a:schemeClr val="tx1">
                    <a:lumMod val="50000"/>
                    <a:lumOff val="50000"/>
                  </a:schemeClr>
                </a:solidFill>
                <a:latin typeface="Arial Black" panose="020B0A04020102020204" pitchFamily="34" charset="0"/>
              </a:rPr>
              <a:t>Laura </a:t>
            </a:r>
            <a:r>
              <a:rPr lang="en-US" sz="2000" b="1" dirty="0" smtClean="0">
                <a:ln w="11430"/>
                <a:solidFill>
                  <a:schemeClr val="tx1">
                    <a:lumMod val="50000"/>
                    <a:lumOff val="50000"/>
                  </a:schemeClr>
                </a:solidFill>
                <a:latin typeface="Arial Black" panose="020B0A04020102020204" pitchFamily="34" charset="0"/>
              </a:rPr>
              <a:t>Altin</a:t>
            </a:r>
            <a:endParaRPr lang="en-US" sz="2000" b="1" dirty="0" smtClean="0">
              <a:ln w="11430"/>
              <a:solidFill>
                <a:schemeClr val="tx1">
                  <a:lumMod val="50000"/>
                  <a:lumOff val="50000"/>
                </a:schemeClr>
              </a:solidFill>
              <a:latin typeface="Arial Black" panose="020B0A04020102020204" pitchFamily="34" charset="0"/>
            </a:endParaRPr>
          </a:p>
          <a:p>
            <a:pPr marL="0" indent="0" algn="ctr">
              <a:buFont typeface="Wingdings 2"/>
              <a:buNone/>
            </a:pPr>
            <a:r>
              <a:rPr lang="en-US" sz="2000" b="1" dirty="0" smtClean="0">
                <a:ln w="11430"/>
                <a:solidFill>
                  <a:schemeClr val="tx1">
                    <a:lumMod val="50000"/>
                    <a:lumOff val="50000"/>
                  </a:schemeClr>
                </a:solidFill>
                <a:latin typeface="Arial Black" panose="020B0A04020102020204" pitchFamily="34" charset="0"/>
              </a:rPr>
              <a:t>Lambeth</a:t>
            </a:r>
            <a:r>
              <a:rPr lang="en-US" sz="2000" b="1" dirty="0" smtClean="0">
                <a:ln w="11430"/>
                <a:solidFill>
                  <a:schemeClr val="tx1">
                    <a:lumMod val="50000"/>
                    <a:lumOff val="50000"/>
                  </a:schemeClr>
                </a:solidFill>
                <a:latin typeface="Arial Black" panose="020B0A04020102020204" pitchFamily="34" charset="0"/>
              </a:rPr>
              <a:t> College </a:t>
            </a:r>
          </a:p>
        </p:txBody>
      </p:sp>
      <p:sp>
        <p:nvSpPr>
          <p:cNvPr id="7" name="TextBox 6"/>
          <p:cNvSpPr txBox="1"/>
          <p:nvPr/>
        </p:nvSpPr>
        <p:spPr>
          <a:xfrm>
            <a:off x="194004" y="7175321"/>
            <a:ext cx="5683268" cy="276999"/>
          </a:xfrm>
          <a:prstGeom prst="rect">
            <a:avLst/>
          </a:prstGeom>
          <a:noFill/>
        </p:spPr>
        <p:txBody>
          <a:bodyPr wrap="square" rtlCol="0">
            <a:spAutoFit/>
          </a:bodyPr>
          <a:lstStyle/>
          <a:p>
            <a:pPr>
              <a:buClr>
                <a:srgbClr val="7030A0"/>
              </a:buClr>
            </a:pPr>
            <a:r>
              <a:rPr lang="en-GB" sz="1200" b="1" dirty="0" smtClean="0">
                <a:latin typeface="Arial" panose="020B0604020202020204" pitchFamily="34" charset="0"/>
                <a:cs typeface="Arial" panose="020B0604020202020204" pitchFamily="34" charset="0"/>
              </a:rPr>
              <a:t>Students Name: …………………………………………………………………..</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3" y="126694"/>
            <a:ext cx="1187344" cy="1024799"/>
          </a:xfrm>
          <a:prstGeom prst="rect">
            <a:avLst/>
          </a:prstGeom>
        </p:spPr>
      </p:pic>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8388424"/>
            <a:ext cx="1187345" cy="648072"/>
          </a:xfrm>
          <a:prstGeom prst="rect">
            <a:avLst/>
          </a:prstGeom>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8905" y="4762160"/>
            <a:ext cx="3070255" cy="197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3705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051"/>
                                        </p:tgtEl>
                                        <p:attrNameLst>
                                          <p:attrName>style.visibility</p:attrName>
                                        </p:attrNameLst>
                                      </p:cBhvr>
                                      <p:to>
                                        <p:strVal val="visible"/>
                                      </p:to>
                                    </p:set>
                                    <p:anim calcmode="lin" valueType="num">
                                      <p:cBhvr>
                                        <p:cTn id="11" dur="1000" fill="hold"/>
                                        <p:tgtEl>
                                          <p:spTgt spid="2051"/>
                                        </p:tgtEl>
                                        <p:attrNameLst>
                                          <p:attrName>ppt_w</p:attrName>
                                        </p:attrNameLst>
                                      </p:cBhvr>
                                      <p:tavLst>
                                        <p:tav tm="0">
                                          <p:val>
                                            <p:fltVal val="0"/>
                                          </p:val>
                                        </p:tav>
                                        <p:tav tm="100000">
                                          <p:val>
                                            <p:strVal val="#ppt_w"/>
                                          </p:val>
                                        </p:tav>
                                      </p:tavLst>
                                    </p:anim>
                                    <p:anim calcmode="lin" valueType="num">
                                      <p:cBhvr>
                                        <p:cTn id="12" dur="1000" fill="hold"/>
                                        <p:tgtEl>
                                          <p:spTgt spid="2051"/>
                                        </p:tgtEl>
                                        <p:attrNameLst>
                                          <p:attrName>ppt_h</p:attrName>
                                        </p:attrNameLst>
                                      </p:cBhvr>
                                      <p:tavLst>
                                        <p:tav tm="0">
                                          <p:val>
                                            <p:fltVal val="0"/>
                                          </p:val>
                                        </p:tav>
                                        <p:tav tm="100000">
                                          <p:val>
                                            <p:strVal val="#ppt_h"/>
                                          </p:val>
                                        </p:tav>
                                      </p:tavLst>
                                    </p:anim>
                                    <p:anim calcmode="lin" valueType="num">
                                      <p:cBhvr>
                                        <p:cTn id="13" dur="1000" fill="hold"/>
                                        <p:tgtEl>
                                          <p:spTgt spid="2051"/>
                                        </p:tgtEl>
                                        <p:attrNameLst>
                                          <p:attrName>style.rotation</p:attrName>
                                        </p:attrNameLst>
                                      </p:cBhvr>
                                      <p:tavLst>
                                        <p:tav tm="0">
                                          <p:val>
                                            <p:fltVal val="90"/>
                                          </p:val>
                                        </p:tav>
                                        <p:tav tm="100000">
                                          <p:val>
                                            <p:fltVal val="0"/>
                                          </p:val>
                                        </p:tav>
                                      </p:tavLst>
                                    </p:anim>
                                    <p:animEffect transition="in" filter="fade">
                                      <p:cBhvr>
                                        <p:cTn id="14" dur="1000"/>
                                        <p:tgtEl>
                                          <p:spTgt spid="2051"/>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622850418"/>
              </p:ext>
            </p:extLst>
          </p:nvPr>
        </p:nvGraphicFramePr>
        <p:xfrm>
          <a:off x="620688" y="1619672"/>
          <a:ext cx="5242264" cy="5839297"/>
        </p:xfrm>
        <a:graphic>
          <a:graphicData uri="http://schemas.openxmlformats.org/drawingml/2006/table">
            <a:tbl>
              <a:tblPr firstRow="1" bandRow="1"/>
              <a:tblGrid>
                <a:gridCol w="5242264"/>
              </a:tblGrid>
              <a:tr h="274637">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400" dirty="0" smtClean="0">
                          <a:solidFill>
                            <a:schemeClr val="tx1"/>
                          </a:solidFill>
                          <a:latin typeface="Arial" panose="020B0604020202020204" pitchFamily="34" charset="0"/>
                          <a:cs typeface="Arial" panose="020B0604020202020204" pitchFamily="34" charset="0"/>
                        </a:rPr>
                        <a:t>Testosterone</a:t>
                      </a:r>
                      <a:r>
                        <a:rPr lang="en-GB" sz="1400" baseline="0" dirty="0" smtClean="0">
                          <a:solidFill>
                            <a:schemeClr val="tx1"/>
                          </a:solidFill>
                          <a:latin typeface="Arial" panose="020B0604020202020204" pitchFamily="34" charset="0"/>
                          <a:cs typeface="Arial" panose="020B0604020202020204" pitchFamily="34" charset="0"/>
                        </a:rPr>
                        <a:t> in Male and Female</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662806">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dirty="0" smtClean="0">
                          <a:latin typeface="Arial" panose="020B0604020202020204" pitchFamily="34" charset="0"/>
                          <a:cs typeface="Arial" panose="020B0604020202020204" pitchFamily="34" charset="0"/>
                        </a:rPr>
                        <a:t>To represent graphically the different average amount of testosterone present in adult males &amp; females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dirty="0" smtClean="0">
                          <a:latin typeface="Arial" panose="020B0604020202020204" pitchFamily="34" charset="0"/>
                          <a:cs typeface="Arial" panose="020B0604020202020204" pitchFamily="34" charset="0"/>
                        </a:rPr>
                        <a:t>To</a:t>
                      </a:r>
                      <a:r>
                        <a:rPr lang="en-GB" sz="1400" baseline="0" dirty="0" smtClean="0">
                          <a:latin typeface="Arial" panose="020B0604020202020204" pitchFamily="34" charset="0"/>
                          <a:cs typeface="Arial" panose="020B0604020202020204" pitchFamily="34" charset="0"/>
                        </a:rPr>
                        <a:t> construct a graph correctly from assumptions of timing and quantity of testosterone.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400" baseline="0" dirty="0" smtClean="0">
                          <a:latin typeface="Arial" panose="020B0604020202020204" pitchFamily="34" charset="0"/>
                          <a:cs typeface="Arial" panose="020B0604020202020204" pitchFamily="34" charset="0"/>
                        </a:rPr>
                        <a:t>To discuss/link the graph to the Olympic games winners table</a:t>
                      </a:r>
                      <a:endParaRPr kumimoji="0" lang="en-GB" sz="1400" kern="1200" dirty="0" smtClean="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Level</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400" dirty="0" smtClean="0">
                          <a:solidFill>
                            <a:schemeClr val="tx1"/>
                          </a:solidFill>
                          <a:latin typeface="Arial" panose="020B0604020202020204" pitchFamily="34" charset="0"/>
                          <a:cs typeface="Arial" panose="020B0604020202020204" pitchFamily="34" charset="0"/>
                        </a:rPr>
                        <a:t>Level 2</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68226">
                <a:tc>
                  <a:txBody>
                    <a:bodyPr/>
                    <a:lstStyle/>
                    <a:p>
                      <a:pPr algn="l"/>
                      <a:r>
                        <a:rPr lang="en-GB" sz="1400" dirty="0" smtClean="0">
                          <a:solidFill>
                            <a:schemeClr val="tx1"/>
                          </a:solidFill>
                          <a:latin typeface="Arial" panose="020B0604020202020204" pitchFamily="34" charset="0"/>
                          <a:cs typeface="Arial" panose="020B0604020202020204" pitchFamily="34" charset="0"/>
                        </a:rPr>
                        <a:t>PowerPoint slides (all hand-outs) – Individual</a:t>
                      </a:r>
                      <a:r>
                        <a:rPr lang="en-GB" sz="1400" baseline="0" dirty="0" smtClean="0">
                          <a:solidFill>
                            <a:schemeClr val="tx1"/>
                          </a:solidFill>
                          <a:latin typeface="Arial" panose="020B0604020202020204" pitchFamily="34" charset="0"/>
                          <a:cs typeface="Arial" panose="020B0604020202020204" pitchFamily="34" charset="0"/>
                        </a:rPr>
                        <a:t> student assignment, can either hand these in with student  answers, or have a group discussion around the answers and thoughts of the Students (teacher to go through answers</a:t>
                      </a:r>
                      <a:r>
                        <a:rPr lang="en-GB" sz="1400" baseline="0" dirty="0" smtClean="0">
                          <a:solidFill>
                            <a:schemeClr val="tx1"/>
                          </a:solidFill>
                          <a:latin typeface="Arial" panose="020B0604020202020204" pitchFamily="34" charset="0"/>
                          <a:cs typeface="Arial" panose="020B0604020202020204" pitchFamily="34" charset="0"/>
                        </a:rPr>
                        <a:t>).  Graph analysis </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810097">
                <a:tc>
                  <a:txBody>
                    <a:bodyPr/>
                    <a:lstStyle/>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Laptop &amp; Projector </a:t>
                      </a:r>
                    </a:p>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All slides Hand-Outs (apart</a:t>
                      </a:r>
                      <a:r>
                        <a:rPr lang="en-GB" sz="1400" b="0" baseline="0" dirty="0" smtClean="0">
                          <a:solidFill>
                            <a:schemeClr val="tx1"/>
                          </a:solidFill>
                          <a:latin typeface="Arial" panose="020B0604020202020204" pitchFamily="34" charset="0"/>
                          <a:cs typeface="Arial" panose="020B0604020202020204" pitchFamily="34" charset="0"/>
                        </a:rPr>
                        <a:t> from Slide 2)</a:t>
                      </a:r>
                      <a:endParaRPr lang="en-GB" sz="1400" b="0" dirty="0" smtClean="0">
                        <a:solidFill>
                          <a:schemeClr val="tx1"/>
                        </a:solidFill>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Pens/Pencils </a:t>
                      </a:r>
                      <a:endParaRPr lang="en-GB"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400" b="0" dirty="0" smtClean="0">
                          <a:solidFill>
                            <a:schemeClr val="tx1"/>
                          </a:solidFill>
                          <a:latin typeface="Arial" panose="020B0604020202020204" pitchFamily="34" charset="0"/>
                          <a:cs typeface="Arial" panose="020B0604020202020204" pitchFamily="34" charset="0"/>
                        </a:rPr>
                        <a:t>&gt;45 Mins</a:t>
                      </a:r>
                      <a:endParaRPr lang="en-GB"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3" y="126694"/>
            <a:ext cx="1187344" cy="1024799"/>
          </a:xfrm>
          <a:prstGeom prst="rect">
            <a:avLst/>
          </a:prstGeom>
        </p:spPr>
      </p:pic>
      <p:pic>
        <p:nvPicPr>
          <p:cNvPr id="14" name="Picture 13"/>
          <p:cNvPicPr/>
          <p:nvPr/>
        </p:nvPicPr>
        <p:blipFill>
          <a:blip r:embed="rId3"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8388424"/>
            <a:ext cx="1187345" cy="648072"/>
          </a:xfrm>
          <a:prstGeom prst="rect">
            <a:avLst/>
          </a:prstGeom>
        </p:spPr>
      </p:pic>
    </p:spTree>
    <p:extLst>
      <p:ext uri="{BB962C8B-B14F-4D97-AF65-F5344CB8AC3E}">
        <p14:creationId xmlns:p14="http://schemas.microsoft.com/office/powerpoint/2010/main" val="2608227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9643" cy="776484"/>
          </a:xfrm>
          <a:prstGeom prst="rect">
            <a:avLst/>
          </a:prstGeom>
        </p:spPr>
      </p:pic>
      <p:pic>
        <p:nvPicPr>
          <p:cNvPr id="61" name="Picture 60"/>
          <p:cNvPicPr/>
          <p:nvPr/>
        </p:nvPicPr>
        <p:blipFill>
          <a:blip r:embed="rId4"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sp>
        <p:nvSpPr>
          <p:cNvPr id="21" name="Content Placeholder 2"/>
          <p:cNvSpPr txBox="1">
            <a:spLocks/>
          </p:cNvSpPr>
          <p:nvPr/>
        </p:nvSpPr>
        <p:spPr>
          <a:xfrm>
            <a:off x="526490" y="304021"/>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2400" b="1" dirty="0" smtClean="0">
                <a:ln w="11430"/>
                <a:solidFill>
                  <a:srgbClr val="422683"/>
                </a:solidFill>
                <a:latin typeface="Arial Black" panose="020B0A04020102020204" pitchFamily="34" charset="0"/>
              </a:rPr>
              <a:t>Testosterone in Male </a:t>
            </a:r>
          </a:p>
          <a:p>
            <a:pPr marL="0" indent="0" algn="ctr">
              <a:buFont typeface="Wingdings 2"/>
              <a:buNone/>
            </a:pPr>
            <a:r>
              <a:rPr lang="en-US" sz="2400" b="1" dirty="0" smtClean="0">
                <a:ln w="11430"/>
                <a:solidFill>
                  <a:srgbClr val="422683"/>
                </a:solidFill>
                <a:latin typeface="Arial Black" panose="020B0A04020102020204" pitchFamily="34" charset="0"/>
              </a:rPr>
              <a:t>&amp; Females</a:t>
            </a:r>
          </a:p>
          <a:p>
            <a:pPr marL="0" indent="0" algn="ctr">
              <a:buFont typeface="Wingdings 2"/>
              <a:buNone/>
            </a:pPr>
            <a:r>
              <a:rPr lang="en-US" sz="1400" b="1" dirty="0" smtClean="0">
                <a:ln w="11430"/>
                <a:solidFill>
                  <a:schemeClr val="bg1">
                    <a:lumMod val="50000"/>
                  </a:schemeClr>
                </a:solidFill>
                <a:latin typeface="Arial Black" panose="020B0A04020102020204" pitchFamily="34" charset="0"/>
              </a:rPr>
              <a:t>Does it matter?</a:t>
            </a:r>
          </a:p>
          <a:p>
            <a:pPr marL="0" indent="0" algn="ctr">
              <a:buFont typeface="Wingdings 2"/>
              <a:buNone/>
            </a:pPr>
            <a:r>
              <a:rPr lang="en-US" sz="2400" dirty="0" smtClean="0">
                <a:ln w="11430"/>
                <a:latin typeface="Arial" panose="020B0604020202020204" pitchFamily="34" charset="0"/>
                <a:cs typeface="Arial" panose="020B0604020202020204" pitchFamily="34" charset="0"/>
              </a:rPr>
              <a:t/>
            </a:r>
            <a:br>
              <a:rPr lang="en-US" sz="2400" dirty="0" smtClean="0">
                <a:ln w="11430"/>
                <a:latin typeface="Arial" panose="020B0604020202020204" pitchFamily="34" charset="0"/>
                <a:cs typeface="Arial" panose="020B0604020202020204" pitchFamily="34" charset="0"/>
              </a:rPr>
            </a:br>
            <a:endParaRPr lang="en-GB" sz="2400" dirty="0"/>
          </a:p>
        </p:txBody>
      </p:sp>
      <p:sp>
        <p:nvSpPr>
          <p:cNvPr id="2" name="Rectangle 1"/>
          <p:cNvSpPr/>
          <p:nvPr/>
        </p:nvSpPr>
        <p:spPr>
          <a:xfrm>
            <a:off x="225274" y="1691680"/>
            <a:ext cx="5630438" cy="3046988"/>
          </a:xfrm>
          <a:prstGeom prst="rect">
            <a:avLst/>
          </a:prstGeom>
        </p:spPr>
        <p:txBody>
          <a:bodyPr wrap="square">
            <a:spAutoFit/>
          </a:bodyPr>
          <a:lstStyle/>
          <a:p>
            <a:r>
              <a:rPr lang="en-GB" sz="1200" dirty="0">
                <a:latin typeface="Arial" panose="020B0604020202020204" pitchFamily="34" charset="0"/>
                <a:cs typeface="Arial" panose="020B0604020202020204" pitchFamily="34" charset="0"/>
              </a:rPr>
              <a:t>Using Draw an average representation of maximum and minimum testosterone level in males and females assuming their peak is at midday and the minimum is at midnight.  Discuss the role of testosterone in males and females in sport performance</a:t>
            </a:r>
            <a:r>
              <a:rPr lang="en-GB" sz="1200" dirty="0" smtClean="0">
                <a:latin typeface="Arial" panose="020B0604020202020204" pitchFamily="34" charset="0"/>
                <a:cs typeface="Arial" panose="020B0604020202020204" pitchFamily="34" charset="0"/>
              </a:rPr>
              <a:t>.</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Testosterone in average adult male: 270 – 1070 ng/d; in average adult female; 15-70 </a:t>
            </a:r>
            <a:r>
              <a:rPr lang="en-GB" sz="1200" dirty="0" smtClean="0">
                <a:latin typeface="Arial" panose="020B0604020202020204" pitchFamily="34" charset="0"/>
                <a:cs typeface="Arial" panose="020B0604020202020204" pitchFamily="34" charset="0"/>
              </a:rPr>
              <a:t>ng/dL(available </a:t>
            </a:r>
            <a:r>
              <a:rPr lang="en-GB" sz="1200" dirty="0">
                <a:latin typeface="Arial" panose="020B0604020202020204" pitchFamily="34" charset="0"/>
                <a:cs typeface="Arial" panose="020B0604020202020204" pitchFamily="34" charset="0"/>
              </a:rPr>
              <a:t>from </a:t>
            </a:r>
            <a:r>
              <a:rPr lang="en-GB" sz="1200" dirty="0" smtClean="0">
                <a:latin typeface="Arial" panose="020B0604020202020204" pitchFamily="34" charset="0"/>
                <a:cs typeface="Arial" panose="020B0604020202020204" pitchFamily="34" charset="0"/>
              </a:rPr>
              <a:t>http://wwwhealthline.com/health/low-testosterone/testosterone-levels-by-age)</a:t>
            </a:r>
          </a:p>
          <a:p>
            <a:endParaRPr lang="en-GB" sz="1200" dirty="0" smtClean="0">
              <a:latin typeface="Arial" panose="020B0604020202020204" pitchFamily="34" charset="0"/>
              <a:cs typeface="Arial" panose="020B0604020202020204" pitchFamily="34" charset="0"/>
            </a:endParaRPr>
          </a:p>
          <a:p>
            <a:pPr marL="228600" indent="-228600">
              <a:buFont typeface="+mj-lt"/>
              <a:buAutoNum type="arabicPeriod"/>
            </a:pPr>
            <a:r>
              <a:rPr lang="en-GB" sz="1200" dirty="0" smtClean="0">
                <a:latin typeface="Arial" panose="020B0604020202020204" pitchFamily="34" charset="0"/>
                <a:cs typeface="Arial" panose="020B0604020202020204" pitchFamily="34" charset="0"/>
              </a:rPr>
              <a:t>Assume </a:t>
            </a:r>
            <a:r>
              <a:rPr lang="en-GB" sz="1200" dirty="0">
                <a:latin typeface="Arial" panose="020B0604020202020204" pitchFamily="34" charset="0"/>
                <a:cs typeface="Arial" panose="020B0604020202020204" pitchFamily="34" charset="0"/>
              </a:rPr>
              <a:t>that the peak of testosterone is at midday and the lowest point at midnight how would your curve look? Think of what values you need to place on the x and y axis and draw the graph. Include labelled axes, keys and title</a:t>
            </a:r>
            <a:r>
              <a:rPr lang="en-GB" sz="1200" dirty="0" smtClean="0">
                <a:latin typeface="Arial" panose="020B0604020202020204" pitchFamily="34" charset="0"/>
                <a:cs typeface="Arial" panose="020B0604020202020204" pitchFamily="34" charset="0"/>
              </a:rPr>
              <a:t>.</a:t>
            </a:r>
          </a:p>
          <a:p>
            <a:r>
              <a:rPr lang="en-GB" sz="1200" dirty="0" smtClean="0">
                <a:latin typeface="Arial" panose="020B0604020202020204" pitchFamily="34" charset="0"/>
                <a:cs typeface="Arial" panose="020B0604020202020204" pitchFamily="34" charset="0"/>
              </a:rPr>
              <a:t> </a:t>
            </a:r>
          </a:p>
          <a:p>
            <a:pPr marL="228600" indent="-228600">
              <a:buFont typeface="+mj-lt"/>
              <a:buAutoNum type="arabicPeriod" startAt="2"/>
            </a:pPr>
            <a:r>
              <a:rPr lang="en-GB" sz="1200" dirty="0" smtClean="0">
                <a:latin typeface="Arial" panose="020B0604020202020204" pitchFamily="34" charset="0"/>
                <a:cs typeface="Arial" panose="020B0604020202020204" pitchFamily="34" charset="0"/>
              </a:rPr>
              <a:t>Read </a:t>
            </a:r>
            <a:r>
              <a:rPr lang="en-GB" sz="1200" dirty="0">
                <a:latin typeface="Arial" panose="020B0604020202020204" pitchFamily="34" charset="0"/>
                <a:cs typeface="Arial" panose="020B0604020202020204" pitchFamily="34" charset="0"/>
              </a:rPr>
              <a:t>the attached table about some Olympic game winners and their achievements and discuss the role of testosterone in sport in females and males.</a:t>
            </a:r>
          </a:p>
        </p:txBody>
      </p:sp>
      <p:graphicFrame>
        <p:nvGraphicFramePr>
          <p:cNvPr id="4" name="Table 3"/>
          <p:cNvGraphicFramePr>
            <a:graphicFrameLocks noGrp="1"/>
          </p:cNvGraphicFramePr>
          <p:nvPr>
            <p:extLst>
              <p:ext uri="{D42A27DB-BD31-4B8C-83A1-F6EECF244321}">
                <p14:modId xmlns:p14="http://schemas.microsoft.com/office/powerpoint/2010/main" val="4129557426"/>
              </p:ext>
            </p:extLst>
          </p:nvPr>
        </p:nvGraphicFramePr>
        <p:xfrm>
          <a:off x="548680" y="5438344"/>
          <a:ext cx="4519216" cy="2734056"/>
        </p:xfrm>
        <a:graphic>
          <a:graphicData uri="http://schemas.openxmlformats.org/drawingml/2006/table">
            <a:tbl>
              <a:tblPr firstRow="1" firstCol="1" bandRow="1">
                <a:tableStyleId>{5C22544A-7EE6-4342-B048-85BDC9FD1C3A}</a:tableStyleId>
              </a:tblPr>
              <a:tblGrid>
                <a:gridCol w="2016224"/>
                <a:gridCol w="922973"/>
                <a:gridCol w="443548"/>
                <a:gridCol w="1136471"/>
              </a:tblGrid>
              <a:tr h="0">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NAME</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SPORT</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M/F</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Record </a:t>
                      </a:r>
                      <a:endParaRPr lang="en-GB" sz="1200" dirty="0" smtClean="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en-GB" sz="1200" dirty="0" smtClean="0">
                          <a:solidFill>
                            <a:schemeClr val="tx1"/>
                          </a:solidFill>
                          <a:effectLst/>
                          <a:latin typeface="Arial" panose="020B0604020202020204" pitchFamily="34" charset="0"/>
                          <a:cs typeface="Arial" panose="020B0604020202020204" pitchFamily="34" charset="0"/>
                        </a:rPr>
                        <a:t>Time</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Cesar Filho</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Swimming</a:t>
                      </a:r>
                      <a:endParaRPr lang="en-GB" sz="110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50m</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M</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20.30sec</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Britta Stephan</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Swimming </a:t>
                      </a:r>
                      <a:endParaRPr lang="en-GB" sz="110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50m</a:t>
                      </a:r>
                      <a:endParaRPr lang="en-GB" sz="110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F</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24.06sec</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Andrey Silnov</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High jump</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M</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2.36 m</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Tia Hellebaut</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High jump</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F</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2.05 m</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Andreas Thorkildsen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Javelin</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M</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90.57m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Barbora Spotakova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Javelin</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F</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542925" algn="l"/>
                        </a:tabLst>
                      </a:pPr>
                      <a:r>
                        <a:rPr lang="en-GB" sz="1200" dirty="0">
                          <a:solidFill>
                            <a:schemeClr val="tx1"/>
                          </a:solidFill>
                          <a:effectLst/>
                          <a:latin typeface="Arial" panose="020B0604020202020204" pitchFamily="34" charset="0"/>
                          <a:cs typeface="Arial" panose="020B0604020202020204" pitchFamily="34" charset="0"/>
                        </a:rPr>
                        <a:t>70.42m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Wilfred Bungei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800m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M</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1:42.34</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Pamela Jelimo </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800m</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F</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200" dirty="0">
                          <a:solidFill>
                            <a:schemeClr val="tx1"/>
                          </a:solidFill>
                          <a:effectLst/>
                          <a:latin typeface="Arial" panose="020B0604020202020204" pitchFamily="34" charset="0"/>
                          <a:cs typeface="Arial" panose="020B0604020202020204" pitchFamily="34" charset="0"/>
                        </a:rPr>
                        <a:t>1:54.01</a:t>
                      </a:r>
                      <a:endParaRPr lang="en-GB"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1"/>
          <p:cNvSpPr>
            <a:spLocks noChangeArrowheads="1"/>
          </p:cNvSpPr>
          <p:nvPr/>
        </p:nvSpPr>
        <p:spPr bwMode="auto">
          <a:xfrm>
            <a:off x="526490" y="4906888"/>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42925" algn="l"/>
              </a:tabLst>
              <a:defRPr>
                <a:solidFill>
                  <a:schemeClr val="tx1"/>
                </a:solidFill>
                <a:latin typeface="Arial" pitchFamily="34" charset="0"/>
                <a:cs typeface="Arial" pitchFamily="34" charset="0"/>
              </a:defRPr>
            </a:lvl1pPr>
            <a:lvl2pPr fontAlgn="base">
              <a:spcBef>
                <a:spcPct val="0"/>
              </a:spcBef>
              <a:spcAft>
                <a:spcPct val="0"/>
              </a:spcAft>
              <a:tabLst>
                <a:tab pos="542925" algn="l"/>
              </a:tabLst>
              <a:defRPr>
                <a:solidFill>
                  <a:schemeClr val="tx1"/>
                </a:solidFill>
                <a:latin typeface="Arial" pitchFamily="34" charset="0"/>
                <a:cs typeface="Arial" pitchFamily="34" charset="0"/>
              </a:defRPr>
            </a:lvl2pPr>
            <a:lvl3pPr fontAlgn="base">
              <a:spcBef>
                <a:spcPct val="0"/>
              </a:spcBef>
              <a:spcAft>
                <a:spcPct val="0"/>
              </a:spcAft>
              <a:tabLst>
                <a:tab pos="542925" algn="l"/>
              </a:tabLst>
              <a:defRPr>
                <a:solidFill>
                  <a:schemeClr val="tx1"/>
                </a:solidFill>
                <a:latin typeface="Arial" pitchFamily="34" charset="0"/>
                <a:cs typeface="Arial" pitchFamily="34" charset="0"/>
              </a:defRPr>
            </a:lvl3pPr>
            <a:lvl4pPr fontAlgn="base">
              <a:spcBef>
                <a:spcPct val="0"/>
              </a:spcBef>
              <a:spcAft>
                <a:spcPct val="0"/>
              </a:spcAft>
              <a:tabLst>
                <a:tab pos="542925" algn="l"/>
              </a:tabLst>
              <a:defRPr>
                <a:solidFill>
                  <a:schemeClr val="tx1"/>
                </a:solidFill>
                <a:latin typeface="Arial" pitchFamily="34" charset="0"/>
                <a:cs typeface="Arial" pitchFamily="34" charset="0"/>
              </a:defRPr>
            </a:lvl4pPr>
            <a:lvl5pPr fontAlgn="base">
              <a:spcBef>
                <a:spcPct val="0"/>
              </a:spcBef>
              <a:spcAft>
                <a:spcPct val="0"/>
              </a:spcAft>
              <a:tabLst>
                <a:tab pos="542925" algn="l"/>
              </a:tabLst>
              <a:defRPr>
                <a:solidFill>
                  <a:schemeClr val="tx1"/>
                </a:solidFill>
                <a:latin typeface="Arial" pitchFamily="34" charset="0"/>
                <a:cs typeface="Arial" pitchFamily="34" charset="0"/>
              </a:defRPr>
            </a:lvl5pPr>
            <a:lvl6pPr fontAlgn="base">
              <a:spcBef>
                <a:spcPct val="0"/>
              </a:spcBef>
              <a:spcAft>
                <a:spcPct val="0"/>
              </a:spcAft>
              <a:tabLst>
                <a:tab pos="542925" algn="l"/>
              </a:tabLst>
              <a:defRPr>
                <a:solidFill>
                  <a:schemeClr val="tx1"/>
                </a:solidFill>
                <a:latin typeface="Arial" pitchFamily="34" charset="0"/>
                <a:cs typeface="Arial" pitchFamily="34" charset="0"/>
              </a:defRPr>
            </a:lvl6pPr>
            <a:lvl7pPr fontAlgn="base">
              <a:spcBef>
                <a:spcPct val="0"/>
              </a:spcBef>
              <a:spcAft>
                <a:spcPct val="0"/>
              </a:spcAft>
              <a:tabLst>
                <a:tab pos="542925" algn="l"/>
              </a:tabLst>
              <a:defRPr>
                <a:solidFill>
                  <a:schemeClr val="tx1"/>
                </a:solidFill>
                <a:latin typeface="Arial" pitchFamily="34" charset="0"/>
                <a:cs typeface="Arial" pitchFamily="34" charset="0"/>
              </a:defRPr>
            </a:lvl7pPr>
            <a:lvl8pPr fontAlgn="base">
              <a:spcBef>
                <a:spcPct val="0"/>
              </a:spcBef>
              <a:spcAft>
                <a:spcPct val="0"/>
              </a:spcAft>
              <a:tabLst>
                <a:tab pos="542925" algn="l"/>
              </a:tabLst>
              <a:defRPr>
                <a:solidFill>
                  <a:schemeClr val="tx1"/>
                </a:solidFill>
                <a:latin typeface="Arial" pitchFamily="34" charset="0"/>
                <a:cs typeface="Arial" pitchFamily="34" charset="0"/>
              </a:defRPr>
            </a:lvl8pPr>
            <a:lvl9pPr fontAlgn="base">
              <a:spcBef>
                <a:spcPct val="0"/>
              </a:spcBef>
              <a:spcAft>
                <a:spcPct val="0"/>
              </a:spcAft>
              <a:tabLst>
                <a:tab pos="54292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42925" algn="l"/>
              </a:tabLst>
            </a:pPr>
            <a:r>
              <a:rPr kumimoji="0" lang="en-GB" alt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BEIJING 2008 SOME OLYMPIC GAMES WINNERS</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4" name="Picture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8388424"/>
            <a:ext cx="1187345" cy="648072"/>
          </a:xfrm>
          <a:prstGeom prst="rect">
            <a:avLst/>
          </a:prstGeom>
        </p:spPr>
      </p:pic>
    </p:spTree>
    <p:extLst>
      <p:ext uri="{BB962C8B-B14F-4D97-AF65-F5344CB8AC3E}">
        <p14:creationId xmlns:p14="http://schemas.microsoft.com/office/powerpoint/2010/main" val="2504109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2"/>
          <p:cNvSpPr txBox="1">
            <a:spLocks/>
          </p:cNvSpPr>
          <p:nvPr/>
        </p:nvSpPr>
        <p:spPr>
          <a:xfrm>
            <a:off x="526490" y="304021"/>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2400" b="1" dirty="0" smtClean="0">
                <a:ln w="11430"/>
                <a:solidFill>
                  <a:srgbClr val="422683"/>
                </a:solidFill>
                <a:latin typeface="Arial Black" panose="020B0A04020102020204" pitchFamily="34" charset="0"/>
              </a:rPr>
              <a:t>Testosterone in Male </a:t>
            </a:r>
          </a:p>
          <a:p>
            <a:pPr marL="0" indent="0" algn="ctr">
              <a:buFont typeface="Wingdings 2"/>
              <a:buNone/>
            </a:pPr>
            <a:r>
              <a:rPr lang="en-US" sz="2400" b="1" dirty="0" smtClean="0">
                <a:ln w="11430"/>
                <a:solidFill>
                  <a:srgbClr val="422683"/>
                </a:solidFill>
                <a:latin typeface="Arial Black" panose="020B0A04020102020204" pitchFamily="34" charset="0"/>
              </a:rPr>
              <a:t>&amp; Females</a:t>
            </a:r>
          </a:p>
          <a:p>
            <a:pPr marL="0" indent="0" algn="ctr">
              <a:buFont typeface="Wingdings 2"/>
              <a:buNone/>
            </a:pPr>
            <a:r>
              <a:rPr lang="en-US" sz="1400" b="1" dirty="0" smtClean="0">
                <a:ln w="11430"/>
                <a:solidFill>
                  <a:schemeClr val="bg1">
                    <a:lumMod val="50000"/>
                  </a:schemeClr>
                </a:solidFill>
                <a:latin typeface="Arial Black" panose="020B0A04020102020204" pitchFamily="34" charset="0"/>
              </a:rPr>
              <a:t>Does it matter?</a:t>
            </a:r>
          </a:p>
          <a:p>
            <a:pPr marL="0" indent="0" algn="ctr">
              <a:buFont typeface="Wingdings 2"/>
              <a:buNone/>
            </a:pPr>
            <a:r>
              <a:rPr lang="en-US" sz="2400" dirty="0" smtClean="0">
                <a:ln w="11430"/>
                <a:latin typeface="Arial" panose="020B0604020202020204" pitchFamily="34" charset="0"/>
                <a:cs typeface="Arial" panose="020B0604020202020204" pitchFamily="34" charset="0"/>
              </a:rPr>
              <a:t/>
            </a:r>
            <a:br>
              <a:rPr lang="en-US" sz="2400" dirty="0" smtClean="0">
                <a:ln w="11430"/>
                <a:latin typeface="Arial" panose="020B0604020202020204" pitchFamily="34" charset="0"/>
                <a:cs typeface="Arial" panose="020B0604020202020204" pitchFamily="34" charset="0"/>
              </a:rPr>
            </a:br>
            <a:endParaRPr lang="en-GB" sz="2400" dirty="0"/>
          </a:p>
        </p:txBody>
      </p:sp>
      <p:graphicFrame>
        <p:nvGraphicFramePr>
          <p:cNvPr id="6" name="Table 5"/>
          <p:cNvGraphicFramePr>
            <a:graphicFrameLocks noGrp="1"/>
          </p:cNvGraphicFramePr>
          <p:nvPr>
            <p:extLst>
              <p:ext uri="{D42A27DB-BD31-4B8C-83A1-F6EECF244321}">
                <p14:modId xmlns:p14="http://schemas.microsoft.com/office/powerpoint/2010/main" val="2751614469"/>
              </p:ext>
            </p:extLst>
          </p:nvPr>
        </p:nvGraphicFramePr>
        <p:xfrm>
          <a:off x="270361" y="2188552"/>
          <a:ext cx="5678918" cy="5191760"/>
        </p:xfrm>
        <a:graphic>
          <a:graphicData uri="http://schemas.openxmlformats.org/drawingml/2006/table">
            <a:tbl>
              <a:tblPr firstRow="1" bandRow="1">
                <a:tableStyleId>{5C22544A-7EE6-4342-B048-85BDC9FD1C3A}</a:tableStyleId>
              </a:tblPr>
              <a:tblGrid>
                <a:gridCol w="405637"/>
                <a:gridCol w="405637"/>
                <a:gridCol w="405637"/>
                <a:gridCol w="405637"/>
                <a:gridCol w="405637"/>
                <a:gridCol w="405637"/>
                <a:gridCol w="405637"/>
                <a:gridCol w="405637"/>
                <a:gridCol w="405637"/>
                <a:gridCol w="405637"/>
                <a:gridCol w="405637"/>
                <a:gridCol w="405637"/>
                <a:gridCol w="405637"/>
                <a:gridCol w="405637"/>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Rectangle 7"/>
          <p:cNvSpPr/>
          <p:nvPr/>
        </p:nvSpPr>
        <p:spPr>
          <a:xfrm>
            <a:off x="332656" y="1619672"/>
            <a:ext cx="389850" cy="369332"/>
          </a:xfrm>
          <a:prstGeom prst="rect">
            <a:avLst/>
          </a:prstGeom>
        </p:spPr>
        <p:txBody>
          <a:bodyPr wrap="none">
            <a:spAutoFit/>
          </a:bodyPr>
          <a:lstStyle/>
          <a:p>
            <a:r>
              <a:rPr lang="en-GB" b="1" dirty="0" smtClean="0">
                <a:latin typeface="Arial" panose="020B0604020202020204" pitchFamily="34" charset="0"/>
                <a:cs typeface="Arial" panose="020B0604020202020204" pitchFamily="34" charset="0"/>
              </a:rPr>
              <a:t>1)</a:t>
            </a:r>
            <a:endParaRPr lang="en-GB" b="1" dirty="0"/>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4"/>
            <a:ext cx="1187344" cy="1024799"/>
          </a:xfrm>
          <a:prstGeom prst="rect">
            <a:avLst/>
          </a:prstGeom>
        </p:spPr>
      </p:pic>
      <p:pic>
        <p:nvPicPr>
          <p:cNvPr id="16" name="Picture 15"/>
          <p:cNvPicPr/>
          <p:nvPr/>
        </p:nvPicPr>
        <p:blipFill>
          <a:blip r:embed="rId4"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8388424"/>
            <a:ext cx="1187345" cy="648072"/>
          </a:xfrm>
          <a:prstGeom prst="rect">
            <a:avLst/>
          </a:prstGeom>
        </p:spPr>
      </p:pic>
    </p:spTree>
    <p:extLst>
      <p:ext uri="{BB962C8B-B14F-4D97-AF65-F5344CB8AC3E}">
        <p14:creationId xmlns:p14="http://schemas.microsoft.com/office/powerpoint/2010/main" val="1367368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2"/>
          <p:cNvSpPr txBox="1">
            <a:spLocks/>
          </p:cNvSpPr>
          <p:nvPr/>
        </p:nvSpPr>
        <p:spPr>
          <a:xfrm>
            <a:off x="526490" y="304021"/>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2400" b="1" dirty="0" smtClean="0">
                <a:ln w="11430"/>
                <a:solidFill>
                  <a:srgbClr val="422683"/>
                </a:solidFill>
                <a:latin typeface="Arial Black" panose="020B0A04020102020204" pitchFamily="34" charset="0"/>
              </a:rPr>
              <a:t>Testosterone in Male </a:t>
            </a:r>
          </a:p>
          <a:p>
            <a:pPr marL="0" indent="0" algn="ctr">
              <a:buFont typeface="Wingdings 2"/>
              <a:buNone/>
            </a:pPr>
            <a:r>
              <a:rPr lang="en-US" sz="2400" b="1" dirty="0" smtClean="0">
                <a:ln w="11430"/>
                <a:solidFill>
                  <a:srgbClr val="422683"/>
                </a:solidFill>
                <a:latin typeface="Arial Black" panose="020B0A04020102020204" pitchFamily="34" charset="0"/>
              </a:rPr>
              <a:t>&amp; Females</a:t>
            </a:r>
          </a:p>
          <a:p>
            <a:pPr marL="0" indent="0" algn="ctr">
              <a:buFont typeface="Wingdings 2"/>
              <a:buNone/>
            </a:pPr>
            <a:r>
              <a:rPr lang="en-US" sz="1400" b="1" dirty="0" smtClean="0">
                <a:ln w="11430"/>
                <a:solidFill>
                  <a:schemeClr val="bg1">
                    <a:lumMod val="50000"/>
                  </a:schemeClr>
                </a:solidFill>
                <a:latin typeface="Arial Black" panose="020B0A04020102020204" pitchFamily="34" charset="0"/>
              </a:rPr>
              <a:t>Does it matter?</a:t>
            </a:r>
          </a:p>
          <a:p>
            <a:pPr marL="0" indent="0" algn="ctr">
              <a:buFont typeface="Wingdings 2"/>
              <a:buNone/>
            </a:pPr>
            <a:r>
              <a:rPr lang="en-US" sz="2400" dirty="0" smtClean="0">
                <a:ln w="11430"/>
                <a:latin typeface="Arial" panose="020B0604020202020204" pitchFamily="34" charset="0"/>
                <a:cs typeface="Arial" panose="020B0604020202020204" pitchFamily="34" charset="0"/>
              </a:rPr>
              <a:t/>
            </a:r>
            <a:br>
              <a:rPr lang="en-US" sz="2400" dirty="0" smtClean="0">
                <a:ln w="11430"/>
                <a:latin typeface="Arial" panose="020B0604020202020204" pitchFamily="34" charset="0"/>
                <a:cs typeface="Arial" panose="020B0604020202020204" pitchFamily="34" charset="0"/>
              </a:rPr>
            </a:br>
            <a:endParaRPr lang="en-GB" sz="2400" dirty="0"/>
          </a:p>
        </p:txBody>
      </p:sp>
      <p:sp>
        <p:nvSpPr>
          <p:cNvPr id="8" name="Rectangle 7"/>
          <p:cNvSpPr/>
          <p:nvPr/>
        </p:nvSpPr>
        <p:spPr>
          <a:xfrm>
            <a:off x="332656" y="1619672"/>
            <a:ext cx="389850" cy="369332"/>
          </a:xfrm>
          <a:prstGeom prst="rect">
            <a:avLst/>
          </a:prstGeom>
        </p:spPr>
        <p:txBody>
          <a:bodyPr wrap="none">
            <a:spAutoFit/>
          </a:bodyPr>
          <a:lstStyle/>
          <a:p>
            <a:r>
              <a:rPr lang="en-GB" b="1" dirty="0" smtClean="0">
                <a:latin typeface="Arial" panose="020B0604020202020204" pitchFamily="34" charset="0"/>
                <a:cs typeface="Arial" panose="020B0604020202020204" pitchFamily="34" charset="0"/>
              </a:rPr>
              <a:t>2)</a:t>
            </a:r>
            <a:endParaRPr lang="en-GB" b="1" dirty="0"/>
          </a:p>
        </p:txBody>
      </p:sp>
      <p:sp>
        <p:nvSpPr>
          <p:cNvPr id="9" name="Rectangle 8"/>
          <p:cNvSpPr/>
          <p:nvPr/>
        </p:nvSpPr>
        <p:spPr>
          <a:xfrm>
            <a:off x="462858" y="2123728"/>
            <a:ext cx="5572244" cy="6370975"/>
          </a:xfrm>
          <a:prstGeom prst="rect">
            <a:avLst/>
          </a:prstGeom>
        </p:spPr>
        <p:txBody>
          <a:bodyPr wrap="square">
            <a:spAutoFit/>
          </a:bodyPr>
          <a:lstStyle/>
          <a:p>
            <a:r>
              <a:rPr lang="en-GB" sz="1200" dirty="0">
                <a:latin typeface="Arial" panose="020B0604020202020204" pitchFamily="34" charset="0"/>
                <a:cs typeface="Arial" panose="020B0604020202020204" pitchFamily="34" charset="0"/>
              </a:rPr>
              <a:t>Discuss the role of testosterone in sport performance between males and females using the Olympic winners data provided below.</a:t>
            </a:r>
          </a:p>
          <a:p>
            <a:pPr>
              <a:lnSpc>
                <a:spcPct val="200000"/>
              </a:lnSpc>
            </a:pPr>
            <a:r>
              <a:rPr lang="en-GB" sz="1200" b="1" dirty="0" smtClean="0">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4"/>
            <a:ext cx="1187344" cy="1024799"/>
          </a:xfrm>
          <a:prstGeom prst="rect">
            <a:avLst/>
          </a:prstGeom>
        </p:spPr>
      </p:pic>
      <p:pic>
        <p:nvPicPr>
          <p:cNvPr id="12" name="Picture 11"/>
          <p:cNvPicPr/>
          <p:nvPr/>
        </p:nvPicPr>
        <p:blipFill>
          <a:blip r:embed="rId4"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8388424"/>
            <a:ext cx="1187345" cy="648072"/>
          </a:xfrm>
          <a:prstGeom prst="rect">
            <a:avLst/>
          </a:prstGeom>
        </p:spPr>
      </p:pic>
    </p:spTree>
    <p:extLst>
      <p:ext uri="{BB962C8B-B14F-4D97-AF65-F5344CB8AC3E}">
        <p14:creationId xmlns:p14="http://schemas.microsoft.com/office/powerpoint/2010/main" val="23308286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2" name="Group 1"/>
          <p:cNvGrpSpPr/>
          <p:nvPr/>
        </p:nvGrpSpPr>
        <p:grpSpPr>
          <a:xfrm>
            <a:off x="-27384" y="1834600"/>
            <a:ext cx="6552728" cy="4825632"/>
            <a:chOff x="-27384" y="1834600"/>
            <a:chExt cx="6552728" cy="4825632"/>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36" y="1834600"/>
              <a:ext cx="4392488" cy="3791164"/>
            </a:xfrm>
            <a:prstGeom prst="rect">
              <a:avLst/>
            </a:prstGeom>
          </p:spPr>
        </p:pic>
        <p:sp>
          <p:nvSpPr>
            <p:cNvPr id="8" name="Content Placeholder 2"/>
            <p:cNvSpPr txBox="1">
              <a:spLocks/>
            </p:cNvSpPr>
            <p:nvPr/>
          </p:nvSpPr>
          <p:spPr>
            <a:xfrm>
              <a:off x="-27384" y="3491880"/>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gr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8388424"/>
            <a:ext cx="1187345" cy="648072"/>
          </a:xfrm>
          <a:prstGeom prst="rect">
            <a:avLst/>
          </a:prstGeom>
        </p:spPr>
      </p:pic>
    </p:spTree>
    <p:extLst>
      <p:ext uri="{BB962C8B-B14F-4D97-AF65-F5344CB8AC3E}">
        <p14:creationId xmlns:p14="http://schemas.microsoft.com/office/powerpoint/2010/main" val="24581413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628</TotalTime>
  <Words>373</Words>
  <Application>Microsoft Office PowerPoint</Application>
  <PresentationFormat>On-screen Show (4:3)</PresentationFormat>
  <Paragraphs>98</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QA Resources</cp:lastModifiedBy>
  <cp:revision>90</cp:revision>
  <dcterms:created xsi:type="dcterms:W3CDTF">2015-01-26T16:10:38Z</dcterms:created>
  <dcterms:modified xsi:type="dcterms:W3CDTF">2015-06-16T14:48:52Z</dcterms:modified>
</cp:coreProperties>
</file>