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2" r:id="rId9"/>
    <p:sldId id="263" r:id="rId10"/>
  </p:sldIdLst>
  <p:sldSz cx="9752013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89972156342949E-2"/>
          <c:y val="9.9453546206930504E-2"/>
          <c:w val="0.85157128062586318"/>
          <c:h val="0.7001391678419363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Absorbance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405224"/>
        <c:axId val="139407184"/>
      </c:scatterChart>
      <c:valAx>
        <c:axId val="1394052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Wine</a:t>
                </a:r>
              </a:p>
            </c:rich>
          </c:tx>
          <c:layout>
            <c:manualLayout>
              <c:xMode val="edge"/>
              <c:yMode val="edge"/>
              <c:x val="0.4556361090288889"/>
              <c:y val="0.90570148125000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07184"/>
        <c:crosses val="autoZero"/>
        <c:crossBetween val="midCat"/>
        <c:majorUnit val="10"/>
      </c:valAx>
      <c:valAx>
        <c:axId val="139407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Absorbance</a:t>
                </a:r>
              </a:p>
            </c:rich>
          </c:tx>
          <c:layout>
            <c:manualLayout>
              <c:xMode val="edge"/>
              <c:yMode val="edge"/>
              <c:x val="1.6275006262663295E-2"/>
              <c:y val="0.307645952833587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39405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401" y="1197187"/>
            <a:ext cx="8289211" cy="2546773"/>
          </a:xfrm>
        </p:spPr>
        <p:txBody>
          <a:bodyPr anchor="b"/>
          <a:lstStyle>
            <a:lvl1pPr algn="ctr">
              <a:defRPr sz="63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002" y="3842174"/>
            <a:ext cx="731401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04" indent="0" algn="ctr">
              <a:buNone/>
              <a:defRPr sz="2133"/>
            </a:lvl2pPr>
            <a:lvl3pPr marL="975208" indent="0" algn="ctr">
              <a:buNone/>
              <a:defRPr sz="1920"/>
            </a:lvl3pPr>
            <a:lvl4pPr marL="1462811" indent="0" algn="ctr">
              <a:buNone/>
              <a:defRPr sz="1706"/>
            </a:lvl4pPr>
            <a:lvl5pPr marL="1950415" indent="0" algn="ctr">
              <a:buNone/>
              <a:defRPr sz="1706"/>
            </a:lvl5pPr>
            <a:lvl6pPr marL="2438019" indent="0" algn="ctr">
              <a:buNone/>
              <a:defRPr sz="1706"/>
            </a:lvl6pPr>
            <a:lvl7pPr marL="2925623" indent="0" algn="ctr">
              <a:buNone/>
              <a:defRPr sz="1706"/>
            </a:lvl7pPr>
            <a:lvl8pPr marL="3413227" indent="0" algn="ctr">
              <a:buNone/>
              <a:defRPr sz="1706"/>
            </a:lvl8pPr>
            <a:lvl9pPr marL="3900830" indent="0" algn="ctr">
              <a:buNone/>
              <a:defRPr sz="1706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2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16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785" y="389467"/>
            <a:ext cx="2102778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452" y="389467"/>
            <a:ext cx="6186433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2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1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72" y="1823722"/>
            <a:ext cx="8411111" cy="3042919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372" y="4895429"/>
            <a:ext cx="8411111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57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451" y="1947333"/>
            <a:ext cx="4144606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6956" y="1947333"/>
            <a:ext cx="4144606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34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21" y="389468"/>
            <a:ext cx="8411111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722" y="1793241"/>
            <a:ext cx="4125558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722" y="2672080"/>
            <a:ext cx="4125558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6957" y="1793241"/>
            <a:ext cx="4145876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6957" y="2672080"/>
            <a:ext cx="414587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7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21" y="487680"/>
            <a:ext cx="3145278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876" y="1053255"/>
            <a:ext cx="4936957" cy="5198533"/>
          </a:xfrm>
        </p:spPr>
        <p:txBody>
          <a:bodyPr/>
          <a:lstStyle>
            <a:lvl1pPr>
              <a:defRPr sz="3413"/>
            </a:lvl1pPr>
            <a:lvl2pPr>
              <a:defRPr sz="2986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721" y="2194560"/>
            <a:ext cx="3145278" cy="4065694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59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21" y="487680"/>
            <a:ext cx="3145278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5876" y="1053255"/>
            <a:ext cx="4936957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04" indent="0">
              <a:buNone/>
              <a:defRPr sz="2986"/>
            </a:lvl2pPr>
            <a:lvl3pPr marL="975208" indent="0">
              <a:buNone/>
              <a:defRPr sz="2560"/>
            </a:lvl3pPr>
            <a:lvl4pPr marL="1462811" indent="0">
              <a:buNone/>
              <a:defRPr sz="2133"/>
            </a:lvl4pPr>
            <a:lvl5pPr marL="1950415" indent="0">
              <a:buNone/>
              <a:defRPr sz="2133"/>
            </a:lvl5pPr>
            <a:lvl6pPr marL="2438019" indent="0">
              <a:buNone/>
              <a:defRPr sz="2133"/>
            </a:lvl6pPr>
            <a:lvl7pPr marL="2925623" indent="0">
              <a:buNone/>
              <a:defRPr sz="2133"/>
            </a:lvl7pPr>
            <a:lvl8pPr marL="3413227" indent="0">
              <a:buNone/>
              <a:defRPr sz="2133"/>
            </a:lvl8pPr>
            <a:lvl9pPr marL="3900830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721" y="2194560"/>
            <a:ext cx="3145278" cy="4065694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451" y="389468"/>
            <a:ext cx="8411111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451" y="1947333"/>
            <a:ext cx="8411111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451" y="6780108"/>
            <a:ext cx="2194203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833BE-8E21-4EBA-872B-4F012476E690}" type="datetimeFigureOut">
              <a:rPr lang="en-GB" smtClean="0"/>
              <a:t>09/03/2015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0355" y="6780108"/>
            <a:ext cx="3291304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7359" y="6780108"/>
            <a:ext cx="2194203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8CE24-6E1F-4ADF-8754-F795D8700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8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208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02" indent="-243802" algn="l" defTabSz="975208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1pPr>
      <a:lvl2pPr marL="731406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prints.utas.edu.au/3427/1/008.pdf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5" y="385034"/>
            <a:ext cx="8490408" cy="65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3" y="367460"/>
            <a:ext cx="9098694" cy="6438458"/>
          </a:xfrm>
        </p:spPr>
      </p:pic>
      <p:sp>
        <p:nvSpPr>
          <p:cNvPr id="9" name="TextBox 8"/>
          <p:cNvSpPr txBox="1"/>
          <p:nvPr/>
        </p:nvSpPr>
        <p:spPr>
          <a:xfrm>
            <a:off x="1802423" y="1837591"/>
            <a:ext cx="51962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Task -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Guess </a:t>
            </a:r>
            <a:r>
              <a:rPr lang="en-GB" sz="2400" dirty="0">
                <a:solidFill>
                  <a:schemeClr val="bg1"/>
                </a:solidFill>
              </a:rPr>
              <a:t>what?! </a:t>
            </a:r>
            <a:endParaRPr lang="en-GB" sz="2400" dirty="0" smtClean="0">
              <a:solidFill>
                <a:schemeClr val="bg1"/>
              </a:solidFill>
            </a:endParaRP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The </a:t>
            </a:r>
            <a:r>
              <a:rPr lang="en-GB" sz="2400" dirty="0">
                <a:solidFill>
                  <a:schemeClr val="bg1"/>
                </a:solidFill>
              </a:rPr>
              <a:t>owner of a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wine bar has decided he can get away with watering down </a:t>
            </a:r>
            <a:r>
              <a:rPr lang="en-GB" sz="2400" dirty="0" smtClean="0">
                <a:solidFill>
                  <a:schemeClr val="bg1"/>
                </a:solidFill>
              </a:rPr>
              <a:t>his </a:t>
            </a:r>
            <a:r>
              <a:rPr lang="en-GB" sz="2400" dirty="0">
                <a:solidFill>
                  <a:schemeClr val="bg1"/>
                </a:solidFill>
              </a:rPr>
              <a:t>wine</a:t>
            </a:r>
            <a:r>
              <a:rPr lang="en-GB" sz="2400" dirty="0" smtClean="0">
                <a:solidFill>
                  <a:schemeClr val="bg1"/>
                </a:solidFill>
              </a:rPr>
              <a:t>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One of the customers was </a:t>
            </a:r>
            <a:r>
              <a:rPr lang="en-GB" sz="2400" dirty="0" smtClean="0">
                <a:solidFill>
                  <a:schemeClr val="bg1"/>
                </a:solidFill>
              </a:rPr>
              <a:t>suspicious </a:t>
            </a:r>
            <a:r>
              <a:rPr lang="en-GB" sz="2400" dirty="0">
                <a:solidFill>
                  <a:schemeClr val="bg1"/>
                </a:solidFill>
              </a:rPr>
              <a:t>and has secretly </a:t>
            </a:r>
            <a:r>
              <a:rPr lang="en-GB" sz="2400" dirty="0" smtClean="0">
                <a:solidFill>
                  <a:schemeClr val="bg1"/>
                </a:solidFill>
              </a:rPr>
              <a:t>collected </a:t>
            </a:r>
            <a:r>
              <a:rPr lang="en-GB" sz="2400" dirty="0">
                <a:solidFill>
                  <a:schemeClr val="bg1"/>
                </a:solidFill>
              </a:rPr>
              <a:t>samples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from </a:t>
            </a:r>
            <a:r>
              <a:rPr lang="en-GB" sz="2400" dirty="0">
                <a:solidFill>
                  <a:schemeClr val="bg1"/>
                </a:solidFill>
              </a:rPr>
              <a:t>the </a:t>
            </a:r>
            <a:r>
              <a:rPr lang="en-GB" sz="2400" dirty="0" smtClean="0">
                <a:solidFill>
                  <a:schemeClr val="bg1"/>
                </a:solidFill>
              </a:rPr>
              <a:t>wine bar.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8" y="461772"/>
            <a:ext cx="8906256" cy="6391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2180492"/>
            <a:ext cx="44049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You are employed as an analytical chemist at the local authority trading standards laboratory.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You will need to make </a:t>
            </a:r>
            <a:r>
              <a:rPr lang="en-GB" sz="2400" i="1" dirty="0" smtClean="0">
                <a:solidFill>
                  <a:schemeClr val="bg1"/>
                </a:solidFill>
              </a:rPr>
              <a:t>serial dilutions</a:t>
            </a:r>
            <a:r>
              <a:rPr lang="en-GB" sz="2400" dirty="0" smtClean="0">
                <a:solidFill>
                  <a:schemeClr val="bg1"/>
                </a:solidFill>
              </a:rPr>
              <a:t> of wine.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There are several samples in the batch delivered to you.  You will need to identify the amount of dilution that has occurred, if any…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05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8" y="461772"/>
            <a:ext cx="8906256" cy="6391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2180492"/>
            <a:ext cx="440494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You Will Need -</a:t>
            </a: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2 Burettes</a:t>
            </a:r>
          </a:p>
          <a:p>
            <a:r>
              <a:rPr lang="en-GB" sz="2400" dirty="0" err="1" smtClean="0">
                <a:solidFill>
                  <a:schemeClr val="bg1"/>
                </a:solidFill>
              </a:rPr>
              <a:t>Curvette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2 Test Tube Racks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11 Test Tubes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Colorimeter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Deionised Water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Wine Samples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4" y="370332"/>
            <a:ext cx="8802624" cy="6574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5138" y="1696915"/>
            <a:ext cx="496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070838" y="1934306"/>
            <a:ext cx="50819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Set up two burettes on a stand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Fill up one burette with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deionised water </a:t>
            </a:r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and the other with the wine provided. </a:t>
            </a:r>
            <a:endParaRPr lang="en-GB" sz="2000" dirty="0" smtClean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Collect two test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tube </a:t>
            </a:r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rack and 11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test </a:t>
            </a:r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tubes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Make up the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solutions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described in </a:t>
            </a:r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the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table.</a:t>
            </a: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You will end up with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11 different concentrations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of wine and water.</a:t>
            </a:r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911073"/>
              </p:ext>
            </p:extLst>
          </p:nvPr>
        </p:nvGraphicFramePr>
        <p:xfrm>
          <a:off x="7165731" y="4035674"/>
          <a:ext cx="1987061" cy="25133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93831"/>
                <a:gridCol w="993230"/>
              </a:tblGrid>
              <a:tr h="5647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Volume of water cm</a:t>
                      </a:r>
                      <a:r>
                        <a:rPr lang="en-GB" sz="1100" baseline="300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Volume of wine cm</a:t>
                      </a:r>
                      <a:r>
                        <a:rPr lang="en-GB" sz="1100" baseline="300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10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9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2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8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7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4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6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5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5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6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4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7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8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2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9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80648" marR="806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2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" y="344424"/>
            <a:ext cx="9144000" cy="6626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960685"/>
            <a:ext cx="6708531" cy="394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32085" y="1881553"/>
            <a:ext cx="58732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Place the sample of greatest concentration into the colorimeter – this is done by filling a cuvette. </a:t>
            </a:r>
            <a:endParaRPr lang="en-GB" sz="2000" dirty="0" smtClean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Record the absorbance for each wavelength. </a:t>
            </a:r>
            <a:endParaRPr lang="en-GB" sz="2000" dirty="0" smtClean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Put </a:t>
            </a:r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your findings into a table. </a:t>
            </a: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26440"/>
              </p:ext>
            </p:extLst>
          </p:nvPr>
        </p:nvGraphicFramePr>
        <p:xfrm>
          <a:off x="1973114" y="4385846"/>
          <a:ext cx="2902892" cy="1912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446"/>
                <a:gridCol w="1451446"/>
              </a:tblGrid>
              <a:tr h="382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Wavelength (nm)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Absorbance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4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" y="344424"/>
            <a:ext cx="9144000" cy="6626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960685"/>
            <a:ext cx="6708531" cy="394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32085" y="1881553"/>
            <a:ext cx="58732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Set the machine to the highest absorbance value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Find and record the absorbance of the serial dilutions of the “new” wine and the “suspect” wine samples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endParaRPr lang="en-GB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Record your results into a </a:t>
            </a:r>
            <a:r>
              <a:rPr lang="en-GB" sz="20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table. </a:t>
            </a:r>
            <a:r>
              <a:rPr lang="en-GB" dirty="0">
                <a:latin typeface="Vrinda" panose="020B0502040204020203" pitchFamily="34" charset="0"/>
                <a:cs typeface="Vrinda" panose="020B0502040204020203" pitchFamily="34" charset="0"/>
              </a:rPr>
              <a:t> </a:t>
            </a:r>
          </a:p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252"/>
              </p:ext>
            </p:extLst>
          </p:nvPr>
        </p:nvGraphicFramePr>
        <p:xfrm>
          <a:off x="1962395" y="4259567"/>
          <a:ext cx="3251444" cy="2514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25722"/>
                <a:gridCol w="1625722"/>
              </a:tblGrid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Wine Concentration %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Absorbance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100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90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80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70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60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50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40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20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A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B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C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Vrinda" panose="020B0502040204020203" pitchFamily="34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2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1" y="487679"/>
            <a:ext cx="9146260" cy="6387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6915" y="2013440"/>
            <a:ext cx="696350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Plot a graph of absorbance on the y axis (vertical) and % wine on the x axis (horizontal axis). Attach your graph on the assignment. </a:t>
            </a: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</a:p>
          <a:p>
            <a:r>
              <a:rPr lang="en-GB" sz="2000" dirty="0">
                <a:solidFill>
                  <a:schemeClr val="bg1"/>
                </a:solidFill>
              </a:rPr>
              <a:t>Use your graph to determine its concentration and decide if the wine is diluted or not.</a:t>
            </a: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Concentration of wine A </a:t>
            </a:r>
            <a:r>
              <a:rPr lang="en-GB" sz="2000" dirty="0" smtClean="0">
                <a:solidFill>
                  <a:schemeClr val="bg1"/>
                </a:solidFill>
              </a:rPr>
              <a:t>=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 ___________________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Concentration of wine B </a:t>
            </a:r>
            <a:r>
              <a:rPr lang="en-GB" sz="2000" dirty="0" smtClean="0">
                <a:solidFill>
                  <a:schemeClr val="bg1"/>
                </a:solidFill>
              </a:rPr>
              <a:t>=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____________________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Concentration of wine C </a:t>
            </a:r>
            <a:r>
              <a:rPr lang="en-GB" sz="2000" dirty="0" smtClean="0">
                <a:solidFill>
                  <a:schemeClr val="bg1"/>
                </a:solidFill>
              </a:rPr>
              <a:t>=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___________________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36361961"/>
              </p:ext>
            </p:extLst>
          </p:nvPr>
        </p:nvGraphicFramePr>
        <p:xfrm>
          <a:off x="4686298" y="3683977"/>
          <a:ext cx="4167556" cy="268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91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4" y="487680"/>
            <a:ext cx="8802624" cy="6339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4115" y="2110154"/>
            <a:ext cx="64271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Analysis of wine – an undergraduate project</a:t>
            </a:r>
          </a:p>
          <a:p>
            <a:r>
              <a:rPr lang="en-GB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 </a:t>
            </a:r>
          </a:p>
          <a:p>
            <a:r>
              <a:rPr lang="en-GB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This is an amazing article that covers methods to find the acidity in wine, the sulphur dioxide content of wine and the tannin content in wine. </a:t>
            </a:r>
            <a:endParaRPr lang="en-GB" sz="2400" dirty="0" smtClean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Link </a:t>
            </a:r>
            <a:r>
              <a:rPr lang="en-GB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below:</a:t>
            </a:r>
          </a:p>
          <a:p>
            <a:r>
              <a:rPr lang="en-GB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 </a:t>
            </a:r>
          </a:p>
          <a:p>
            <a:r>
              <a:rPr lang="en-GB" sz="2400" u="sng" dirty="0">
                <a:solidFill>
                  <a:srgbClr val="FF0000"/>
                </a:solidFill>
                <a:latin typeface="Vrinda" panose="020B0502040204020203" pitchFamily="34" charset="0"/>
                <a:cs typeface="Vrinda" panose="020B0502040204020203" pitchFamily="34" charset="0"/>
                <a:hlinkClick r:id="rId3"/>
              </a:rPr>
              <a:t>http://</a:t>
            </a:r>
            <a:r>
              <a:rPr lang="en-GB" sz="2400" u="sng" dirty="0" smtClean="0">
                <a:solidFill>
                  <a:srgbClr val="FF0000"/>
                </a:solidFill>
                <a:latin typeface="Vrinda" panose="020B0502040204020203" pitchFamily="34" charset="0"/>
                <a:cs typeface="Vrinda" panose="020B0502040204020203" pitchFamily="34" charset="0"/>
                <a:hlinkClick r:id="rId3"/>
              </a:rPr>
              <a:t>eprints.utas.edu.au/3427/1/008.pdf</a:t>
            </a:r>
            <a:endParaRPr lang="en-GB" sz="2400" u="sng" dirty="0">
              <a:solidFill>
                <a:srgbClr val="FF00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2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490AA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329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Stack</dc:creator>
  <cp:lastModifiedBy>Imke Djouadj</cp:lastModifiedBy>
  <cp:revision>13</cp:revision>
  <dcterms:created xsi:type="dcterms:W3CDTF">2015-02-12T13:20:35Z</dcterms:created>
  <dcterms:modified xsi:type="dcterms:W3CDTF">2015-03-09T10:35:41Z</dcterms:modified>
</cp:coreProperties>
</file>