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sldIdLst>
    <p:sldId id="269" r:id="rId2"/>
    <p:sldId id="270" r:id="rId3"/>
    <p:sldId id="278" r:id="rId4"/>
    <p:sldId id="279" r:id="rId5"/>
    <p:sldId id="280" r:id="rId6"/>
    <p:sldId id="281" r:id="rId7"/>
    <p:sldId id="282" r:id="rId8"/>
    <p:sldId id="283" r:id="rId9"/>
    <p:sldId id="284" r:id="rId10"/>
    <p:sldId id="285" r:id="rId11"/>
    <p:sldId id="286" r:id="rId12"/>
    <p:sldId id="288" r:id="rId13"/>
    <p:sldId id="289" r:id="rId14"/>
    <p:sldId id="290" r:id="rId15"/>
    <p:sldId id="291" r:id="rId16"/>
    <p:sldId id="292" r:id="rId17"/>
    <p:sldId id="293" r:id="rId18"/>
    <p:sldId id="294" r:id="rId19"/>
    <p:sldId id="295" r:id="rId20"/>
    <p:sldId id="296" r:id="rId21"/>
    <p:sldId id="297" r:id="rId22"/>
    <p:sldId id="298" r:id="rId23"/>
    <p:sldId id="299" r:id="rId24"/>
    <p:sldId id="300" r:id="rId25"/>
    <p:sldId id="301" r:id="rId26"/>
    <p:sldId id="302" r:id="rId27"/>
    <p:sldId id="303" r:id="rId28"/>
    <p:sldId id="304" r:id="rId29"/>
    <p:sldId id="271"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22683"/>
    <a:srgbClr val="FFFFE7"/>
    <a:srgbClr val="FCD99A"/>
    <a:srgbClr val="6699FF"/>
    <a:srgbClr val="FF0066"/>
    <a:srgbClr val="800000"/>
    <a:srgbClr val="00FF00"/>
    <a:srgbClr val="FA431E"/>
    <a:srgbClr val="EDF793"/>
    <a:srgbClr val="96EB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2" d="100"/>
          <a:sy n="112" d="100"/>
        </p:scale>
        <p:origin x="-912" y="-78"/>
      </p:cViewPr>
      <p:guideLst>
        <p:guide orient="horz" pos="2160"/>
        <p:guide pos="2925"/>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5" d="100"/>
          <a:sy n="85" d="100"/>
        </p:scale>
        <p:origin x="-3150"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45C09F7-4F9B-4F18-9E36-41E026FB1B38}" type="datetimeFigureOut">
              <a:rPr lang="en-GB" smtClean="0"/>
              <a:t>22/06/2015</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CB58A55-DFD5-4402-A2AA-0BCA4451E349}" type="slidenum">
              <a:rPr lang="en-GB" smtClean="0"/>
              <a:t>‹#›</a:t>
            </a:fld>
            <a:endParaRPr lang="en-GB" dirty="0"/>
          </a:p>
        </p:txBody>
      </p:sp>
    </p:spTree>
    <p:extLst>
      <p:ext uri="{BB962C8B-B14F-4D97-AF65-F5344CB8AC3E}">
        <p14:creationId xmlns:p14="http://schemas.microsoft.com/office/powerpoint/2010/main" val="31102324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CB58A55-DFD5-4402-A2AA-0BCA4451E349}" type="slidenum">
              <a:rPr lang="en-GB" smtClean="0"/>
              <a:t>1</a:t>
            </a:fld>
            <a:endParaRPr lang="en-GB" dirty="0"/>
          </a:p>
        </p:txBody>
      </p:sp>
    </p:spTree>
    <p:extLst>
      <p:ext uri="{BB962C8B-B14F-4D97-AF65-F5344CB8AC3E}">
        <p14:creationId xmlns:p14="http://schemas.microsoft.com/office/powerpoint/2010/main" val="20354367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CB58A55-DFD5-4402-A2AA-0BCA4451E349}" type="slidenum">
              <a:rPr lang="en-GB" smtClean="0"/>
              <a:t>11</a:t>
            </a:fld>
            <a:endParaRPr lang="en-GB" dirty="0"/>
          </a:p>
        </p:txBody>
      </p:sp>
    </p:spTree>
    <p:extLst>
      <p:ext uri="{BB962C8B-B14F-4D97-AF65-F5344CB8AC3E}">
        <p14:creationId xmlns:p14="http://schemas.microsoft.com/office/powerpoint/2010/main" val="34113553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CB58A55-DFD5-4402-A2AA-0BCA4451E349}" type="slidenum">
              <a:rPr lang="en-GB" smtClean="0"/>
              <a:t>12</a:t>
            </a:fld>
            <a:endParaRPr lang="en-GB" dirty="0"/>
          </a:p>
        </p:txBody>
      </p:sp>
    </p:spTree>
    <p:extLst>
      <p:ext uri="{BB962C8B-B14F-4D97-AF65-F5344CB8AC3E}">
        <p14:creationId xmlns:p14="http://schemas.microsoft.com/office/powerpoint/2010/main" val="34113553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CB58A55-DFD5-4402-A2AA-0BCA4451E349}" type="slidenum">
              <a:rPr lang="en-GB" smtClean="0"/>
              <a:t>13</a:t>
            </a:fld>
            <a:endParaRPr lang="en-GB" dirty="0"/>
          </a:p>
        </p:txBody>
      </p:sp>
    </p:spTree>
    <p:extLst>
      <p:ext uri="{BB962C8B-B14F-4D97-AF65-F5344CB8AC3E}">
        <p14:creationId xmlns:p14="http://schemas.microsoft.com/office/powerpoint/2010/main" val="34113553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CB58A55-DFD5-4402-A2AA-0BCA4451E349}" type="slidenum">
              <a:rPr lang="en-GB" smtClean="0"/>
              <a:t>14</a:t>
            </a:fld>
            <a:endParaRPr lang="en-GB" dirty="0"/>
          </a:p>
        </p:txBody>
      </p:sp>
    </p:spTree>
    <p:extLst>
      <p:ext uri="{BB962C8B-B14F-4D97-AF65-F5344CB8AC3E}">
        <p14:creationId xmlns:p14="http://schemas.microsoft.com/office/powerpoint/2010/main" val="34113553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CB58A55-DFD5-4402-A2AA-0BCA4451E349}" type="slidenum">
              <a:rPr lang="en-GB" smtClean="0"/>
              <a:t>15</a:t>
            </a:fld>
            <a:endParaRPr lang="en-GB" dirty="0"/>
          </a:p>
        </p:txBody>
      </p:sp>
    </p:spTree>
    <p:extLst>
      <p:ext uri="{BB962C8B-B14F-4D97-AF65-F5344CB8AC3E}">
        <p14:creationId xmlns:p14="http://schemas.microsoft.com/office/powerpoint/2010/main" val="34113553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CB58A55-DFD5-4402-A2AA-0BCA4451E349}" type="slidenum">
              <a:rPr lang="en-GB" smtClean="0"/>
              <a:t>16</a:t>
            </a:fld>
            <a:endParaRPr lang="en-GB" dirty="0"/>
          </a:p>
        </p:txBody>
      </p:sp>
    </p:spTree>
    <p:extLst>
      <p:ext uri="{BB962C8B-B14F-4D97-AF65-F5344CB8AC3E}">
        <p14:creationId xmlns:p14="http://schemas.microsoft.com/office/powerpoint/2010/main" val="34113553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CB58A55-DFD5-4402-A2AA-0BCA4451E349}" type="slidenum">
              <a:rPr lang="en-GB" smtClean="0"/>
              <a:t>17</a:t>
            </a:fld>
            <a:endParaRPr lang="en-GB" dirty="0"/>
          </a:p>
        </p:txBody>
      </p:sp>
    </p:spTree>
    <p:extLst>
      <p:ext uri="{BB962C8B-B14F-4D97-AF65-F5344CB8AC3E}">
        <p14:creationId xmlns:p14="http://schemas.microsoft.com/office/powerpoint/2010/main" val="34113553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CB58A55-DFD5-4402-A2AA-0BCA4451E349}" type="slidenum">
              <a:rPr lang="en-GB" smtClean="0"/>
              <a:t>18</a:t>
            </a:fld>
            <a:endParaRPr lang="en-GB" dirty="0"/>
          </a:p>
        </p:txBody>
      </p:sp>
    </p:spTree>
    <p:extLst>
      <p:ext uri="{BB962C8B-B14F-4D97-AF65-F5344CB8AC3E}">
        <p14:creationId xmlns:p14="http://schemas.microsoft.com/office/powerpoint/2010/main" val="341135537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CB58A55-DFD5-4402-A2AA-0BCA4451E349}" type="slidenum">
              <a:rPr lang="en-GB" smtClean="0"/>
              <a:t>19</a:t>
            </a:fld>
            <a:endParaRPr lang="en-GB" dirty="0"/>
          </a:p>
        </p:txBody>
      </p:sp>
    </p:spTree>
    <p:extLst>
      <p:ext uri="{BB962C8B-B14F-4D97-AF65-F5344CB8AC3E}">
        <p14:creationId xmlns:p14="http://schemas.microsoft.com/office/powerpoint/2010/main" val="34113553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CB58A55-DFD5-4402-A2AA-0BCA4451E349}" type="slidenum">
              <a:rPr lang="en-GB" smtClean="0"/>
              <a:t>20</a:t>
            </a:fld>
            <a:endParaRPr lang="en-GB" dirty="0"/>
          </a:p>
        </p:txBody>
      </p:sp>
    </p:spTree>
    <p:extLst>
      <p:ext uri="{BB962C8B-B14F-4D97-AF65-F5344CB8AC3E}">
        <p14:creationId xmlns:p14="http://schemas.microsoft.com/office/powerpoint/2010/main" val="34113553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CB58A55-DFD5-4402-A2AA-0BCA4451E349}" type="slidenum">
              <a:rPr lang="en-GB" smtClean="0"/>
              <a:t>3</a:t>
            </a:fld>
            <a:endParaRPr lang="en-GB" dirty="0"/>
          </a:p>
        </p:txBody>
      </p:sp>
    </p:spTree>
    <p:extLst>
      <p:ext uri="{BB962C8B-B14F-4D97-AF65-F5344CB8AC3E}">
        <p14:creationId xmlns:p14="http://schemas.microsoft.com/office/powerpoint/2010/main" val="341135537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CB58A55-DFD5-4402-A2AA-0BCA4451E349}" type="slidenum">
              <a:rPr lang="en-GB" smtClean="0"/>
              <a:t>21</a:t>
            </a:fld>
            <a:endParaRPr lang="en-GB" dirty="0"/>
          </a:p>
        </p:txBody>
      </p:sp>
    </p:spTree>
    <p:extLst>
      <p:ext uri="{BB962C8B-B14F-4D97-AF65-F5344CB8AC3E}">
        <p14:creationId xmlns:p14="http://schemas.microsoft.com/office/powerpoint/2010/main" val="341135537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CB58A55-DFD5-4402-A2AA-0BCA4451E349}" type="slidenum">
              <a:rPr lang="en-GB" smtClean="0"/>
              <a:t>22</a:t>
            </a:fld>
            <a:endParaRPr lang="en-GB" dirty="0"/>
          </a:p>
        </p:txBody>
      </p:sp>
    </p:spTree>
    <p:extLst>
      <p:ext uri="{BB962C8B-B14F-4D97-AF65-F5344CB8AC3E}">
        <p14:creationId xmlns:p14="http://schemas.microsoft.com/office/powerpoint/2010/main" val="341135537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CB58A55-DFD5-4402-A2AA-0BCA4451E349}" type="slidenum">
              <a:rPr lang="en-GB" smtClean="0"/>
              <a:t>23</a:t>
            </a:fld>
            <a:endParaRPr lang="en-GB" dirty="0"/>
          </a:p>
        </p:txBody>
      </p:sp>
    </p:spTree>
    <p:extLst>
      <p:ext uri="{BB962C8B-B14F-4D97-AF65-F5344CB8AC3E}">
        <p14:creationId xmlns:p14="http://schemas.microsoft.com/office/powerpoint/2010/main" val="341135537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CB58A55-DFD5-4402-A2AA-0BCA4451E349}" type="slidenum">
              <a:rPr lang="en-GB" smtClean="0"/>
              <a:t>24</a:t>
            </a:fld>
            <a:endParaRPr lang="en-GB" dirty="0"/>
          </a:p>
        </p:txBody>
      </p:sp>
    </p:spTree>
    <p:extLst>
      <p:ext uri="{BB962C8B-B14F-4D97-AF65-F5344CB8AC3E}">
        <p14:creationId xmlns:p14="http://schemas.microsoft.com/office/powerpoint/2010/main" val="341135537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CB58A55-DFD5-4402-A2AA-0BCA4451E349}" type="slidenum">
              <a:rPr lang="en-GB" smtClean="0"/>
              <a:t>25</a:t>
            </a:fld>
            <a:endParaRPr lang="en-GB" dirty="0"/>
          </a:p>
        </p:txBody>
      </p:sp>
    </p:spTree>
    <p:extLst>
      <p:ext uri="{BB962C8B-B14F-4D97-AF65-F5344CB8AC3E}">
        <p14:creationId xmlns:p14="http://schemas.microsoft.com/office/powerpoint/2010/main" val="341135537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CB58A55-DFD5-4402-A2AA-0BCA4451E349}" type="slidenum">
              <a:rPr lang="en-GB" smtClean="0"/>
              <a:t>26</a:t>
            </a:fld>
            <a:endParaRPr lang="en-GB" dirty="0"/>
          </a:p>
        </p:txBody>
      </p:sp>
    </p:spTree>
    <p:extLst>
      <p:ext uri="{BB962C8B-B14F-4D97-AF65-F5344CB8AC3E}">
        <p14:creationId xmlns:p14="http://schemas.microsoft.com/office/powerpoint/2010/main" val="341135537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CB58A55-DFD5-4402-A2AA-0BCA4451E349}" type="slidenum">
              <a:rPr lang="en-GB" smtClean="0"/>
              <a:t>27</a:t>
            </a:fld>
            <a:endParaRPr lang="en-GB" dirty="0"/>
          </a:p>
        </p:txBody>
      </p:sp>
    </p:spTree>
    <p:extLst>
      <p:ext uri="{BB962C8B-B14F-4D97-AF65-F5344CB8AC3E}">
        <p14:creationId xmlns:p14="http://schemas.microsoft.com/office/powerpoint/2010/main" val="341135537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CB58A55-DFD5-4402-A2AA-0BCA4451E349}" type="slidenum">
              <a:rPr lang="en-GB" smtClean="0"/>
              <a:t>28</a:t>
            </a:fld>
            <a:endParaRPr lang="en-GB" dirty="0"/>
          </a:p>
        </p:txBody>
      </p:sp>
    </p:spTree>
    <p:extLst>
      <p:ext uri="{BB962C8B-B14F-4D97-AF65-F5344CB8AC3E}">
        <p14:creationId xmlns:p14="http://schemas.microsoft.com/office/powerpoint/2010/main" val="34113553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CB58A55-DFD5-4402-A2AA-0BCA4451E349}" type="slidenum">
              <a:rPr lang="en-GB" smtClean="0"/>
              <a:t>4</a:t>
            </a:fld>
            <a:endParaRPr lang="en-GB" dirty="0"/>
          </a:p>
        </p:txBody>
      </p:sp>
    </p:spTree>
    <p:extLst>
      <p:ext uri="{BB962C8B-B14F-4D97-AF65-F5344CB8AC3E}">
        <p14:creationId xmlns:p14="http://schemas.microsoft.com/office/powerpoint/2010/main" val="34113553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CB58A55-DFD5-4402-A2AA-0BCA4451E349}" type="slidenum">
              <a:rPr lang="en-GB" smtClean="0"/>
              <a:t>5</a:t>
            </a:fld>
            <a:endParaRPr lang="en-GB" dirty="0"/>
          </a:p>
        </p:txBody>
      </p:sp>
    </p:spTree>
    <p:extLst>
      <p:ext uri="{BB962C8B-B14F-4D97-AF65-F5344CB8AC3E}">
        <p14:creationId xmlns:p14="http://schemas.microsoft.com/office/powerpoint/2010/main" val="34113553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CB58A55-DFD5-4402-A2AA-0BCA4451E349}" type="slidenum">
              <a:rPr lang="en-GB" smtClean="0"/>
              <a:t>6</a:t>
            </a:fld>
            <a:endParaRPr lang="en-GB" dirty="0"/>
          </a:p>
        </p:txBody>
      </p:sp>
    </p:spTree>
    <p:extLst>
      <p:ext uri="{BB962C8B-B14F-4D97-AF65-F5344CB8AC3E}">
        <p14:creationId xmlns:p14="http://schemas.microsoft.com/office/powerpoint/2010/main" val="34113553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CB58A55-DFD5-4402-A2AA-0BCA4451E349}" type="slidenum">
              <a:rPr lang="en-GB" smtClean="0"/>
              <a:t>7</a:t>
            </a:fld>
            <a:endParaRPr lang="en-GB" dirty="0"/>
          </a:p>
        </p:txBody>
      </p:sp>
    </p:spTree>
    <p:extLst>
      <p:ext uri="{BB962C8B-B14F-4D97-AF65-F5344CB8AC3E}">
        <p14:creationId xmlns:p14="http://schemas.microsoft.com/office/powerpoint/2010/main" val="34113553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CB58A55-DFD5-4402-A2AA-0BCA4451E349}" type="slidenum">
              <a:rPr lang="en-GB" smtClean="0"/>
              <a:t>8</a:t>
            </a:fld>
            <a:endParaRPr lang="en-GB" dirty="0"/>
          </a:p>
        </p:txBody>
      </p:sp>
    </p:spTree>
    <p:extLst>
      <p:ext uri="{BB962C8B-B14F-4D97-AF65-F5344CB8AC3E}">
        <p14:creationId xmlns:p14="http://schemas.microsoft.com/office/powerpoint/2010/main" val="34113553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CB58A55-DFD5-4402-A2AA-0BCA4451E349}" type="slidenum">
              <a:rPr lang="en-GB" smtClean="0"/>
              <a:t>9</a:t>
            </a:fld>
            <a:endParaRPr lang="en-GB" dirty="0"/>
          </a:p>
        </p:txBody>
      </p:sp>
    </p:spTree>
    <p:extLst>
      <p:ext uri="{BB962C8B-B14F-4D97-AF65-F5344CB8AC3E}">
        <p14:creationId xmlns:p14="http://schemas.microsoft.com/office/powerpoint/2010/main" val="34113553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CB58A55-DFD5-4402-A2AA-0BCA4451E349}" type="slidenum">
              <a:rPr lang="en-GB" smtClean="0"/>
              <a:t>10</a:t>
            </a:fld>
            <a:endParaRPr lang="en-GB" dirty="0"/>
          </a:p>
        </p:txBody>
      </p:sp>
    </p:spTree>
    <p:extLst>
      <p:ext uri="{BB962C8B-B14F-4D97-AF65-F5344CB8AC3E}">
        <p14:creationId xmlns:p14="http://schemas.microsoft.com/office/powerpoint/2010/main" val="341135537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1" y="3539865"/>
            <a:ext cx="5114779"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2B6CF2D9-D0FF-4B00-B02F-DB608A803C01}" type="datetimeFigureOut">
              <a:rPr lang="en-GB" smtClean="0"/>
              <a:t>22/06/2015</a:t>
            </a:fld>
            <a:endParaRPr lang="en-GB" dirty="0"/>
          </a:p>
        </p:txBody>
      </p:sp>
      <p:sp>
        <p:nvSpPr>
          <p:cNvPr id="18" name="Footer Placeholder 17"/>
          <p:cNvSpPr>
            <a:spLocks noGrp="1"/>
          </p:cNvSpPr>
          <p:nvPr>
            <p:ph type="ftr" sz="quarter" idx="11"/>
          </p:nvPr>
        </p:nvSpPr>
        <p:spPr>
          <a:xfrm>
            <a:off x="2819400" y="6557946"/>
            <a:ext cx="2927723" cy="228600"/>
          </a:xfrm>
        </p:spPr>
        <p:txBody>
          <a:bodyPr/>
          <a:lstStyle>
            <a:lvl1pPr>
              <a:defRPr lang="en-US" dirty="0">
                <a:solidFill>
                  <a:srgbClr val="FFFFFF"/>
                </a:solidFill>
              </a:defRPr>
            </a:lvl1pPr>
            <a:extLst/>
          </a:lstStyle>
          <a:p>
            <a:endParaRPr lang="en-GB" dirty="0"/>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A96E225-99A7-442B-B8A7-51395A0FCE2B}" type="slidenum">
              <a:rPr lang="en-GB" smtClean="0"/>
              <a:t>‹#›</a:t>
            </a:fld>
            <a:endParaRPr lang="en-GB"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B6CF2D9-D0FF-4B00-B02F-DB608A803C01}" type="datetimeFigureOut">
              <a:rPr lang="en-GB" smtClean="0"/>
              <a:t>22/06/2015</a:t>
            </a:fld>
            <a:endParaRPr lang="en-GB" dirty="0"/>
          </a:p>
        </p:txBody>
      </p:sp>
      <p:sp>
        <p:nvSpPr>
          <p:cNvPr id="5" name="Footer Placeholder 4"/>
          <p:cNvSpPr>
            <a:spLocks noGrp="1"/>
          </p:cNvSpPr>
          <p:nvPr>
            <p:ph type="ftr" sz="quarter" idx="11"/>
          </p:nvPr>
        </p:nvSpPr>
        <p:spPr/>
        <p:txBody>
          <a:bodyPr/>
          <a:lstStyle>
            <a:extLst/>
          </a:lstStyle>
          <a:p>
            <a:endParaRPr lang="en-GB" dirty="0"/>
          </a:p>
        </p:txBody>
      </p:sp>
      <p:sp>
        <p:nvSpPr>
          <p:cNvPr id="6" name="Slide Number Placeholder 5"/>
          <p:cNvSpPr>
            <a:spLocks noGrp="1"/>
          </p:cNvSpPr>
          <p:nvPr>
            <p:ph type="sldNum" sz="quarter" idx="12"/>
          </p:nvPr>
        </p:nvSpPr>
        <p:spPr/>
        <p:txBody>
          <a:bodyPr/>
          <a:lstStyle>
            <a:extLst/>
          </a:lstStyle>
          <a:p>
            <a:fld id="{BA96E225-99A7-442B-B8A7-51395A0FCE2B}" type="slidenum">
              <a:rPr lang="en-GB" smtClean="0"/>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6"/>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3"/>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2B6CF2D9-D0FF-4B00-B02F-DB608A803C01}" type="datetimeFigureOut">
              <a:rPr lang="en-GB" smtClean="0"/>
              <a:t>22/06/2015</a:t>
            </a:fld>
            <a:endParaRPr lang="en-GB" dirty="0"/>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GB" dirty="0"/>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A96E225-99A7-442B-B8A7-51395A0FCE2B}" type="slidenum">
              <a:rPr lang="en-GB" smtClean="0"/>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B6CF2D9-D0FF-4B00-B02F-DB608A803C01}" type="datetimeFigureOut">
              <a:rPr lang="en-GB" smtClean="0"/>
              <a:t>22/06/2015</a:t>
            </a:fld>
            <a:endParaRPr lang="en-GB" dirty="0"/>
          </a:p>
        </p:txBody>
      </p:sp>
      <p:sp>
        <p:nvSpPr>
          <p:cNvPr id="5" name="Footer Placeholder 4"/>
          <p:cNvSpPr>
            <a:spLocks noGrp="1"/>
          </p:cNvSpPr>
          <p:nvPr>
            <p:ph type="ftr" sz="quarter" idx="11"/>
          </p:nvPr>
        </p:nvSpPr>
        <p:spPr/>
        <p:txBody>
          <a:bodyPr/>
          <a:lstStyle>
            <a:extLst/>
          </a:lstStyle>
          <a:p>
            <a:endParaRPr lang="en-GB" dirty="0"/>
          </a:p>
        </p:txBody>
      </p:sp>
      <p:sp>
        <p:nvSpPr>
          <p:cNvPr id="6" name="Slide Number Placeholder 5"/>
          <p:cNvSpPr>
            <a:spLocks noGrp="1"/>
          </p:cNvSpPr>
          <p:nvPr>
            <p:ph type="sldNum" sz="quarter" idx="12"/>
          </p:nvPr>
        </p:nvSpPr>
        <p:spPr/>
        <p:txBody>
          <a:bodyPr/>
          <a:lstStyle>
            <a:extLst/>
          </a:lstStyle>
          <a:p>
            <a:fld id="{BA96E225-99A7-442B-B8A7-51395A0FCE2B}" type="slidenum">
              <a:rPr lang="en-GB" smtClean="0"/>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8"/>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1"/>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9" y="6556810"/>
            <a:ext cx="2002464" cy="226902"/>
          </a:xfrm>
        </p:spPr>
        <p:txBody>
          <a:bodyPr bIns="0" anchor="b"/>
          <a:lstStyle>
            <a:lvl1pPr>
              <a:defRPr>
                <a:solidFill>
                  <a:schemeClr val="tx2"/>
                </a:solidFill>
              </a:defRPr>
            </a:lvl1pPr>
            <a:extLst/>
          </a:lstStyle>
          <a:p>
            <a:fld id="{2B6CF2D9-D0FF-4B00-B02F-DB608A803C01}" type="datetimeFigureOut">
              <a:rPr lang="en-GB" smtClean="0"/>
              <a:t>22/06/2015</a:t>
            </a:fld>
            <a:endParaRPr lang="en-GB" dirty="0"/>
          </a:p>
        </p:txBody>
      </p:sp>
      <p:sp>
        <p:nvSpPr>
          <p:cNvPr id="5" name="Footer Placeholder 4"/>
          <p:cNvSpPr>
            <a:spLocks noGrp="1"/>
          </p:cNvSpPr>
          <p:nvPr>
            <p:ph type="ftr" sz="quarter" idx="11"/>
          </p:nvPr>
        </p:nvSpPr>
        <p:spPr>
          <a:xfrm>
            <a:off x="1735359" y="6556810"/>
            <a:ext cx="2895600" cy="228600"/>
          </a:xfrm>
        </p:spPr>
        <p:txBody>
          <a:bodyPr bIns="0" anchor="b"/>
          <a:lstStyle>
            <a:lvl1pPr>
              <a:defRPr>
                <a:solidFill>
                  <a:schemeClr val="tx2"/>
                </a:solidFill>
              </a:defRPr>
            </a:lvl1pPr>
            <a:extLst/>
          </a:lstStyle>
          <a:p>
            <a:endParaRPr lang="en-GB" dirty="0"/>
          </a:p>
        </p:txBody>
      </p:sp>
      <p:sp>
        <p:nvSpPr>
          <p:cNvPr id="6" name="Slide Number Placeholder 5"/>
          <p:cNvSpPr>
            <a:spLocks noGrp="1"/>
          </p:cNvSpPr>
          <p:nvPr>
            <p:ph type="sldNum" sz="quarter" idx="12"/>
          </p:nvPr>
        </p:nvSpPr>
        <p:spPr>
          <a:xfrm>
            <a:off x="6733952" y="6555112"/>
            <a:ext cx="588336" cy="228600"/>
          </a:xfrm>
        </p:spPr>
        <p:txBody>
          <a:bodyPr/>
          <a:lstStyle>
            <a:extLst/>
          </a:lstStyle>
          <a:p>
            <a:fld id="{BA96E225-99A7-442B-B8A7-51395A0FCE2B}" type="slidenum">
              <a:rPr lang="en-GB" smtClean="0"/>
              <a:t>‹#›</a:t>
            </a:fld>
            <a:endParaRPr lang="en-GB"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1"/>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1"/>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B6CF2D9-D0FF-4B00-B02F-DB608A803C01}" type="datetimeFigureOut">
              <a:rPr lang="en-GB" smtClean="0"/>
              <a:t>22/06/2015</a:t>
            </a:fld>
            <a:endParaRPr lang="en-GB" dirty="0"/>
          </a:p>
        </p:txBody>
      </p:sp>
      <p:sp>
        <p:nvSpPr>
          <p:cNvPr id="6" name="Footer Placeholder 5"/>
          <p:cNvSpPr>
            <a:spLocks noGrp="1"/>
          </p:cNvSpPr>
          <p:nvPr>
            <p:ph type="ftr" sz="quarter" idx="11"/>
          </p:nvPr>
        </p:nvSpPr>
        <p:spPr/>
        <p:txBody>
          <a:bodyPr/>
          <a:lstStyle>
            <a:extLst/>
          </a:lstStyle>
          <a:p>
            <a:endParaRPr lang="en-GB" dirty="0"/>
          </a:p>
        </p:txBody>
      </p:sp>
      <p:sp>
        <p:nvSpPr>
          <p:cNvPr id="7" name="Slide Number Placeholder 6"/>
          <p:cNvSpPr>
            <a:spLocks noGrp="1"/>
          </p:cNvSpPr>
          <p:nvPr>
            <p:ph type="sldNum" sz="quarter" idx="12"/>
          </p:nvPr>
        </p:nvSpPr>
        <p:spPr/>
        <p:txBody>
          <a:bodyPr/>
          <a:lstStyle>
            <a:extLst/>
          </a:lstStyle>
          <a:p>
            <a:fld id="{BA96E225-99A7-442B-B8A7-51395A0FCE2B}" type="slidenum">
              <a:rPr lang="en-GB" smtClean="0"/>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B6CF2D9-D0FF-4B00-B02F-DB608A803C01}" type="datetimeFigureOut">
              <a:rPr lang="en-GB" smtClean="0"/>
              <a:t>22/06/2015</a:t>
            </a:fld>
            <a:endParaRPr lang="en-GB" dirty="0"/>
          </a:p>
        </p:txBody>
      </p:sp>
      <p:sp>
        <p:nvSpPr>
          <p:cNvPr id="8" name="Footer Placeholder 7"/>
          <p:cNvSpPr>
            <a:spLocks noGrp="1"/>
          </p:cNvSpPr>
          <p:nvPr>
            <p:ph type="ftr" sz="quarter" idx="11"/>
          </p:nvPr>
        </p:nvSpPr>
        <p:spPr/>
        <p:txBody>
          <a:bodyPr/>
          <a:lstStyle>
            <a:extLst/>
          </a:lstStyle>
          <a:p>
            <a:endParaRPr lang="en-GB" dirty="0"/>
          </a:p>
        </p:txBody>
      </p:sp>
      <p:sp>
        <p:nvSpPr>
          <p:cNvPr id="9" name="Slide Number Placeholder 8"/>
          <p:cNvSpPr>
            <a:spLocks noGrp="1"/>
          </p:cNvSpPr>
          <p:nvPr>
            <p:ph type="sldNum" sz="quarter" idx="12"/>
          </p:nvPr>
        </p:nvSpPr>
        <p:spPr/>
        <p:txBody>
          <a:bodyPr/>
          <a:lstStyle>
            <a:extLst/>
          </a:lstStyle>
          <a:p>
            <a:fld id="{BA96E225-99A7-442B-B8A7-51395A0FCE2B}" type="slidenum">
              <a:rPr lang="en-GB" smtClean="0"/>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2B6CF2D9-D0FF-4B00-B02F-DB608A803C01}" type="datetimeFigureOut">
              <a:rPr lang="en-GB" smtClean="0"/>
              <a:t>22/06/2015</a:t>
            </a:fld>
            <a:endParaRPr lang="en-GB" dirty="0"/>
          </a:p>
        </p:txBody>
      </p:sp>
      <p:sp>
        <p:nvSpPr>
          <p:cNvPr id="4" name="Footer Placeholder 3"/>
          <p:cNvSpPr>
            <a:spLocks noGrp="1"/>
          </p:cNvSpPr>
          <p:nvPr>
            <p:ph type="ftr" sz="quarter" idx="11"/>
          </p:nvPr>
        </p:nvSpPr>
        <p:spPr/>
        <p:txBody>
          <a:bodyPr/>
          <a:lstStyle>
            <a:extLst/>
          </a:lstStyle>
          <a:p>
            <a:endParaRPr lang="en-GB" dirty="0"/>
          </a:p>
        </p:txBody>
      </p:sp>
      <p:sp>
        <p:nvSpPr>
          <p:cNvPr id="5" name="Slide Number Placeholder 4"/>
          <p:cNvSpPr>
            <a:spLocks noGrp="1"/>
          </p:cNvSpPr>
          <p:nvPr>
            <p:ph type="sldNum" sz="quarter" idx="12"/>
          </p:nvPr>
        </p:nvSpPr>
        <p:spPr/>
        <p:txBody>
          <a:bodyPr/>
          <a:lstStyle>
            <a:extLst/>
          </a:lstStyle>
          <a:p>
            <a:fld id="{BA96E225-99A7-442B-B8A7-51395A0FCE2B}" type="slidenum">
              <a:rPr lang="en-GB" smtClean="0"/>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2B6CF2D9-D0FF-4B00-B02F-DB608A803C01}" type="datetimeFigureOut">
              <a:rPr lang="en-GB" smtClean="0"/>
              <a:t>22/06/2015</a:t>
            </a:fld>
            <a:endParaRPr lang="en-GB" dirty="0"/>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GB" dirty="0"/>
          </a:p>
        </p:txBody>
      </p:sp>
      <p:sp>
        <p:nvSpPr>
          <p:cNvPr id="4" name="Slide Number Placeholder 3"/>
          <p:cNvSpPr>
            <a:spLocks noGrp="1"/>
          </p:cNvSpPr>
          <p:nvPr>
            <p:ph type="sldNum" sz="quarter" idx="12"/>
          </p:nvPr>
        </p:nvSpPr>
        <p:spPr/>
        <p:txBody>
          <a:bodyPr/>
          <a:lstStyle>
            <a:extLst/>
          </a:lstStyle>
          <a:p>
            <a:fld id="{BA96E225-99A7-442B-B8A7-51395A0FCE2B}" type="slidenum">
              <a:rPr lang="en-GB" smtClean="0"/>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7"/>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1"/>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B6CF2D9-D0FF-4B00-B02F-DB608A803C01}" type="datetimeFigureOut">
              <a:rPr lang="en-GB" smtClean="0"/>
              <a:t>22/06/2015</a:t>
            </a:fld>
            <a:endParaRPr lang="en-GB" dirty="0"/>
          </a:p>
        </p:txBody>
      </p:sp>
      <p:sp>
        <p:nvSpPr>
          <p:cNvPr id="6" name="Footer Placeholder 5"/>
          <p:cNvSpPr>
            <a:spLocks noGrp="1"/>
          </p:cNvSpPr>
          <p:nvPr>
            <p:ph type="ftr" sz="quarter" idx="11"/>
          </p:nvPr>
        </p:nvSpPr>
        <p:spPr/>
        <p:txBody>
          <a:bodyPr/>
          <a:lstStyle>
            <a:extLst/>
          </a:lstStyle>
          <a:p>
            <a:endParaRPr lang="en-GB" dirty="0"/>
          </a:p>
        </p:txBody>
      </p:sp>
      <p:sp>
        <p:nvSpPr>
          <p:cNvPr id="7" name="Slide Number Placeholder 6"/>
          <p:cNvSpPr>
            <a:spLocks noGrp="1"/>
          </p:cNvSpPr>
          <p:nvPr>
            <p:ph type="sldNum" sz="quarter" idx="12"/>
          </p:nvPr>
        </p:nvSpPr>
        <p:spPr/>
        <p:txBody>
          <a:bodyPr/>
          <a:lstStyle>
            <a:extLst/>
          </a:lstStyle>
          <a:p>
            <a:fld id="{BA96E225-99A7-442B-B8A7-51395A0FCE2B}" type="slidenum">
              <a:rPr lang="en-GB" smtClean="0"/>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70" y="1004669"/>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Rectangle 8"/>
          <p:cNvSpPr/>
          <p:nvPr/>
        </p:nvSpPr>
        <p:spPr>
          <a:xfrm rot="21420000">
            <a:off x="596707" y="998817"/>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1"/>
          <p:cNvSpPr>
            <a:spLocks noGrp="1"/>
          </p:cNvSpPr>
          <p:nvPr>
            <p:ph type="title"/>
          </p:nvPr>
        </p:nvSpPr>
        <p:spPr>
          <a:xfrm>
            <a:off x="5389099"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9"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2B6CF2D9-D0FF-4B00-B02F-DB608A803C01}" type="datetimeFigureOut">
              <a:rPr lang="en-GB" smtClean="0"/>
              <a:t>22/06/2015</a:t>
            </a:fld>
            <a:endParaRPr lang="en-GB" dirty="0"/>
          </a:p>
        </p:txBody>
      </p:sp>
      <p:sp>
        <p:nvSpPr>
          <p:cNvPr id="6" name="Footer Placeholder 5"/>
          <p:cNvSpPr>
            <a:spLocks noGrp="1"/>
          </p:cNvSpPr>
          <p:nvPr>
            <p:ph type="ftr" sz="quarter" idx="11"/>
          </p:nvPr>
        </p:nvSpPr>
        <p:spPr/>
        <p:txBody>
          <a:bodyPr/>
          <a:lstStyle>
            <a:extLst/>
          </a:lstStyle>
          <a:p>
            <a:endParaRPr lang="en-GB" dirty="0"/>
          </a:p>
        </p:txBody>
      </p:sp>
      <p:sp>
        <p:nvSpPr>
          <p:cNvPr id="7" name="Slide Number Placeholder 6"/>
          <p:cNvSpPr>
            <a:spLocks noGrp="1"/>
          </p:cNvSpPr>
          <p:nvPr>
            <p:ph type="sldNum" sz="quarter" idx="12"/>
          </p:nvPr>
        </p:nvSpPr>
        <p:spPr/>
        <p:txBody>
          <a:bodyPr/>
          <a:lstStyle>
            <a:extLst/>
          </a:lstStyle>
          <a:p>
            <a:fld id="{BA96E225-99A7-442B-B8A7-51395A0FCE2B}" type="slidenum">
              <a:rPr lang="en-GB" smtClean="0"/>
              <a:t>‹#›</a:t>
            </a:fld>
            <a:endParaRPr lang="en-GB" dirty="0"/>
          </a:p>
        </p:txBody>
      </p:sp>
      <p:sp>
        <p:nvSpPr>
          <p:cNvPr id="10" name="Picture Placeholder 9"/>
          <p:cNvSpPr>
            <a:spLocks noGrp="1"/>
          </p:cNvSpPr>
          <p:nvPr>
            <p:ph type="pic" idx="1"/>
          </p:nvPr>
        </p:nvSpPr>
        <p:spPr>
          <a:xfrm>
            <a:off x="663683"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dirty="0"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2B6CF2D9-D0FF-4B00-B02F-DB608A803C01}" type="datetimeFigureOut">
              <a:rPr lang="en-GB" smtClean="0"/>
              <a:t>22/06/2015</a:t>
            </a:fld>
            <a:endParaRPr lang="en-GB" dirty="0"/>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GB" dirty="0"/>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A96E225-99A7-442B-B8A7-51395A0FCE2B}" type="slidenum">
              <a:rPr lang="en-GB" smtClean="0"/>
              <a:t>‹#›</a:t>
            </a:fld>
            <a:endParaRPr lang="en-GB"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4.jp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7.xml"/><Relationship Id="rId5" Type="http://schemas.openxmlformats.org/officeDocument/2006/relationships/image" Target="../media/image4.jpg"/><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7.xml"/><Relationship Id="rId5" Type="http://schemas.openxmlformats.org/officeDocument/2006/relationships/image" Target="../media/image4.jpg"/><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7.xml"/><Relationship Id="rId5" Type="http://schemas.openxmlformats.org/officeDocument/2006/relationships/image" Target="../media/image4.jpg"/><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4.jpg"/><Relationship Id="rId4" Type="http://schemas.openxmlformats.org/officeDocument/2006/relationships/image" Target="../media/image3.jpeg"/></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7.xml"/><Relationship Id="rId5" Type="http://schemas.openxmlformats.org/officeDocument/2006/relationships/image" Target="../media/image4.jpg"/><Relationship Id="rId4" Type="http://schemas.openxmlformats.org/officeDocument/2006/relationships/image" Target="../media/image3.jpeg"/></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7.xml"/><Relationship Id="rId5" Type="http://schemas.openxmlformats.org/officeDocument/2006/relationships/image" Target="../media/image4.jpg"/><Relationship Id="rId4" Type="http://schemas.openxmlformats.org/officeDocument/2006/relationships/image" Target="../media/image3.jpeg"/></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8.jpeg"/><Relationship Id="rId2" Type="http://schemas.openxmlformats.org/officeDocument/2006/relationships/notesSlide" Target="../notesSlides/notesSlide15.xml"/><Relationship Id="rId1" Type="http://schemas.openxmlformats.org/officeDocument/2006/relationships/slideLayout" Target="../slideLayouts/slideLayout7.xml"/><Relationship Id="rId6" Type="http://schemas.openxmlformats.org/officeDocument/2006/relationships/image" Target="../media/image7.jpeg"/><Relationship Id="rId5" Type="http://schemas.openxmlformats.org/officeDocument/2006/relationships/image" Target="../media/image4.jpg"/><Relationship Id="rId4" Type="http://schemas.openxmlformats.org/officeDocument/2006/relationships/image" Target="../media/image3.jpeg"/></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7.xml"/><Relationship Id="rId5" Type="http://schemas.openxmlformats.org/officeDocument/2006/relationships/image" Target="../media/image4.jpg"/><Relationship Id="rId4" Type="http://schemas.openxmlformats.org/officeDocument/2006/relationships/image" Target="../media/image3.jpeg"/></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7.xml"/><Relationship Id="rId5" Type="http://schemas.openxmlformats.org/officeDocument/2006/relationships/image" Target="../media/image4.jpg"/><Relationship Id="rId4" Type="http://schemas.openxmlformats.org/officeDocument/2006/relationships/image" Target="../media/image3.jpeg"/></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7.xml"/><Relationship Id="rId5" Type="http://schemas.openxmlformats.org/officeDocument/2006/relationships/image" Target="../media/image4.jp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4.jpg"/></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7.xml"/><Relationship Id="rId6" Type="http://schemas.openxmlformats.org/officeDocument/2006/relationships/image" Target="../media/image9.jpeg"/><Relationship Id="rId5" Type="http://schemas.openxmlformats.org/officeDocument/2006/relationships/image" Target="../media/image4.jpg"/><Relationship Id="rId4" Type="http://schemas.openxmlformats.org/officeDocument/2006/relationships/image" Target="../media/image3.jpeg"/></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7.xml"/><Relationship Id="rId5" Type="http://schemas.openxmlformats.org/officeDocument/2006/relationships/image" Target="../media/image4.jpg"/><Relationship Id="rId4" Type="http://schemas.openxmlformats.org/officeDocument/2006/relationships/image" Target="../media/image3.jpeg"/></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7.xml"/><Relationship Id="rId5" Type="http://schemas.openxmlformats.org/officeDocument/2006/relationships/image" Target="../media/image4.jpg"/><Relationship Id="rId4" Type="http://schemas.openxmlformats.org/officeDocument/2006/relationships/image" Target="../media/image3.jpeg"/></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2.xml"/><Relationship Id="rId1" Type="http://schemas.openxmlformats.org/officeDocument/2006/relationships/slideLayout" Target="../slideLayouts/slideLayout7.xml"/><Relationship Id="rId5" Type="http://schemas.openxmlformats.org/officeDocument/2006/relationships/image" Target="../media/image4.jpg"/><Relationship Id="rId4" Type="http://schemas.openxmlformats.org/officeDocument/2006/relationships/image" Target="../media/image3.jpeg"/></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3.xml"/><Relationship Id="rId1" Type="http://schemas.openxmlformats.org/officeDocument/2006/relationships/slideLayout" Target="../slideLayouts/slideLayout7.xml"/><Relationship Id="rId6" Type="http://schemas.openxmlformats.org/officeDocument/2006/relationships/image" Target="../media/image10.jpeg"/><Relationship Id="rId5" Type="http://schemas.openxmlformats.org/officeDocument/2006/relationships/image" Target="../media/image4.jpg"/><Relationship Id="rId4" Type="http://schemas.openxmlformats.org/officeDocument/2006/relationships/image" Target="../media/image3.jpeg"/></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4.xml"/><Relationship Id="rId1" Type="http://schemas.openxmlformats.org/officeDocument/2006/relationships/slideLayout" Target="../slideLayouts/slideLayout7.xml"/><Relationship Id="rId6" Type="http://schemas.openxmlformats.org/officeDocument/2006/relationships/image" Target="../media/image11.jpeg"/><Relationship Id="rId5" Type="http://schemas.openxmlformats.org/officeDocument/2006/relationships/image" Target="../media/image4.jpg"/><Relationship Id="rId4" Type="http://schemas.openxmlformats.org/officeDocument/2006/relationships/image" Target="../media/image3.jpeg"/></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5.xml"/><Relationship Id="rId1" Type="http://schemas.openxmlformats.org/officeDocument/2006/relationships/slideLayout" Target="../slideLayouts/slideLayout7.xml"/><Relationship Id="rId5" Type="http://schemas.openxmlformats.org/officeDocument/2006/relationships/image" Target="../media/image4.jpg"/><Relationship Id="rId4" Type="http://schemas.openxmlformats.org/officeDocument/2006/relationships/image" Target="../media/image3.jpeg"/></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12.jpeg"/><Relationship Id="rId2" Type="http://schemas.openxmlformats.org/officeDocument/2006/relationships/notesSlide" Target="../notesSlides/notesSlide26.xml"/><Relationship Id="rId1" Type="http://schemas.openxmlformats.org/officeDocument/2006/relationships/slideLayout" Target="../slideLayouts/slideLayout7.xml"/><Relationship Id="rId6" Type="http://schemas.openxmlformats.org/officeDocument/2006/relationships/hyperlink" Target="http://www.google.co.uk/url?sa=i&amp;source=images&amp;cd=&amp;cad=rja&amp;uact=8&amp;docid=Q_iJTdWgjjeQIM&amp;tbnid=D2aAk-zG0A2yPM&amp;ved=0CAgQjRw&amp;url=http://www.strokenetwork.org/newsletter/articles/neuroplasticity.htm&amp;ei=SewfVN-1GpDfaKPjgZgE&amp;psig=AFQjCNHvkftF4GyqyEWyO_8wSMjANrBPIQ&amp;ust=1411464649506317" TargetMode="External"/><Relationship Id="rId5" Type="http://schemas.openxmlformats.org/officeDocument/2006/relationships/image" Target="../media/image4.jpg"/><Relationship Id="rId4" Type="http://schemas.openxmlformats.org/officeDocument/2006/relationships/image" Target="../media/image3.jpeg"/></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7.xml"/><Relationship Id="rId1" Type="http://schemas.openxmlformats.org/officeDocument/2006/relationships/slideLayout" Target="../slideLayouts/slideLayout7.xml"/><Relationship Id="rId5" Type="http://schemas.openxmlformats.org/officeDocument/2006/relationships/image" Target="../media/image4.jpg"/><Relationship Id="rId4" Type="http://schemas.openxmlformats.org/officeDocument/2006/relationships/image" Target="../media/image3.jpeg"/></Relationships>
</file>

<file path=ppt/slides/_rels/slide2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3.jpe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4.jp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4.jp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4.jpg"/><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4.jpg"/><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g"/><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image" Target="../media/image4.jpg"/><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image" Target="../media/image4.jp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p:cNvSpPr txBox="1">
            <a:spLocks/>
          </p:cNvSpPr>
          <p:nvPr/>
        </p:nvSpPr>
        <p:spPr>
          <a:xfrm>
            <a:off x="611560" y="1916832"/>
            <a:ext cx="7459632" cy="3312368"/>
          </a:xfrm>
          <a:prstGeom prst="rect">
            <a:avLst/>
          </a:prstGeom>
        </p:spPr>
        <p:txBody>
          <a:bodyPr vert="horz">
            <a:normAutofit lnSpcReduction="10000"/>
          </a:bodyPr>
          <a:lst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a:lstStyle>
          <a:p>
            <a:pPr marL="0" indent="0" algn="ctr">
              <a:buFont typeface="Wingdings 2"/>
              <a:buNone/>
            </a:pPr>
            <a:r>
              <a:rPr lang="en-US" sz="5400" b="1" dirty="0" smtClean="0">
                <a:ln w="11430"/>
                <a:solidFill>
                  <a:srgbClr val="422683"/>
                </a:solidFill>
                <a:latin typeface="Arial Black" panose="020B0A04020102020204" pitchFamily="34" charset="0"/>
              </a:rPr>
              <a:t>Tissue Types</a:t>
            </a:r>
          </a:p>
          <a:p>
            <a:pPr marL="0" indent="0" algn="ctr">
              <a:buFont typeface="Wingdings 2"/>
              <a:buNone/>
            </a:pPr>
            <a:r>
              <a:rPr lang="en-US" sz="5400" b="1" dirty="0" smtClean="0">
                <a:ln w="11430"/>
                <a:solidFill>
                  <a:srgbClr val="422683"/>
                </a:solidFill>
                <a:latin typeface="Arial Black" panose="020B0A04020102020204" pitchFamily="34" charset="0"/>
              </a:rPr>
              <a:t>&amp;</a:t>
            </a:r>
          </a:p>
          <a:p>
            <a:pPr marL="0" indent="0" algn="ctr">
              <a:buFont typeface="Wingdings 2"/>
              <a:buNone/>
            </a:pPr>
            <a:r>
              <a:rPr lang="en-US" sz="5400" b="1" dirty="0" smtClean="0">
                <a:ln w="11430"/>
                <a:solidFill>
                  <a:srgbClr val="422683"/>
                </a:solidFill>
                <a:latin typeface="Arial Black" panose="020B0A04020102020204" pitchFamily="34" charset="0"/>
              </a:rPr>
              <a:t>Body Systems</a:t>
            </a:r>
          </a:p>
          <a:p>
            <a:pPr marL="0" indent="0" algn="ctr">
              <a:buFont typeface="Wingdings 2"/>
              <a:buNone/>
            </a:pPr>
            <a:r>
              <a:rPr lang="en-US" sz="1800" b="1" dirty="0" smtClean="0">
                <a:ln w="11430"/>
                <a:solidFill>
                  <a:schemeClr val="tx1">
                    <a:lumMod val="50000"/>
                    <a:lumOff val="50000"/>
                  </a:schemeClr>
                </a:solidFill>
                <a:latin typeface="Arial Black" panose="020B0A04020102020204" pitchFamily="34" charset="0"/>
                <a:cs typeface="Arial" panose="020B0604020202020204" pitchFamily="34" charset="0"/>
              </a:rPr>
              <a:t>West Suffolk College</a:t>
            </a:r>
          </a:p>
          <a:p>
            <a:pPr marL="0" indent="0" algn="ctr">
              <a:buFont typeface="Wingdings 2"/>
              <a:buNone/>
            </a:pPr>
            <a:r>
              <a:rPr lang="en-US" sz="1800" b="1" dirty="0" smtClean="0">
                <a:ln w="11430"/>
                <a:solidFill>
                  <a:schemeClr val="tx1">
                    <a:lumMod val="50000"/>
                    <a:lumOff val="50000"/>
                  </a:schemeClr>
                </a:solidFill>
                <a:latin typeface="Arial Black" panose="020B0A04020102020204" pitchFamily="34" charset="0"/>
                <a:cs typeface="Arial" panose="020B0604020202020204" pitchFamily="34" charset="0"/>
              </a:rPr>
              <a:t>Zoe Ablett</a:t>
            </a:r>
            <a:endParaRPr lang="en-US" sz="300" dirty="0" smtClean="0">
              <a:ln w="11430"/>
              <a:solidFill>
                <a:schemeClr val="tx1">
                  <a:lumMod val="50000"/>
                  <a:lumOff val="50000"/>
                </a:schemeClr>
              </a:solidFill>
              <a:latin typeface="Arial" panose="020B0604020202020204" pitchFamily="34" charset="0"/>
              <a:cs typeface="Arial" panose="020B0604020202020204" pitchFamily="34" charset="0"/>
            </a:endParaRPr>
          </a:p>
        </p:txBody>
      </p:sp>
      <p:pic>
        <p:nvPicPr>
          <p:cNvPr id="11" name="Picture 10"/>
          <p:cNvPicPr/>
          <p:nvPr/>
        </p:nvPicPr>
        <p:blipFill>
          <a:blip r:embed="rId3" cstate="print">
            <a:extLst>
              <a:ext uri="{28A0092B-C50C-407E-A947-70E740481C1C}">
                <a14:useLocalDpi xmlns:a14="http://schemas.microsoft.com/office/drawing/2010/main" val="0"/>
              </a:ext>
            </a:extLst>
          </a:blip>
          <a:stretch>
            <a:fillRect/>
          </a:stretch>
        </p:blipFill>
        <p:spPr>
          <a:xfrm>
            <a:off x="7164288" y="260648"/>
            <a:ext cx="1381760" cy="495300"/>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3" y="126696"/>
            <a:ext cx="1224136" cy="1056554"/>
          </a:xfrm>
          <a:prstGeom prst="rect">
            <a:avLst/>
          </a:prstGeom>
        </p:spPr>
      </p:pic>
      <p:pic>
        <p:nvPicPr>
          <p:cNvPr id="16" name="Picture 1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79512" y="6021288"/>
            <a:ext cx="1368152" cy="746760"/>
          </a:xfrm>
          <a:prstGeom prst="rect">
            <a:avLst/>
          </a:prstGeom>
        </p:spPr>
      </p:pic>
    </p:spTree>
    <p:extLst>
      <p:ext uri="{BB962C8B-B14F-4D97-AF65-F5344CB8AC3E}">
        <p14:creationId xmlns:p14="http://schemas.microsoft.com/office/powerpoint/2010/main" val="2333705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circle(in)">
                                      <p:cBhvr>
                                        <p:cTn id="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p:nvPr/>
        </p:nvPicPr>
        <p:blipFill>
          <a:blip r:embed="rId3" cstate="print">
            <a:extLst>
              <a:ext uri="{28A0092B-C50C-407E-A947-70E740481C1C}">
                <a14:useLocalDpi xmlns:a14="http://schemas.microsoft.com/office/drawing/2010/main" val="0"/>
              </a:ext>
            </a:extLst>
          </a:blip>
          <a:stretch>
            <a:fillRect/>
          </a:stretch>
        </p:blipFill>
        <p:spPr>
          <a:xfrm>
            <a:off x="7164288" y="260648"/>
            <a:ext cx="1381760" cy="495300"/>
          </a:xfrm>
          <a:prstGeom prst="rect">
            <a:avLst/>
          </a:prstGeom>
        </p:spPr>
      </p:pic>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3" y="126696"/>
            <a:ext cx="1224136" cy="1056554"/>
          </a:xfrm>
          <a:prstGeom prst="rect">
            <a:avLst/>
          </a:prstGeom>
        </p:spPr>
      </p:pic>
      <p:sp>
        <p:nvSpPr>
          <p:cNvPr id="28" name="Title 1"/>
          <p:cNvSpPr txBox="1">
            <a:spLocks/>
          </p:cNvSpPr>
          <p:nvPr/>
        </p:nvSpPr>
        <p:spPr>
          <a:xfrm>
            <a:off x="457200" y="-27384"/>
            <a:ext cx="8229600" cy="697450"/>
          </a:xfrm>
          <a:prstGeom prst="rect">
            <a:avLst/>
          </a:prstGeom>
        </p:spPr>
        <p:txBody>
          <a:bodyPr>
            <a:noAutofit/>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pPr algn="ctr"/>
            <a:r>
              <a:rPr lang="en-GB" sz="4400" cap="small" dirty="0" smtClean="0">
                <a:solidFill>
                  <a:srgbClr val="7030A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Presentation of </a:t>
            </a:r>
          </a:p>
          <a:p>
            <a:pPr algn="ctr"/>
            <a:r>
              <a:rPr lang="en-GB" sz="4400" cap="small" dirty="0" smtClean="0">
                <a:solidFill>
                  <a:srgbClr val="7030A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Group Work</a:t>
            </a:r>
            <a:endParaRPr lang="en-GB" sz="4400" cap="small" dirty="0">
              <a:solidFill>
                <a:srgbClr val="7030A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30" name="Picture 2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79512" y="6021288"/>
            <a:ext cx="1368152" cy="746760"/>
          </a:xfrm>
          <a:prstGeom prst="rect">
            <a:avLst/>
          </a:prstGeom>
        </p:spPr>
      </p:pic>
      <p:sp>
        <p:nvSpPr>
          <p:cNvPr id="10" name="Content Placeholder 2"/>
          <p:cNvSpPr txBox="1">
            <a:spLocks/>
          </p:cNvSpPr>
          <p:nvPr/>
        </p:nvSpPr>
        <p:spPr>
          <a:xfrm>
            <a:off x="323528" y="1600201"/>
            <a:ext cx="8042276" cy="4343400"/>
          </a:xfrm>
          <a:prstGeom prst="rect">
            <a:avLst/>
          </a:prstGeom>
        </p:spPr>
        <p:txBody>
          <a:bodyPr/>
          <a:lst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a:lstStyle>
          <a:p>
            <a:pPr>
              <a:lnSpc>
                <a:spcPct val="200000"/>
              </a:lnSpc>
              <a:buFont typeface="Wingdings" panose="05000000000000000000" pitchFamily="2" charset="2"/>
              <a:buChar char="Ø"/>
            </a:pPr>
            <a:r>
              <a:rPr lang="en-GB" dirty="0" smtClean="0">
                <a:latin typeface="Arial" panose="020B0604020202020204" pitchFamily="34" charset="0"/>
                <a:cs typeface="Arial" panose="020B0604020202020204" pitchFamily="34" charset="0"/>
              </a:rPr>
              <a:t>Remember to listen to each groups presentation</a:t>
            </a:r>
          </a:p>
          <a:p>
            <a:pPr>
              <a:lnSpc>
                <a:spcPct val="200000"/>
              </a:lnSpc>
              <a:buFont typeface="Wingdings" panose="05000000000000000000" pitchFamily="2" charset="2"/>
              <a:buChar char="Ø"/>
            </a:pPr>
            <a:r>
              <a:rPr lang="en-GB" dirty="0" smtClean="0">
                <a:latin typeface="Arial" panose="020B0604020202020204" pitchFamily="34" charset="0"/>
                <a:cs typeface="Arial" panose="020B0604020202020204" pitchFamily="34" charset="0"/>
              </a:rPr>
              <a:t>Take any notes that you feel are important</a:t>
            </a:r>
          </a:p>
          <a:p>
            <a:pPr>
              <a:lnSpc>
                <a:spcPct val="200000"/>
              </a:lnSpc>
              <a:buFont typeface="Wingdings" panose="05000000000000000000" pitchFamily="2" charset="2"/>
              <a:buChar char="Ø"/>
            </a:pPr>
            <a:r>
              <a:rPr lang="en-GB" dirty="0" smtClean="0">
                <a:latin typeface="Arial" panose="020B0604020202020204" pitchFamily="34" charset="0"/>
                <a:cs typeface="Arial" panose="020B0604020202020204" pitchFamily="34" charset="0"/>
              </a:rPr>
              <a:t>Ask questions at the end</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276193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ipe(down)">
                                      <p:cBhvr>
                                        <p:cTn id="7" dur="500"/>
                                        <p:tgtEl>
                                          <p:spTgt spid="28"/>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down)">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1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p:nvPr/>
        </p:nvPicPr>
        <p:blipFill>
          <a:blip r:embed="rId3" cstate="print">
            <a:extLst>
              <a:ext uri="{28A0092B-C50C-407E-A947-70E740481C1C}">
                <a14:useLocalDpi xmlns:a14="http://schemas.microsoft.com/office/drawing/2010/main" val="0"/>
              </a:ext>
            </a:extLst>
          </a:blip>
          <a:stretch>
            <a:fillRect/>
          </a:stretch>
        </p:blipFill>
        <p:spPr>
          <a:xfrm>
            <a:off x="7164288" y="260648"/>
            <a:ext cx="1381760" cy="495300"/>
          </a:xfrm>
          <a:prstGeom prst="rect">
            <a:avLst/>
          </a:prstGeom>
        </p:spPr>
      </p:pic>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3" y="126696"/>
            <a:ext cx="1224136" cy="1056554"/>
          </a:xfrm>
          <a:prstGeom prst="rect">
            <a:avLst/>
          </a:prstGeom>
        </p:spPr>
      </p:pic>
      <p:sp>
        <p:nvSpPr>
          <p:cNvPr id="28" name="Title 1"/>
          <p:cNvSpPr txBox="1">
            <a:spLocks/>
          </p:cNvSpPr>
          <p:nvPr/>
        </p:nvSpPr>
        <p:spPr>
          <a:xfrm>
            <a:off x="457200" y="-27384"/>
            <a:ext cx="8229600" cy="697450"/>
          </a:xfrm>
          <a:prstGeom prst="rect">
            <a:avLst/>
          </a:prstGeom>
        </p:spPr>
        <p:txBody>
          <a:bodyPr>
            <a:noAutofit/>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pPr algn="ctr"/>
            <a:r>
              <a:rPr lang="en-GB" sz="4400" cap="small" dirty="0" smtClean="0">
                <a:solidFill>
                  <a:srgbClr val="7030A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Epithelial</a:t>
            </a:r>
            <a:endParaRPr lang="en-GB" sz="4400" cap="small" dirty="0">
              <a:solidFill>
                <a:srgbClr val="7030A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30" name="Picture 2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79512" y="6021288"/>
            <a:ext cx="1368152" cy="746760"/>
          </a:xfrm>
          <a:prstGeom prst="rect">
            <a:avLst/>
          </a:prstGeom>
        </p:spPr>
      </p:pic>
      <p:sp>
        <p:nvSpPr>
          <p:cNvPr id="11" name="Rectangle 3"/>
          <p:cNvSpPr txBox="1">
            <a:spLocks noChangeArrowheads="1"/>
          </p:cNvSpPr>
          <p:nvPr/>
        </p:nvSpPr>
        <p:spPr>
          <a:xfrm>
            <a:off x="323528" y="1484784"/>
            <a:ext cx="8042276" cy="4343400"/>
          </a:xfrm>
          <a:prstGeom prst="rect">
            <a:avLst/>
          </a:prstGeom>
        </p:spPr>
        <p:txBody>
          <a:bodyPr/>
          <a:lst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a:lstStyle>
          <a:p>
            <a:pPr>
              <a:lnSpc>
                <a:spcPct val="150000"/>
              </a:lnSpc>
              <a:buFont typeface="Wingdings" panose="05000000000000000000" pitchFamily="2" charset="2"/>
              <a:buChar char="Ø"/>
            </a:pPr>
            <a:r>
              <a:rPr lang="en-GB" altLang="en-US" sz="2400" dirty="0" smtClean="0">
                <a:latin typeface="Arial" panose="020B0604020202020204" pitchFamily="34" charset="0"/>
                <a:cs typeface="Arial" panose="020B0604020202020204" pitchFamily="34" charset="0"/>
              </a:rPr>
              <a:t>Epithelial tissues are widespread throughout the body. </a:t>
            </a:r>
          </a:p>
          <a:p>
            <a:pPr>
              <a:lnSpc>
                <a:spcPct val="150000"/>
              </a:lnSpc>
              <a:buFont typeface="Wingdings" panose="05000000000000000000" pitchFamily="2" charset="2"/>
              <a:buChar char="Ø"/>
            </a:pPr>
            <a:r>
              <a:rPr lang="en-GB" altLang="en-US" sz="2400" dirty="0" smtClean="0">
                <a:latin typeface="Arial" panose="020B0604020202020204" pitchFamily="34" charset="0"/>
                <a:cs typeface="Arial" panose="020B0604020202020204" pitchFamily="34" charset="0"/>
              </a:rPr>
              <a:t>They form the covering of all body surfaces, line body cavities and organs</a:t>
            </a:r>
          </a:p>
          <a:p>
            <a:pPr>
              <a:lnSpc>
                <a:spcPct val="150000"/>
              </a:lnSpc>
              <a:buFont typeface="Wingdings" panose="05000000000000000000" pitchFamily="2" charset="2"/>
              <a:buChar char="Ø"/>
            </a:pPr>
            <a:r>
              <a:rPr lang="en-GB" altLang="en-US" sz="2400" dirty="0" smtClean="0">
                <a:latin typeface="Arial" panose="020B0604020202020204" pitchFamily="34" charset="0"/>
                <a:cs typeface="Arial" panose="020B0604020202020204" pitchFamily="34" charset="0"/>
              </a:rPr>
              <a:t>They perform a variety of functions that include protection, secretion, absorption, excretion, filtration, diffusion, and sensory reception. </a:t>
            </a:r>
            <a:endParaRPr lang="en-US" alt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433362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ipe(down)">
                                      <p:cBhvr>
                                        <p:cTn id="7" dur="500"/>
                                        <p:tgtEl>
                                          <p:spTgt spid="28"/>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1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p:nvPr/>
        </p:nvPicPr>
        <p:blipFill>
          <a:blip r:embed="rId3" cstate="print">
            <a:extLst>
              <a:ext uri="{28A0092B-C50C-407E-A947-70E740481C1C}">
                <a14:useLocalDpi xmlns:a14="http://schemas.microsoft.com/office/drawing/2010/main" val="0"/>
              </a:ext>
            </a:extLst>
          </a:blip>
          <a:stretch>
            <a:fillRect/>
          </a:stretch>
        </p:blipFill>
        <p:spPr>
          <a:xfrm>
            <a:off x="7164288" y="260648"/>
            <a:ext cx="1381760" cy="495300"/>
          </a:xfrm>
          <a:prstGeom prst="rect">
            <a:avLst/>
          </a:prstGeom>
        </p:spPr>
      </p:pic>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3" y="126696"/>
            <a:ext cx="1224136" cy="1056554"/>
          </a:xfrm>
          <a:prstGeom prst="rect">
            <a:avLst/>
          </a:prstGeom>
        </p:spPr>
      </p:pic>
      <p:sp>
        <p:nvSpPr>
          <p:cNvPr id="28" name="Title 1"/>
          <p:cNvSpPr txBox="1">
            <a:spLocks/>
          </p:cNvSpPr>
          <p:nvPr/>
        </p:nvSpPr>
        <p:spPr>
          <a:xfrm>
            <a:off x="457200" y="-27384"/>
            <a:ext cx="8229600" cy="697450"/>
          </a:xfrm>
          <a:prstGeom prst="rect">
            <a:avLst/>
          </a:prstGeom>
        </p:spPr>
        <p:txBody>
          <a:bodyPr>
            <a:noAutofit/>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pPr algn="ctr"/>
            <a:r>
              <a:rPr lang="en-GB" sz="4400" cap="small" dirty="0" smtClean="0">
                <a:solidFill>
                  <a:srgbClr val="7030A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Structure of </a:t>
            </a:r>
          </a:p>
          <a:p>
            <a:pPr algn="ctr"/>
            <a:r>
              <a:rPr lang="en-GB" sz="4400" cap="small" dirty="0" smtClean="0">
                <a:solidFill>
                  <a:srgbClr val="7030A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Epithelial Tissue</a:t>
            </a:r>
            <a:endParaRPr lang="en-GB" sz="4400" cap="small" dirty="0">
              <a:solidFill>
                <a:srgbClr val="7030A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30" name="Picture 2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79512" y="6021288"/>
            <a:ext cx="1368152" cy="746760"/>
          </a:xfrm>
          <a:prstGeom prst="rect">
            <a:avLst/>
          </a:prstGeom>
        </p:spPr>
      </p:pic>
      <p:sp>
        <p:nvSpPr>
          <p:cNvPr id="10" name="Rectangle 3"/>
          <p:cNvSpPr txBox="1">
            <a:spLocks noChangeArrowheads="1"/>
          </p:cNvSpPr>
          <p:nvPr/>
        </p:nvSpPr>
        <p:spPr>
          <a:xfrm>
            <a:off x="323528" y="1600201"/>
            <a:ext cx="7704856" cy="4936066"/>
          </a:xfrm>
          <a:prstGeom prst="rect">
            <a:avLst/>
          </a:prstGeom>
        </p:spPr>
        <p:txBody>
          <a:bodyPr>
            <a:normAutofit/>
          </a:bodyPr>
          <a:lst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a:lstStyle>
          <a:p>
            <a:pPr>
              <a:lnSpc>
                <a:spcPct val="150000"/>
              </a:lnSpc>
              <a:buFont typeface="Wingdings" panose="05000000000000000000" pitchFamily="2" charset="2"/>
              <a:buChar char="Ø"/>
            </a:pPr>
            <a:r>
              <a:rPr lang="en-GB" altLang="en-US" sz="2000" dirty="0" smtClean="0">
                <a:latin typeface="Arial" panose="020B0604020202020204" pitchFamily="34" charset="0"/>
                <a:cs typeface="Arial" panose="020B0604020202020204" pitchFamily="34" charset="0"/>
              </a:rPr>
              <a:t>The cells in epithelial tissue are tightly packed together with very little intercellular matrix; because the tissues form coverings and linings, the cells have one free surface that is not in contact with other cells. </a:t>
            </a:r>
          </a:p>
          <a:p>
            <a:pPr>
              <a:lnSpc>
                <a:spcPct val="150000"/>
              </a:lnSpc>
              <a:buFont typeface="Wingdings" panose="05000000000000000000" pitchFamily="2" charset="2"/>
              <a:buChar char="Ø"/>
            </a:pPr>
            <a:r>
              <a:rPr lang="en-GB" altLang="en-US" sz="2000" dirty="0" smtClean="0">
                <a:latin typeface="Arial" panose="020B0604020202020204" pitchFamily="34" charset="0"/>
                <a:cs typeface="Arial" panose="020B0604020202020204" pitchFamily="34" charset="0"/>
              </a:rPr>
              <a:t>Opposite the free surface, the cells are attached to underlying connective tissue by a non-cellular basement membrane. </a:t>
            </a:r>
          </a:p>
          <a:p>
            <a:pPr>
              <a:lnSpc>
                <a:spcPct val="150000"/>
              </a:lnSpc>
              <a:buFont typeface="Wingdings" panose="05000000000000000000" pitchFamily="2" charset="2"/>
              <a:buChar char="Ø"/>
            </a:pPr>
            <a:r>
              <a:rPr lang="en-GB" altLang="en-US" sz="2000" dirty="0" smtClean="0">
                <a:latin typeface="Arial" panose="020B0604020202020204" pitchFamily="34" charset="0"/>
                <a:cs typeface="Arial" panose="020B0604020202020204" pitchFamily="34" charset="0"/>
              </a:rPr>
              <a:t>This membrane is a mixture of carbohydrates and proteins secreted by the epithelial and connective tissue cells</a:t>
            </a:r>
            <a:r>
              <a:rPr lang="en-US" altLang="en-US" sz="2000" dirty="0" smtClean="0">
                <a:latin typeface="Arial" panose="020B0604020202020204" pitchFamily="34" charset="0"/>
                <a:cs typeface="Arial" panose="020B0604020202020204" pitchFamily="34" charset="0"/>
              </a:rPr>
              <a:t> </a:t>
            </a:r>
            <a:endParaRPr lang="en-US" alt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657538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ipe(down)">
                                      <p:cBhvr>
                                        <p:cTn id="7" dur="500"/>
                                        <p:tgtEl>
                                          <p:spTgt spid="28"/>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down)">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1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p:nvPr/>
        </p:nvPicPr>
        <p:blipFill>
          <a:blip r:embed="rId3" cstate="print">
            <a:extLst>
              <a:ext uri="{28A0092B-C50C-407E-A947-70E740481C1C}">
                <a14:useLocalDpi xmlns:a14="http://schemas.microsoft.com/office/drawing/2010/main" val="0"/>
              </a:ext>
            </a:extLst>
          </a:blip>
          <a:stretch>
            <a:fillRect/>
          </a:stretch>
        </p:blipFill>
        <p:spPr>
          <a:xfrm>
            <a:off x="7164288" y="260648"/>
            <a:ext cx="1381760" cy="495300"/>
          </a:xfrm>
          <a:prstGeom prst="rect">
            <a:avLst/>
          </a:prstGeom>
        </p:spPr>
      </p:pic>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3" y="126696"/>
            <a:ext cx="1224136" cy="1056554"/>
          </a:xfrm>
          <a:prstGeom prst="rect">
            <a:avLst/>
          </a:prstGeom>
        </p:spPr>
      </p:pic>
      <p:sp>
        <p:nvSpPr>
          <p:cNvPr id="28" name="Title 1"/>
          <p:cNvSpPr txBox="1">
            <a:spLocks/>
          </p:cNvSpPr>
          <p:nvPr/>
        </p:nvSpPr>
        <p:spPr>
          <a:xfrm>
            <a:off x="457200" y="-27384"/>
            <a:ext cx="8229600" cy="697450"/>
          </a:xfrm>
          <a:prstGeom prst="rect">
            <a:avLst/>
          </a:prstGeom>
        </p:spPr>
        <p:txBody>
          <a:bodyPr>
            <a:noAutofit/>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pPr algn="ctr"/>
            <a:r>
              <a:rPr lang="en-GB" sz="4400" cap="small" dirty="0" smtClean="0">
                <a:solidFill>
                  <a:srgbClr val="7030A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Epithelial Cells</a:t>
            </a:r>
            <a:endParaRPr lang="en-GB" sz="4400" cap="small" dirty="0">
              <a:solidFill>
                <a:srgbClr val="7030A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30" name="Picture 2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79512" y="6021288"/>
            <a:ext cx="1368152" cy="746760"/>
          </a:xfrm>
          <a:prstGeom prst="rect">
            <a:avLst/>
          </a:prstGeom>
        </p:spPr>
      </p:pic>
      <p:sp>
        <p:nvSpPr>
          <p:cNvPr id="12" name="Rectangle 4"/>
          <p:cNvSpPr txBox="1">
            <a:spLocks noChangeArrowheads="1"/>
          </p:cNvSpPr>
          <p:nvPr/>
        </p:nvSpPr>
        <p:spPr>
          <a:xfrm>
            <a:off x="535330" y="1340768"/>
            <a:ext cx="7465670" cy="1557867"/>
          </a:xfrm>
          <a:prstGeom prst="rect">
            <a:avLst/>
          </a:prstGeom>
        </p:spPr>
        <p:txBody>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r>
              <a:rPr lang="en-GB" altLang="en-US" sz="1600" dirty="0" smtClean="0">
                <a:gradFill>
                  <a:gsLst>
                    <a:gs pos="0">
                      <a:srgbClr val="000082"/>
                    </a:gs>
                    <a:gs pos="30000">
                      <a:srgbClr val="66008F"/>
                    </a:gs>
                    <a:gs pos="64999">
                      <a:srgbClr val="BA0066"/>
                    </a:gs>
                    <a:gs pos="89999">
                      <a:srgbClr val="FF0000"/>
                    </a:gs>
                    <a:gs pos="100000">
                      <a:srgbClr val="FF8200"/>
                    </a:gs>
                  </a:gsLst>
                  <a:lin ang="5400000" scaled="0"/>
                </a:gradFill>
                <a:latin typeface="Arial" panose="020B0604020202020204" pitchFamily="34" charset="0"/>
                <a:cs typeface="Arial" panose="020B0604020202020204" pitchFamily="34" charset="0"/>
              </a:rPr>
              <a:t>Epithelial cells may be squamous, cuboidal, or columnar in shape and may be arranged in single or multiple layers. </a:t>
            </a:r>
            <a:endParaRPr lang="en-US" altLang="en-US" sz="1600" dirty="0">
              <a:gradFill>
                <a:gsLst>
                  <a:gs pos="0">
                    <a:srgbClr val="000082"/>
                  </a:gs>
                  <a:gs pos="30000">
                    <a:srgbClr val="66008F"/>
                  </a:gs>
                  <a:gs pos="64999">
                    <a:srgbClr val="BA0066"/>
                  </a:gs>
                  <a:gs pos="89999">
                    <a:srgbClr val="FF0000"/>
                  </a:gs>
                  <a:gs pos="100000">
                    <a:srgbClr val="FF8200"/>
                  </a:gs>
                </a:gsLst>
                <a:lin ang="5400000" scaled="0"/>
              </a:gradFill>
              <a:latin typeface="Arial" panose="020B0604020202020204" pitchFamily="34" charset="0"/>
              <a:cs typeface="Arial" panose="020B0604020202020204" pitchFamily="34" charset="0"/>
            </a:endParaRPr>
          </a:p>
        </p:txBody>
      </p:sp>
      <p:pic>
        <p:nvPicPr>
          <p:cNvPr id="13" name="Picture 5" descr="illu_epithelium"/>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7200" y="2204864"/>
            <a:ext cx="75438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434723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ipe(down)">
                                      <p:cBhvr>
                                        <p:cTn id="7" dur="500"/>
                                        <p:tgtEl>
                                          <p:spTgt spid="28"/>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ipe(down)">
                                      <p:cBhvr>
                                        <p:cTn id="11" dur="500"/>
                                        <p:tgtEl>
                                          <p:spTgt spid="12"/>
                                        </p:tgtEl>
                                      </p:cBhvr>
                                    </p:animEffect>
                                  </p:childTnLst>
                                </p:cTn>
                              </p:par>
                            </p:childTnLst>
                          </p:cTn>
                        </p:par>
                        <p:par>
                          <p:cTn id="12" fill="hold">
                            <p:stCondLst>
                              <p:cond delay="1000"/>
                            </p:stCondLst>
                            <p:childTnLst>
                              <p:par>
                                <p:cTn id="13" presetID="22" presetClass="entr" presetSubtype="4" fill="hold"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wipe(down)">
                                      <p:cBhvr>
                                        <p:cTn id="15"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1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p:nvPr/>
        </p:nvPicPr>
        <p:blipFill>
          <a:blip r:embed="rId3" cstate="print">
            <a:extLst>
              <a:ext uri="{28A0092B-C50C-407E-A947-70E740481C1C}">
                <a14:useLocalDpi xmlns:a14="http://schemas.microsoft.com/office/drawing/2010/main" val="0"/>
              </a:ext>
            </a:extLst>
          </a:blip>
          <a:stretch>
            <a:fillRect/>
          </a:stretch>
        </p:blipFill>
        <p:spPr>
          <a:xfrm>
            <a:off x="7164288" y="260648"/>
            <a:ext cx="1381760" cy="495300"/>
          </a:xfrm>
          <a:prstGeom prst="rect">
            <a:avLst/>
          </a:prstGeom>
        </p:spPr>
      </p:pic>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3" y="126696"/>
            <a:ext cx="1224136" cy="1056554"/>
          </a:xfrm>
          <a:prstGeom prst="rect">
            <a:avLst/>
          </a:prstGeom>
        </p:spPr>
      </p:pic>
      <p:sp>
        <p:nvSpPr>
          <p:cNvPr id="28" name="Title 1"/>
          <p:cNvSpPr txBox="1">
            <a:spLocks/>
          </p:cNvSpPr>
          <p:nvPr/>
        </p:nvSpPr>
        <p:spPr>
          <a:xfrm>
            <a:off x="457200" y="-27384"/>
            <a:ext cx="8229600" cy="697450"/>
          </a:xfrm>
          <a:prstGeom prst="rect">
            <a:avLst/>
          </a:prstGeom>
        </p:spPr>
        <p:txBody>
          <a:bodyPr>
            <a:noAutofit/>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pPr algn="ctr"/>
            <a:r>
              <a:rPr lang="en-GB" sz="4400" cap="small" dirty="0" smtClean="0">
                <a:solidFill>
                  <a:srgbClr val="7030A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Epithelial Tissue </a:t>
            </a:r>
          </a:p>
          <a:p>
            <a:pPr algn="ctr"/>
            <a:r>
              <a:rPr lang="en-GB" sz="4400" cap="small" dirty="0" smtClean="0">
                <a:solidFill>
                  <a:srgbClr val="7030A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Function</a:t>
            </a:r>
            <a:endParaRPr lang="en-GB" sz="4400" cap="small" dirty="0">
              <a:solidFill>
                <a:srgbClr val="7030A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30" name="Picture 2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79512" y="6021288"/>
            <a:ext cx="1368152" cy="746760"/>
          </a:xfrm>
          <a:prstGeom prst="rect">
            <a:avLst/>
          </a:prstGeom>
        </p:spPr>
      </p:pic>
      <p:sp>
        <p:nvSpPr>
          <p:cNvPr id="9" name="Rectangle 3"/>
          <p:cNvSpPr txBox="1">
            <a:spLocks noChangeArrowheads="1"/>
          </p:cNvSpPr>
          <p:nvPr/>
        </p:nvSpPr>
        <p:spPr>
          <a:xfrm>
            <a:off x="451276" y="1412776"/>
            <a:ext cx="7577108" cy="4343400"/>
          </a:xfrm>
          <a:prstGeom prst="rect">
            <a:avLst/>
          </a:prstGeom>
        </p:spPr>
        <p:txBody>
          <a:bodyPr>
            <a:normAutofit lnSpcReduction="10000"/>
          </a:bodyPr>
          <a:lst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a:lstStyle>
          <a:p>
            <a:pPr>
              <a:lnSpc>
                <a:spcPct val="150000"/>
              </a:lnSpc>
              <a:buFont typeface="Wingdings" panose="05000000000000000000" pitchFamily="2" charset="2"/>
              <a:buChar char="Ø"/>
            </a:pPr>
            <a:r>
              <a:rPr lang="en-GB" altLang="en-US" sz="2000" dirty="0" smtClean="0">
                <a:latin typeface="Arial" panose="020B0604020202020204" pitchFamily="34" charset="0"/>
                <a:cs typeface="Arial" panose="020B0604020202020204" pitchFamily="34" charset="0"/>
              </a:rPr>
              <a:t>Simple cuboidal epithelium is found in glandular tissue and in the kidney tubules</a:t>
            </a:r>
          </a:p>
          <a:p>
            <a:pPr>
              <a:lnSpc>
                <a:spcPct val="150000"/>
              </a:lnSpc>
              <a:buFont typeface="Wingdings" panose="05000000000000000000" pitchFamily="2" charset="2"/>
              <a:buChar char="Ø"/>
            </a:pPr>
            <a:r>
              <a:rPr lang="en-GB" altLang="en-US" sz="2000" dirty="0" smtClean="0">
                <a:latin typeface="Arial" panose="020B0604020202020204" pitchFamily="34" charset="0"/>
                <a:cs typeface="Arial" panose="020B0604020202020204" pitchFamily="34" charset="0"/>
              </a:rPr>
              <a:t>Simple columnar epithelium lines the stomach and intestines. </a:t>
            </a:r>
          </a:p>
          <a:p>
            <a:pPr>
              <a:lnSpc>
                <a:spcPct val="150000"/>
              </a:lnSpc>
              <a:buFont typeface="Wingdings" panose="05000000000000000000" pitchFamily="2" charset="2"/>
              <a:buChar char="Ø"/>
            </a:pPr>
            <a:r>
              <a:rPr lang="en-GB" altLang="en-US" sz="2000" dirty="0" smtClean="0">
                <a:latin typeface="Arial" panose="020B0604020202020204" pitchFamily="34" charset="0"/>
                <a:cs typeface="Arial" panose="020B0604020202020204" pitchFamily="34" charset="0"/>
              </a:rPr>
              <a:t>Pseudo stratified columnar epithelium lines portions of the respiratory tract and some of the tubes of the male reproductive tract. </a:t>
            </a:r>
          </a:p>
          <a:p>
            <a:pPr>
              <a:lnSpc>
                <a:spcPct val="150000"/>
              </a:lnSpc>
              <a:buFont typeface="Wingdings" panose="05000000000000000000" pitchFamily="2" charset="2"/>
              <a:buChar char="Ø"/>
            </a:pPr>
            <a:r>
              <a:rPr lang="en-GB" altLang="en-US" sz="2000" dirty="0" smtClean="0">
                <a:latin typeface="Arial" panose="020B0604020202020204" pitchFamily="34" charset="0"/>
                <a:cs typeface="Arial" panose="020B0604020202020204" pitchFamily="34" charset="0"/>
              </a:rPr>
              <a:t>Transitional epithelium can be distended or stretched. </a:t>
            </a:r>
          </a:p>
          <a:p>
            <a:pPr>
              <a:lnSpc>
                <a:spcPct val="150000"/>
              </a:lnSpc>
              <a:buFont typeface="Wingdings" panose="05000000000000000000" pitchFamily="2" charset="2"/>
              <a:buChar char="Ø"/>
            </a:pPr>
            <a:r>
              <a:rPr lang="en-GB" altLang="en-US" sz="2000" dirty="0" smtClean="0">
                <a:latin typeface="Arial" panose="020B0604020202020204" pitchFamily="34" charset="0"/>
                <a:cs typeface="Arial" panose="020B0604020202020204" pitchFamily="34" charset="0"/>
              </a:rPr>
              <a:t>Glandular epithelium is specialized to produce and secrete substances </a:t>
            </a:r>
            <a:endParaRPr lang="en-US" alt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581018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ipe(down)">
                                      <p:cBhvr>
                                        <p:cTn id="7" dur="500"/>
                                        <p:tgtEl>
                                          <p:spTgt spid="28"/>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down)">
                                      <p:cBhvr>
                                        <p:cTn id="1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p:nvPr/>
        </p:nvPicPr>
        <p:blipFill>
          <a:blip r:embed="rId3" cstate="print">
            <a:extLst>
              <a:ext uri="{28A0092B-C50C-407E-A947-70E740481C1C}">
                <a14:useLocalDpi xmlns:a14="http://schemas.microsoft.com/office/drawing/2010/main" val="0"/>
              </a:ext>
            </a:extLst>
          </a:blip>
          <a:stretch>
            <a:fillRect/>
          </a:stretch>
        </p:blipFill>
        <p:spPr>
          <a:xfrm>
            <a:off x="7164288" y="260648"/>
            <a:ext cx="1381760" cy="495300"/>
          </a:xfrm>
          <a:prstGeom prst="rect">
            <a:avLst/>
          </a:prstGeom>
        </p:spPr>
      </p:pic>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3" y="126696"/>
            <a:ext cx="1224136" cy="1056554"/>
          </a:xfrm>
          <a:prstGeom prst="rect">
            <a:avLst/>
          </a:prstGeom>
        </p:spPr>
      </p:pic>
      <p:sp>
        <p:nvSpPr>
          <p:cNvPr id="28" name="Title 1"/>
          <p:cNvSpPr txBox="1">
            <a:spLocks/>
          </p:cNvSpPr>
          <p:nvPr/>
        </p:nvSpPr>
        <p:spPr>
          <a:xfrm>
            <a:off x="457200" y="-27384"/>
            <a:ext cx="8229600" cy="697450"/>
          </a:xfrm>
          <a:prstGeom prst="rect">
            <a:avLst/>
          </a:prstGeom>
        </p:spPr>
        <p:txBody>
          <a:bodyPr>
            <a:noAutofit/>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pPr algn="ctr"/>
            <a:r>
              <a:rPr lang="en-GB" sz="4400" cap="small" dirty="0" smtClean="0">
                <a:solidFill>
                  <a:srgbClr val="7030A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Connective </a:t>
            </a:r>
          </a:p>
          <a:p>
            <a:pPr algn="ctr"/>
            <a:r>
              <a:rPr lang="en-GB" sz="4400" cap="small" dirty="0" smtClean="0">
                <a:solidFill>
                  <a:srgbClr val="7030A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Tissues</a:t>
            </a:r>
            <a:endParaRPr lang="en-GB" sz="4400" cap="small" dirty="0">
              <a:solidFill>
                <a:srgbClr val="7030A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30" name="Picture 2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79512" y="6021288"/>
            <a:ext cx="1368152" cy="746760"/>
          </a:xfrm>
          <a:prstGeom prst="rect">
            <a:avLst/>
          </a:prstGeom>
        </p:spPr>
      </p:pic>
      <p:sp>
        <p:nvSpPr>
          <p:cNvPr id="11" name="Rectangle 3"/>
          <p:cNvSpPr txBox="1">
            <a:spLocks noChangeArrowheads="1"/>
          </p:cNvSpPr>
          <p:nvPr/>
        </p:nvSpPr>
        <p:spPr>
          <a:xfrm>
            <a:off x="274140" y="1556792"/>
            <a:ext cx="7581028" cy="4343400"/>
          </a:xfrm>
          <a:prstGeom prst="rect">
            <a:avLst/>
          </a:prstGeom>
        </p:spPr>
        <p:txBody>
          <a:bodyPr/>
          <a:lst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a:lstStyle>
          <a:p>
            <a:pPr>
              <a:lnSpc>
                <a:spcPct val="150000"/>
              </a:lnSpc>
              <a:buFont typeface="Wingdings" panose="05000000000000000000" pitchFamily="2" charset="2"/>
              <a:buChar char="Ø"/>
            </a:pPr>
            <a:r>
              <a:rPr lang="en-GB" altLang="en-US" sz="2400" dirty="0" smtClean="0">
                <a:latin typeface="Arial" panose="020B0604020202020204" pitchFamily="34" charset="0"/>
                <a:cs typeface="Arial" panose="020B0604020202020204" pitchFamily="34" charset="0"/>
              </a:rPr>
              <a:t>They occur throughout the body. Connective tissues are characterized by an abundance of intercellular matrix with relatively few cells. Connective tissue cells are able to reproduce but not as rapidly as epithelial cells. </a:t>
            </a:r>
          </a:p>
          <a:p>
            <a:pPr>
              <a:lnSpc>
                <a:spcPct val="150000"/>
              </a:lnSpc>
              <a:buFont typeface="Wingdings" panose="05000000000000000000" pitchFamily="2" charset="2"/>
              <a:buChar char="Ø"/>
            </a:pPr>
            <a:r>
              <a:rPr lang="en-GB" altLang="en-US" sz="2400" dirty="0" smtClean="0">
                <a:latin typeface="Arial" panose="020B0604020202020204" pitchFamily="34" charset="0"/>
                <a:cs typeface="Arial" panose="020B0604020202020204" pitchFamily="34" charset="0"/>
              </a:rPr>
              <a:t>Most connective tissues have a good blood supply but some do not. </a:t>
            </a:r>
            <a:endParaRPr lang="en-US" alt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267786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ipe(down)">
                                      <p:cBhvr>
                                        <p:cTn id="7" dur="500"/>
                                        <p:tgtEl>
                                          <p:spTgt spid="28"/>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1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p:nvPr/>
        </p:nvPicPr>
        <p:blipFill>
          <a:blip r:embed="rId3" cstate="print">
            <a:extLst>
              <a:ext uri="{28A0092B-C50C-407E-A947-70E740481C1C}">
                <a14:useLocalDpi xmlns:a14="http://schemas.microsoft.com/office/drawing/2010/main" val="0"/>
              </a:ext>
            </a:extLst>
          </a:blip>
          <a:stretch>
            <a:fillRect/>
          </a:stretch>
        </p:blipFill>
        <p:spPr>
          <a:xfrm>
            <a:off x="7164288" y="260648"/>
            <a:ext cx="1381760" cy="495300"/>
          </a:xfrm>
          <a:prstGeom prst="rect">
            <a:avLst/>
          </a:prstGeom>
        </p:spPr>
      </p:pic>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3" y="126696"/>
            <a:ext cx="1224136" cy="1056554"/>
          </a:xfrm>
          <a:prstGeom prst="rect">
            <a:avLst/>
          </a:prstGeom>
        </p:spPr>
      </p:pic>
      <p:sp>
        <p:nvSpPr>
          <p:cNvPr id="28" name="Title 1"/>
          <p:cNvSpPr txBox="1">
            <a:spLocks/>
          </p:cNvSpPr>
          <p:nvPr/>
        </p:nvSpPr>
        <p:spPr>
          <a:xfrm>
            <a:off x="457200" y="-27384"/>
            <a:ext cx="8229600" cy="697450"/>
          </a:xfrm>
          <a:prstGeom prst="rect">
            <a:avLst/>
          </a:prstGeom>
        </p:spPr>
        <p:txBody>
          <a:bodyPr>
            <a:noAutofit/>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pPr algn="ctr"/>
            <a:r>
              <a:rPr lang="en-GB" sz="4400" cap="small" dirty="0" smtClean="0">
                <a:solidFill>
                  <a:srgbClr val="7030A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Different Types of Connective Tissue</a:t>
            </a:r>
            <a:endParaRPr lang="en-GB" sz="4400" cap="small" dirty="0">
              <a:solidFill>
                <a:srgbClr val="7030A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30" name="Picture 2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79512" y="6021288"/>
            <a:ext cx="1368152" cy="746760"/>
          </a:xfrm>
          <a:prstGeom prst="rect">
            <a:avLst/>
          </a:prstGeom>
        </p:spPr>
      </p:pic>
      <p:pic>
        <p:nvPicPr>
          <p:cNvPr id="9" name="Picture 4" descr="illu_connective_tissues_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a:xfrm>
            <a:off x="107504" y="1906588"/>
            <a:ext cx="7924800" cy="1981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2" name="Picture 5" descr="illu_connective_tissues_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3555" y="4129691"/>
            <a:ext cx="79248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445170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ipe(down)">
                                      <p:cBhvr>
                                        <p:cTn id="7" dur="500"/>
                                        <p:tgtEl>
                                          <p:spTgt spid="28"/>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down)">
                                      <p:cBhvr>
                                        <p:cTn id="11" dur="500"/>
                                        <p:tgtEl>
                                          <p:spTgt spid="9"/>
                                        </p:tgtEl>
                                      </p:cBhvr>
                                    </p:animEffect>
                                  </p:childTnLst>
                                </p:cTn>
                              </p:par>
                            </p:childTnLst>
                          </p:cTn>
                        </p:par>
                        <p:par>
                          <p:cTn id="12" fill="hold">
                            <p:stCondLst>
                              <p:cond delay="1000"/>
                            </p:stCondLst>
                            <p:childTnLst>
                              <p:par>
                                <p:cTn id="13" presetID="22" presetClass="entr" presetSubtype="4" fill="hold"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wipe(down)">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p:nvPr/>
        </p:nvPicPr>
        <p:blipFill>
          <a:blip r:embed="rId3" cstate="print">
            <a:extLst>
              <a:ext uri="{28A0092B-C50C-407E-A947-70E740481C1C}">
                <a14:useLocalDpi xmlns:a14="http://schemas.microsoft.com/office/drawing/2010/main" val="0"/>
              </a:ext>
            </a:extLst>
          </a:blip>
          <a:stretch>
            <a:fillRect/>
          </a:stretch>
        </p:blipFill>
        <p:spPr>
          <a:xfrm>
            <a:off x="7164288" y="260648"/>
            <a:ext cx="1381760" cy="495300"/>
          </a:xfrm>
          <a:prstGeom prst="rect">
            <a:avLst/>
          </a:prstGeom>
        </p:spPr>
      </p:pic>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3" y="126696"/>
            <a:ext cx="1224136" cy="1056554"/>
          </a:xfrm>
          <a:prstGeom prst="rect">
            <a:avLst/>
          </a:prstGeom>
        </p:spPr>
      </p:pic>
      <p:sp>
        <p:nvSpPr>
          <p:cNvPr id="28" name="Title 1"/>
          <p:cNvSpPr txBox="1">
            <a:spLocks/>
          </p:cNvSpPr>
          <p:nvPr/>
        </p:nvSpPr>
        <p:spPr>
          <a:xfrm>
            <a:off x="457200" y="-27384"/>
            <a:ext cx="8229600" cy="697450"/>
          </a:xfrm>
          <a:prstGeom prst="rect">
            <a:avLst/>
          </a:prstGeom>
        </p:spPr>
        <p:txBody>
          <a:bodyPr>
            <a:noAutofit/>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pPr algn="ctr"/>
            <a:r>
              <a:rPr lang="en-GB" sz="4400" cap="small" dirty="0" smtClean="0">
                <a:solidFill>
                  <a:srgbClr val="7030A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Structure of </a:t>
            </a:r>
          </a:p>
          <a:p>
            <a:pPr algn="ctr"/>
            <a:r>
              <a:rPr lang="en-GB" sz="4400" cap="small" dirty="0" smtClean="0">
                <a:solidFill>
                  <a:srgbClr val="7030A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Connective Tissue</a:t>
            </a:r>
            <a:endParaRPr lang="en-GB" sz="4400" cap="small" dirty="0">
              <a:solidFill>
                <a:srgbClr val="7030A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30" name="Picture 2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79512" y="6021288"/>
            <a:ext cx="1368152" cy="746760"/>
          </a:xfrm>
          <a:prstGeom prst="rect">
            <a:avLst/>
          </a:prstGeom>
        </p:spPr>
      </p:pic>
      <p:sp>
        <p:nvSpPr>
          <p:cNvPr id="11" name="Rectangle 3"/>
          <p:cNvSpPr txBox="1">
            <a:spLocks noChangeArrowheads="1"/>
          </p:cNvSpPr>
          <p:nvPr/>
        </p:nvSpPr>
        <p:spPr>
          <a:xfrm>
            <a:off x="323528" y="1600201"/>
            <a:ext cx="7632848" cy="4343400"/>
          </a:xfrm>
          <a:prstGeom prst="rect">
            <a:avLst/>
          </a:prstGeom>
        </p:spPr>
        <p:txBody>
          <a:bodyPr>
            <a:normAutofit fontScale="92500" lnSpcReduction="10000"/>
          </a:bodyPr>
          <a:lst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a:lstStyle>
          <a:p>
            <a:pPr>
              <a:lnSpc>
                <a:spcPct val="110000"/>
              </a:lnSpc>
              <a:buFont typeface="Wingdings" panose="05000000000000000000" pitchFamily="2" charset="2"/>
              <a:buChar char="Ø"/>
            </a:pPr>
            <a:r>
              <a:rPr lang="en-US" altLang="en-US" sz="2400" dirty="0" smtClean="0">
                <a:latin typeface="Arial" panose="020B0604020202020204" pitchFamily="34" charset="0"/>
                <a:cs typeface="Arial" panose="020B0604020202020204" pitchFamily="34" charset="0"/>
              </a:rPr>
              <a:t>Adipose tissue contains fat globules, it is present under the skin and provides insulation to reduce heat loss</a:t>
            </a:r>
          </a:p>
          <a:p>
            <a:pPr>
              <a:lnSpc>
                <a:spcPct val="110000"/>
              </a:lnSpc>
              <a:buFont typeface="Wingdings" panose="05000000000000000000" pitchFamily="2" charset="2"/>
              <a:buChar char="Ø"/>
            </a:pPr>
            <a:r>
              <a:rPr lang="en-US" altLang="en-US" sz="2400" dirty="0" smtClean="0">
                <a:latin typeface="Arial" panose="020B0604020202020204" pitchFamily="34" charset="0"/>
                <a:cs typeface="Arial" panose="020B0604020202020204" pitchFamily="34" charset="0"/>
              </a:rPr>
              <a:t>Dense connective tissue forms fibrous tissue to create ligaments, cartilage, heart valves and the protective layer of the brain</a:t>
            </a:r>
          </a:p>
          <a:p>
            <a:pPr>
              <a:lnSpc>
                <a:spcPct val="110000"/>
              </a:lnSpc>
              <a:buFont typeface="Wingdings" panose="05000000000000000000" pitchFamily="2" charset="2"/>
              <a:buChar char="Ø"/>
            </a:pPr>
            <a:r>
              <a:rPr lang="en-US" altLang="en-US" sz="2400" dirty="0" smtClean="0">
                <a:latin typeface="Arial" panose="020B0604020202020204" pitchFamily="34" charset="0"/>
                <a:cs typeface="Arial" panose="020B0604020202020204" pitchFamily="34" charset="0"/>
              </a:rPr>
              <a:t>Elastic connective tissue has fibers that allow extension and recall, it is found in organs that move to function such as the lungs, the arteries and the heart</a:t>
            </a:r>
          </a:p>
          <a:p>
            <a:pPr>
              <a:lnSpc>
                <a:spcPct val="110000"/>
              </a:lnSpc>
              <a:buFont typeface="Wingdings" panose="05000000000000000000" pitchFamily="2" charset="2"/>
              <a:buChar char="Ø"/>
            </a:pPr>
            <a:r>
              <a:rPr lang="en-US" altLang="en-US" sz="2400" dirty="0" smtClean="0">
                <a:latin typeface="Arial" panose="020B0604020202020204" pitchFamily="34" charset="0"/>
                <a:cs typeface="Arial" panose="020B0604020202020204" pitchFamily="34" charset="0"/>
              </a:rPr>
              <a:t>Loose connective tissue is blood, plasma, and lymph</a:t>
            </a:r>
          </a:p>
          <a:p>
            <a:pPr>
              <a:lnSpc>
                <a:spcPct val="110000"/>
              </a:lnSpc>
              <a:buFont typeface="Wingdings" panose="05000000000000000000" pitchFamily="2" charset="2"/>
              <a:buChar char="Ø"/>
            </a:pPr>
            <a:r>
              <a:rPr lang="en-US" altLang="en-US" sz="2400" dirty="0" smtClean="0">
                <a:latin typeface="Arial" panose="020B0604020202020204" pitchFamily="34" charset="0"/>
                <a:cs typeface="Arial" panose="020B0604020202020204" pitchFamily="34" charset="0"/>
              </a:rPr>
              <a:t>Hard connective tissue comes in two forms compact (the outside of bones) and spongy  (the inside of bones)</a:t>
            </a:r>
            <a:endParaRPr lang="en-US" alt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104480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ipe(down)">
                                      <p:cBhvr>
                                        <p:cTn id="7" dur="500"/>
                                        <p:tgtEl>
                                          <p:spTgt spid="28"/>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1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p:nvPr/>
        </p:nvPicPr>
        <p:blipFill>
          <a:blip r:embed="rId3" cstate="print">
            <a:extLst>
              <a:ext uri="{28A0092B-C50C-407E-A947-70E740481C1C}">
                <a14:useLocalDpi xmlns:a14="http://schemas.microsoft.com/office/drawing/2010/main" val="0"/>
              </a:ext>
            </a:extLst>
          </a:blip>
          <a:stretch>
            <a:fillRect/>
          </a:stretch>
        </p:blipFill>
        <p:spPr>
          <a:xfrm>
            <a:off x="7164288" y="260648"/>
            <a:ext cx="1381760" cy="495300"/>
          </a:xfrm>
          <a:prstGeom prst="rect">
            <a:avLst/>
          </a:prstGeom>
        </p:spPr>
      </p:pic>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3" y="126696"/>
            <a:ext cx="1224136" cy="1056554"/>
          </a:xfrm>
          <a:prstGeom prst="rect">
            <a:avLst/>
          </a:prstGeom>
        </p:spPr>
      </p:pic>
      <p:sp>
        <p:nvSpPr>
          <p:cNvPr id="28" name="Title 1"/>
          <p:cNvSpPr txBox="1">
            <a:spLocks/>
          </p:cNvSpPr>
          <p:nvPr/>
        </p:nvSpPr>
        <p:spPr>
          <a:xfrm>
            <a:off x="457200" y="0"/>
            <a:ext cx="8229600" cy="697450"/>
          </a:xfrm>
          <a:prstGeom prst="rect">
            <a:avLst/>
          </a:prstGeom>
        </p:spPr>
        <p:txBody>
          <a:bodyPr>
            <a:noAutofit/>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pPr algn="ctr"/>
            <a:r>
              <a:rPr lang="en-GB" sz="4400" cap="small" dirty="0" smtClean="0">
                <a:solidFill>
                  <a:srgbClr val="7030A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Function of </a:t>
            </a:r>
          </a:p>
          <a:p>
            <a:pPr algn="ctr"/>
            <a:r>
              <a:rPr lang="en-GB" sz="4400" cap="small" dirty="0" smtClean="0">
                <a:solidFill>
                  <a:srgbClr val="7030A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Connective Tissue</a:t>
            </a:r>
            <a:endParaRPr lang="en-GB" sz="4400" cap="small" dirty="0">
              <a:solidFill>
                <a:srgbClr val="7030A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30" name="Picture 2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79512" y="6021288"/>
            <a:ext cx="1368152" cy="746760"/>
          </a:xfrm>
          <a:prstGeom prst="rect">
            <a:avLst/>
          </a:prstGeom>
        </p:spPr>
      </p:pic>
      <p:sp>
        <p:nvSpPr>
          <p:cNvPr id="9" name="Rectangle 3"/>
          <p:cNvSpPr txBox="1">
            <a:spLocks noChangeArrowheads="1"/>
          </p:cNvSpPr>
          <p:nvPr/>
        </p:nvSpPr>
        <p:spPr>
          <a:xfrm>
            <a:off x="549275" y="1600201"/>
            <a:ext cx="7551117" cy="4343400"/>
          </a:xfrm>
          <a:prstGeom prst="rect">
            <a:avLst/>
          </a:prstGeom>
        </p:spPr>
        <p:txBody>
          <a:bodyPr/>
          <a:lst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a:lstStyle>
          <a:p>
            <a:pPr>
              <a:lnSpc>
                <a:spcPct val="90000"/>
              </a:lnSpc>
              <a:buFont typeface="Wingdings" panose="05000000000000000000" pitchFamily="2" charset="2"/>
              <a:buChar char="Ø"/>
            </a:pPr>
            <a:r>
              <a:rPr lang="en-GB" altLang="en-US" dirty="0" smtClean="0">
                <a:latin typeface="Arial" panose="020B0604020202020204" pitchFamily="34" charset="0"/>
                <a:cs typeface="Arial" panose="020B0604020202020204" pitchFamily="34" charset="0"/>
              </a:rPr>
              <a:t>The function of connective tissues is to :</a:t>
            </a:r>
          </a:p>
          <a:p>
            <a:pPr lvl="2">
              <a:lnSpc>
                <a:spcPct val="90000"/>
              </a:lnSpc>
              <a:buFont typeface="Wingdings" panose="05000000000000000000" pitchFamily="2" charset="2"/>
              <a:buChar char="Ø"/>
            </a:pPr>
            <a:r>
              <a:rPr lang="en-GB" altLang="en-US" dirty="0" smtClean="0">
                <a:latin typeface="Arial" panose="020B0604020202020204" pitchFamily="34" charset="0"/>
                <a:cs typeface="Arial" panose="020B0604020202020204" pitchFamily="34" charset="0"/>
              </a:rPr>
              <a:t>Bind structures (organs) together</a:t>
            </a:r>
          </a:p>
          <a:p>
            <a:pPr lvl="2">
              <a:lnSpc>
                <a:spcPct val="90000"/>
              </a:lnSpc>
              <a:buFont typeface="Wingdings" panose="05000000000000000000" pitchFamily="2" charset="2"/>
              <a:buChar char="Ø"/>
            </a:pPr>
            <a:r>
              <a:rPr lang="en-GB" altLang="en-US" dirty="0" smtClean="0">
                <a:latin typeface="Arial" panose="020B0604020202020204" pitchFamily="34" charset="0"/>
                <a:cs typeface="Arial" panose="020B0604020202020204" pitchFamily="34" charset="0"/>
              </a:rPr>
              <a:t>Form a framework and support for organs and the body as a whole </a:t>
            </a:r>
          </a:p>
          <a:p>
            <a:pPr lvl="2">
              <a:lnSpc>
                <a:spcPct val="90000"/>
              </a:lnSpc>
              <a:buFont typeface="Wingdings" panose="05000000000000000000" pitchFamily="2" charset="2"/>
              <a:buChar char="Ø"/>
            </a:pPr>
            <a:r>
              <a:rPr lang="en-GB" altLang="en-US" dirty="0" smtClean="0">
                <a:latin typeface="Arial" panose="020B0604020202020204" pitchFamily="34" charset="0"/>
                <a:cs typeface="Arial" panose="020B0604020202020204" pitchFamily="34" charset="0"/>
              </a:rPr>
              <a:t>Store fat</a:t>
            </a:r>
          </a:p>
          <a:p>
            <a:pPr lvl="2">
              <a:lnSpc>
                <a:spcPct val="90000"/>
              </a:lnSpc>
              <a:buFont typeface="Wingdings" panose="05000000000000000000" pitchFamily="2" charset="2"/>
              <a:buChar char="Ø"/>
            </a:pPr>
            <a:r>
              <a:rPr lang="en-GB" altLang="en-US" dirty="0" smtClean="0">
                <a:latin typeface="Arial" panose="020B0604020202020204" pitchFamily="34" charset="0"/>
                <a:cs typeface="Arial" panose="020B0604020202020204" pitchFamily="34" charset="0"/>
              </a:rPr>
              <a:t>Transport substances</a:t>
            </a:r>
          </a:p>
          <a:p>
            <a:pPr lvl="2">
              <a:lnSpc>
                <a:spcPct val="90000"/>
              </a:lnSpc>
              <a:buFont typeface="Wingdings" panose="05000000000000000000" pitchFamily="2" charset="2"/>
              <a:buChar char="Ø"/>
            </a:pPr>
            <a:r>
              <a:rPr lang="en-GB" altLang="en-US" dirty="0" smtClean="0">
                <a:latin typeface="Arial" panose="020B0604020202020204" pitchFamily="34" charset="0"/>
                <a:cs typeface="Arial" panose="020B0604020202020204" pitchFamily="34" charset="0"/>
              </a:rPr>
              <a:t>Protect against disease</a:t>
            </a:r>
          </a:p>
          <a:p>
            <a:pPr lvl="2">
              <a:lnSpc>
                <a:spcPct val="90000"/>
              </a:lnSpc>
              <a:buFont typeface="Wingdings" panose="05000000000000000000" pitchFamily="2" charset="2"/>
              <a:buChar char="Ø"/>
            </a:pPr>
            <a:r>
              <a:rPr lang="en-GB" altLang="en-US" dirty="0" smtClean="0">
                <a:latin typeface="Arial" panose="020B0604020202020204" pitchFamily="34" charset="0"/>
                <a:cs typeface="Arial" panose="020B0604020202020204" pitchFamily="34" charset="0"/>
              </a:rPr>
              <a:t>Repair tissue damage</a:t>
            </a:r>
            <a:endParaRPr lang="en-US"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516459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ipe(down)">
                                      <p:cBhvr>
                                        <p:cTn id="7" dur="500"/>
                                        <p:tgtEl>
                                          <p:spTgt spid="28"/>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down)">
                                      <p:cBhvr>
                                        <p:cTn id="1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p:nvPr/>
        </p:nvPicPr>
        <p:blipFill>
          <a:blip r:embed="rId3" cstate="print">
            <a:extLst>
              <a:ext uri="{28A0092B-C50C-407E-A947-70E740481C1C}">
                <a14:useLocalDpi xmlns:a14="http://schemas.microsoft.com/office/drawing/2010/main" val="0"/>
              </a:ext>
            </a:extLst>
          </a:blip>
          <a:stretch>
            <a:fillRect/>
          </a:stretch>
        </p:blipFill>
        <p:spPr>
          <a:xfrm>
            <a:off x="7164288" y="260648"/>
            <a:ext cx="1381760" cy="495300"/>
          </a:xfrm>
          <a:prstGeom prst="rect">
            <a:avLst/>
          </a:prstGeom>
        </p:spPr>
      </p:pic>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3" y="126696"/>
            <a:ext cx="1224136" cy="1056554"/>
          </a:xfrm>
          <a:prstGeom prst="rect">
            <a:avLst/>
          </a:prstGeom>
        </p:spPr>
      </p:pic>
      <p:sp>
        <p:nvSpPr>
          <p:cNvPr id="28" name="Title 1"/>
          <p:cNvSpPr txBox="1">
            <a:spLocks/>
          </p:cNvSpPr>
          <p:nvPr/>
        </p:nvSpPr>
        <p:spPr>
          <a:xfrm>
            <a:off x="457200" y="-27384"/>
            <a:ext cx="8229600" cy="697450"/>
          </a:xfrm>
          <a:prstGeom prst="rect">
            <a:avLst/>
          </a:prstGeom>
        </p:spPr>
        <p:txBody>
          <a:bodyPr>
            <a:noAutofit/>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pPr algn="ctr"/>
            <a:r>
              <a:rPr lang="en-GB" sz="4400" cap="small" dirty="0" smtClean="0">
                <a:solidFill>
                  <a:srgbClr val="7030A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Muscular Tissue</a:t>
            </a:r>
            <a:endParaRPr lang="en-GB" sz="4400" cap="small" dirty="0">
              <a:solidFill>
                <a:srgbClr val="7030A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30" name="Picture 2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79512" y="6021288"/>
            <a:ext cx="1368152" cy="746760"/>
          </a:xfrm>
          <a:prstGeom prst="rect">
            <a:avLst/>
          </a:prstGeom>
        </p:spPr>
      </p:pic>
      <p:sp>
        <p:nvSpPr>
          <p:cNvPr id="11" name="Rectangle 3"/>
          <p:cNvSpPr txBox="1">
            <a:spLocks noChangeArrowheads="1"/>
          </p:cNvSpPr>
          <p:nvPr/>
        </p:nvSpPr>
        <p:spPr>
          <a:xfrm>
            <a:off x="549275" y="1600201"/>
            <a:ext cx="7479109" cy="4343400"/>
          </a:xfrm>
          <a:prstGeom prst="rect">
            <a:avLst/>
          </a:prstGeom>
        </p:spPr>
        <p:txBody>
          <a:bodyPr/>
          <a:lst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a:lstStyle>
          <a:p>
            <a:pPr>
              <a:lnSpc>
                <a:spcPct val="90000"/>
              </a:lnSpc>
              <a:buFont typeface="Wingdings" panose="05000000000000000000" pitchFamily="2" charset="2"/>
              <a:buChar char="Ø"/>
            </a:pPr>
            <a:r>
              <a:rPr lang="en-GB" altLang="en-US" sz="2400" dirty="0" smtClean="0">
                <a:latin typeface="Arial" panose="020B0604020202020204" pitchFamily="34" charset="0"/>
                <a:cs typeface="Arial" panose="020B0604020202020204" pitchFamily="34" charset="0"/>
              </a:rPr>
              <a:t>Muscle tissue is composed of cells that have the special ability to shorten or contract in order to produce movement of the body parts. </a:t>
            </a:r>
          </a:p>
          <a:p>
            <a:pPr>
              <a:lnSpc>
                <a:spcPct val="90000"/>
              </a:lnSpc>
              <a:buFont typeface="Wingdings" panose="05000000000000000000" pitchFamily="2" charset="2"/>
              <a:buChar char="Ø"/>
            </a:pPr>
            <a:r>
              <a:rPr lang="en-GB" altLang="en-US" sz="2400" dirty="0" smtClean="0">
                <a:latin typeface="Arial" panose="020B0604020202020204" pitchFamily="34" charset="0"/>
                <a:cs typeface="Arial" panose="020B0604020202020204" pitchFamily="34" charset="0"/>
              </a:rPr>
              <a:t>The tissue is highly cellular and is well supplied with blood vessels. The cells are long and slender so they are sometimes called muscle fibres, and these are usually arranged in bundles or layers that are surrounded by connective tissue. </a:t>
            </a:r>
          </a:p>
          <a:p>
            <a:pPr>
              <a:lnSpc>
                <a:spcPct val="90000"/>
              </a:lnSpc>
              <a:buFont typeface="Wingdings" panose="05000000000000000000" pitchFamily="2" charset="2"/>
              <a:buChar char="Ø"/>
            </a:pPr>
            <a:r>
              <a:rPr lang="en-GB" altLang="en-US" sz="2400" dirty="0" smtClean="0">
                <a:latin typeface="Arial" panose="020B0604020202020204" pitchFamily="34" charset="0"/>
                <a:cs typeface="Arial" panose="020B0604020202020204" pitchFamily="34" charset="0"/>
              </a:rPr>
              <a:t>Actin and myosin are contractile proteins in muscle tissue</a:t>
            </a:r>
            <a:r>
              <a:rPr lang="en-US" altLang="en-US" sz="2400" dirty="0" smtClean="0">
                <a:latin typeface="Arial" panose="020B0604020202020204" pitchFamily="34" charset="0"/>
                <a:cs typeface="Arial" panose="020B0604020202020204" pitchFamily="34" charset="0"/>
              </a:rPr>
              <a:t> </a:t>
            </a:r>
            <a:endParaRPr lang="en-US" alt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483352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ipe(down)">
                                      <p:cBhvr>
                                        <p:cTn id="7" dur="500"/>
                                        <p:tgtEl>
                                          <p:spTgt spid="28"/>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1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p:nvPr/>
        </p:nvPicPr>
        <p:blipFill>
          <a:blip r:embed="rId2" cstate="print">
            <a:extLst>
              <a:ext uri="{28A0092B-C50C-407E-A947-70E740481C1C}">
                <a14:useLocalDpi xmlns:a14="http://schemas.microsoft.com/office/drawing/2010/main" val="0"/>
              </a:ext>
            </a:extLst>
          </a:blip>
          <a:stretch>
            <a:fillRect/>
          </a:stretch>
        </p:blipFill>
        <p:spPr>
          <a:xfrm>
            <a:off x="7164288" y="260648"/>
            <a:ext cx="1381760" cy="495300"/>
          </a:xfrm>
          <a:prstGeom prst="rect">
            <a:avLst/>
          </a:prstGeom>
        </p:spPr>
      </p:pic>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3" y="126696"/>
            <a:ext cx="1224136" cy="1056554"/>
          </a:xfrm>
          <a:prstGeom prst="rect">
            <a:avLst/>
          </a:prstGeom>
        </p:spPr>
      </p:pic>
      <p:sp>
        <p:nvSpPr>
          <p:cNvPr id="10" name="Content Placeholder 2"/>
          <p:cNvSpPr txBox="1">
            <a:spLocks/>
          </p:cNvSpPr>
          <p:nvPr/>
        </p:nvSpPr>
        <p:spPr>
          <a:xfrm>
            <a:off x="827584" y="692696"/>
            <a:ext cx="6552728" cy="1080120"/>
          </a:xfrm>
          <a:prstGeom prst="rect">
            <a:avLst/>
          </a:prstGeom>
        </p:spPr>
        <p:txBody>
          <a:bodyPr vert="horz">
            <a:normAutofit/>
          </a:bodyPr>
          <a:lst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a:lstStyle>
          <a:p>
            <a:pPr marL="0" indent="0" algn="ctr">
              <a:buFont typeface="Wingdings 2"/>
              <a:buNone/>
            </a:pPr>
            <a:endParaRPr lang="en-US" sz="4400" b="1" dirty="0" smtClean="0">
              <a:ln w="11430"/>
              <a:solidFill>
                <a:srgbClr val="422683"/>
              </a:solidFill>
              <a:effectLst>
                <a:outerShdw blurRad="50800" dist="39000" dir="5460000" algn="tl">
                  <a:srgbClr val="000000">
                    <a:alpha val="38000"/>
                  </a:srgbClr>
                </a:outerShdw>
              </a:effectLst>
              <a:latin typeface="Arial Black" panose="020B0A040201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3515268054"/>
              </p:ext>
            </p:extLst>
          </p:nvPr>
        </p:nvGraphicFramePr>
        <p:xfrm>
          <a:off x="1547664" y="836712"/>
          <a:ext cx="6408000" cy="5270962"/>
        </p:xfrm>
        <a:graphic>
          <a:graphicData uri="http://schemas.openxmlformats.org/drawingml/2006/table">
            <a:tbl>
              <a:tblPr firstRow="1" bandRow="1"/>
              <a:tblGrid>
                <a:gridCol w="6408000"/>
              </a:tblGrid>
              <a:tr h="340997">
                <a:tc>
                  <a:txBody>
                    <a:bodyPr/>
                    <a:lstStyle/>
                    <a:p>
                      <a:pPr algn="l"/>
                      <a:r>
                        <a:rPr lang="en-GB" sz="1600" b="1" dirty="0" smtClean="0">
                          <a:solidFill>
                            <a:schemeClr val="bg1"/>
                          </a:solidFill>
                          <a:latin typeface="Arial" panose="020B0604020202020204" pitchFamily="34" charset="0"/>
                          <a:cs typeface="Arial" panose="020B0604020202020204" pitchFamily="34" charset="0"/>
                        </a:rPr>
                        <a:t>Topic</a:t>
                      </a:r>
                      <a:endParaRPr lang="en-GB" sz="16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22683"/>
                    </a:solidFill>
                  </a:tcPr>
                </a:tc>
              </a:tr>
              <a:tr h="333890">
                <a:tc>
                  <a:txBody>
                    <a:bodyPr/>
                    <a:lstStyle/>
                    <a:p>
                      <a:pPr algn="l"/>
                      <a:r>
                        <a:rPr lang="en-GB" sz="1200" dirty="0" smtClean="0">
                          <a:solidFill>
                            <a:schemeClr val="tx1"/>
                          </a:solidFill>
                          <a:latin typeface="Arial" panose="020B0604020202020204" pitchFamily="34" charset="0"/>
                          <a:cs typeface="Arial" panose="020B0604020202020204" pitchFamily="34" charset="0"/>
                        </a:rPr>
                        <a:t>Tissue Types &amp; Body Systems</a:t>
                      </a:r>
                      <a:endParaRPr lang="en-GB" sz="12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65035">
                <a:tc>
                  <a:txBody>
                    <a:bodyPr/>
                    <a:lstStyle/>
                    <a:p>
                      <a:pPr algn="l"/>
                      <a:r>
                        <a:rPr lang="en-GB" sz="1600" b="1" dirty="0" smtClean="0">
                          <a:solidFill>
                            <a:schemeClr val="bg1"/>
                          </a:solidFill>
                          <a:latin typeface="Arial" panose="020B0604020202020204" pitchFamily="34" charset="0"/>
                          <a:cs typeface="Arial" panose="020B0604020202020204" pitchFamily="34" charset="0"/>
                        </a:rPr>
                        <a:t>Aims</a:t>
                      </a:r>
                      <a:endParaRPr lang="en-GB" sz="16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22683"/>
                    </a:solidFill>
                  </a:tcPr>
                </a:tc>
              </a:tr>
              <a:tr h="640080">
                <a:tc>
                  <a:txBody>
                    <a:bodyPr/>
                    <a:lstStyle/>
                    <a:p>
                      <a:pPr marL="285750" indent="-285750" algn="l">
                        <a:buFont typeface="Wingdings" panose="05000000000000000000" pitchFamily="2" charset="2"/>
                        <a:buChar char="Ø"/>
                      </a:pPr>
                      <a:r>
                        <a:rPr lang="en-GB" sz="1200" dirty="0" smtClean="0">
                          <a:solidFill>
                            <a:schemeClr val="tx1"/>
                          </a:solidFill>
                          <a:latin typeface="Arial" panose="020B0604020202020204" pitchFamily="34" charset="0"/>
                          <a:cs typeface="Arial" panose="020B0604020202020204" pitchFamily="34" charset="0"/>
                        </a:rPr>
                        <a:t>Interactive</a:t>
                      </a:r>
                    </a:p>
                    <a:p>
                      <a:pPr marL="285750" indent="-285750" algn="l">
                        <a:buFont typeface="Wingdings" panose="05000000000000000000" pitchFamily="2" charset="2"/>
                        <a:buChar char="Ø"/>
                      </a:pPr>
                      <a:r>
                        <a:rPr lang="en-GB" sz="1200" dirty="0" smtClean="0">
                          <a:solidFill>
                            <a:schemeClr val="tx1"/>
                          </a:solidFill>
                          <a:latin typeface="Arial" panose="020B0604020202020204" pitchFamily="34" charset="0"/>
                          <a:cs typeface="Arial" panose="020B0604020202020204" pitchFamily="34" charset="0"/>
                        </a:rPr>
                        <a:t>Linked to an assessment</a:t>
                      </a:r>
                    </a:p>
                    <a:p>
                      <a:pPr marL="285750" indent="-285750" algn="l">
                        <a:buFont typeface="Wingdings" panose="05000000000000000000" pitchFamily="2" charset="2"/>
                        <a:buChar char="Ø"/>
                      </a:pPr>
                      <a:r>
                        <a:rPr lang="en-GB" sz="1200" dirty="0" smtClean="0">
                          <a:solidFill>
                            <a:schemeClr val="tx1"/>
                          </a:solidFill>
                          <a:latin typeface="Arial" panose="020B0604020202020204" pitchFamily="34" charset="0"/>
                          <a:cs typeface="Arial" panose="020B0604020202020204" pitchFamily="34" charset="0"/>
                        </a:rPr>
                        <a:t>Stretching and Challenging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65035">
                <a:tc>
                  <a:txBody>
                    <a:bodyPr/>
                    <a:lstStyle/>
                    <a:p>
                      <a:pPr algn="l"/>
                      <a:r>
                        <a:rPr lang="en-GB" sz="1600" b="1" dirty="0" smtClean="0">
                          <a:solidFill>
                            <a:schemeClr val="bg1"/>
                          </a:solidFill>
                          <a:latin typeface="Arial" panose="020B0604020202020204" pitchFamily="34" charset="0"/>
                          <a:cs typeface="Arial" panose="020B0604020202020204" pitchFamily="34" charset="0"/>
                        </a:rPr>
                        <a:t>Level</a:t>
                      </a:r>
                      <a:endParaRPr lang="en-GB" sz="16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22683"/>
                    </a:solidFill>
                  </a:tcPr>
                </a:tc>
              </a:tr>
              <a:tr h="333890">
                <a:tc>
                  <a:txBody>
                    <a:bodyPr/>
                    <a:lstStyle/>
                    <a:p>
                      <a:pPr algn="l"/>
                      <a:r>
                        <a:rPr lang="en-GB" sz="1200" dirty="0" smtClean="0">
                          <a:solidFill>
                            <a:schemeClr val="tx1"/>
                          </a:solidFill>
                          <a:latin typeface="Arial" panose="020B0604020202020204" pitchFamily="34" charset="0"/>
                          <a:cs typeface="Arial" panose="020B0604020202020204" pitchFamily="34" charset="0"/>
                        </a:rPr>
                        <a:t>Level</a:t>
                      </a:r>
                      <a:r>
                        <a:rPr lang="en-GB" sz="1200" baseline="0" dirty="0" smtClean="0">
                          <a:solidFill>
                            <a:schemeClr val="tx1"/>
                          </a:solidFill>
                          <a:latin typeface="Arial" panose="020B0604020202020204" pitchFamily="34" charset="0"/>
                          <a:cs typeface="Arial" panose="020B0604020202020204" pitchFamily="34" charset="0"/>
                        </a:rPr>
                        <a:t> 2/</a:t>
                      </a:r>
                      <a:r>
                        <a:rPr lang="en-GB" sz="1200" dirty="0" smtClean="0">
                          <a:solidFill>
                            <a:schemeClr val="tx1"/>
                          </a:solidFill>
                          <a:latin typeface="Arial" panose="020B0604020202020204" pitchFamily="34" charset="0"/>
                          <a:cs typeface="Arial" panose="020B0604020202020204" pitchFamily="34" charset="0"/>
                        </a:rPr>
                        <a:t>Level 3</a:t>
                      </a:r>
                      <a:endParaRPr lang="en-GB" sz="12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65035">
                <a:tc>
                  <a:txBody>
                    <a:bodyPr/>
                    <a:lstStyle/>
                    <a:p>
                      <a:pPr algn="l"/>
                      <a:r>
                        <a:rPr lang="en-GB" sz="1600" b="1" dirty="0" smtClean="0">
                          <a:solidFill>
                            <a:schemeClr val="bg1"/>
                          </a:solidFill>
                          <a:latin typeface="Arial" panose="020B0604020202020204" pitchFamily="34" charset="0"/>
                          <a:cs typeface="Arial" panose="020B0604020202020204" pitchFamily="34" charset="0"/>
                        </a:rPr>
                        <a:t>Method</a:t>
                      </a:r>
                      <a:endParaRPr lang="en-GB" sz="16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22683"/>
                    </a:solidFill>
                  </a:tcPr>
                </a:tc>
              </a:tr>
              <a:tr h="333890">
                <a:tc>
                  <a:txBody>
                    <a:bodyPr/>
                    <a:lstStyle/>
                    <a:p>
                      <a:pPr marL="0" indent="0" algn="l">
                        <a:buFont typeface="Wingdings" panose="05000000000000000000" pitchFamily="2" charset="2"/>
                        <a:buNone/>
                      </a:pPr>
                      <a:r>
                        <a:rPr lang="en-GB" sz="1200" dirty="0" smtClean="0">
                          <a:solidFill>
                            <a:schemeClr val="tx1"/>
                          </a:solidFill>
                          <a:latin typeface="Arial" panose="020B0604020202020204" pitchFamily="34" charset="0"/>
                          <a:cs typeface="Arial" panose="020B0604020202020204" pitchFamily="34" charset="0"/>
                        </a:rPr>
                        <a:t>PowerPoint</a:t>
                      </a:r>
                      <a:r>
                        <a:rPr lang="en-GB" sz="1200" baseline="0" dirty="0" smtClean="0">
                          <a:solidFill>
                            <a:schemeClr val="tx1"/>
                          </a:solidFill>
                          <a:latin typeface="Arial" panose="020B0604020202020204" pitchFamily="34" charset="0"/>
                          <a:cs typeface="Arial" panose="020B0604020202020204" pitchFamily="34" charset="0"/>
                        </a:rPr>
                        <a:t> slides to hand-out to Students.  Looks at Body Systems &amp; Tissue Types, images and descriptions.  Teacher/Lecturer can go through each slide on the slideshow, but have hand-out for the students to make their notes, and keep for revision/work.</a:t>
                      </a:r>
                      <a:endParaRPr lang="en-GB" sz="12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65035">
                <a:tc>
                  <a:txBody>
                    <a:bodyPr/>
                    <a:lstStyle/>
                    <a:p>
                      <a:pPr algn="l"/>
                      <a:r>
                        <a:rPr lang="en-GB" sz="1600" b="1" dirty="0" smtClean="0">
                          <a:solidFill>
                            <a:schemeClr val="bg1"/>
                          </a:solidFill>
                          <a:latin typeface="Arial" panose="020B0604020202020204" pitchFamily="34" charset="0"/>
                          <a:cs typeface="Arial" panose="020B0604020202020204" pitchFamily="34" charset="0"/>
                        </a:rPr>
                        <a:t>Equipment </a:t>
                      </a:r>
                      <a:endParaRPr lang="en-GB" sz="16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22683"/>
                    </a:solidFill>
                  </a:tcPr>
                </a:tc>
              </a:tr>
              <a:tr h="517133">
                <a:tc>
                  <a:txBody>
                    <a:bodyPr/>
                    <a:lstStyle/>
                    <a:p>
                      <a:pPr marL="285750" indent="-285750" algn="l">
                        <a:buFont typeface="Wingdings" panose="05000000000000000000" pitchFamily="2" charset="2"/>
                        <a:buChar char="Ø"/>
                      </a:pPr>
                      <a:r>
                        <a:rPr lang="en-GB" sz="1200" b="0" dirty="0" smtClean="0">
                          <a:solidFill>
                            <a:schemeClr val="tx1"/>
                          </a:solidFill>
                          <a:latin typeface="Arial" panose="020B0604020202020204" pitchFamily="34" charset="0"/>
                          <a:cs typeface="Arial" panose="020B0604020202020204" pitchFamily="34" charset="0"/>
                        </a:rPr>
                        <a:t>Hand-Out</a:t>
                      </a:r>
                    </a:p>
                    <a:p>
                      <a:pPr marL="285750" indent="-285750" algn="l">
                        <a:buFont typeface="Wingdings" panose="05000000000000000000" pitchFamily="2" charset="2"/>
                        <a:buChar char="Ø"/>
                      </a:pPr>
                      <a:r>
                        <a:rPr lang="en-GB" sz="1200" b="0" dirty="0" smtClean="0">
                          <a:solidFill>
                            <a:schemeClr val="tx1"/>
                          </a:solidFill>
                          <a:latin typeface="Arial" panose="020B0604020202020204" pitchFamily="34" charset="0"/>
                          <a:cs typeface="Arial" panose="020B0604020202020204" pitchFamily="34" charset="0"/>
                        </a:rPr>
                        <a:t>Laptop/Projector</a:t>
                      </a:r>
                    </a:p>
                    <a:p>
                      <a:pPr marL="285750" indent="-285750" algn="l">
                        <a:buFont typeface="Wingdings" panose="05000000000000000000" pitchFamily="2" charset="2"/>
                        <a:buChar char="Ø"/>
                      </a:pPr>
                      <a:r>
                        <a:rPr lang="en-GB" sz="1200" b="0" dirty="0" smtClean="0">
                          <a:solidFill>
                            <a:schemeClr val="tx1"/>
                          </a:solidFill>
                          <a:latin typeface="Arial" panose="020B0604020202020204" pitchFamily="34" charset="0"/>
                          <a:cs typeface="Arial" panose="020B0604020202020204" pitchFamily="34" charset="0"/>
                        </a:rPr>
                        <a:t>Pens/Pencils</a:t>
                      </a:r>
                    </a:p>
                    <a:p>
                      <a:pPr marL="285750" indent="-285750" algn="l">
                        <a:buFont typeface="Wingdings" panose="05000000000000000000" pitchFamily="2" charset="2"/>
                        <a:buChar char="Ø"/>
                      </a:pPr>
                      <a:r>
                        <a:rPr lang="en-GB" sz="1200" b="0" dirty="0" smtClean="0">
                          <a:solidFill>
                            <a:schemeClr val="tx1"/>
                          </a:solidFill>
                          <a:latin typeface="Arial" panose="020B0604020202020204" pitchFamily="34" charset="0"/>
                          <a:cs typeface="Arial" panose="020B0604020202020204" pitchFamily="34" charset="0"/>
                        </a:rPr>
                        <a:t>Notepad's</a:t>
                      </a:r>
                      <a:endParaRPr lang="en-GB"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65035">
                <a:tc>
                  <a:txBody>
                    <a:bodyPr/>
                    <a:lstStyle/>
                    <a:p>
                      <a:pPr algn="l"/>
                      <a:r>
                        <a:rPr lang="en-GB" sz="1600" b="1" dirty="0" smtClean="0">
                          <a:solidFill>
                            <a:schemeClr val="bg1"/>
                          </a:solidFill>
                          <a:latin typeface="Arial" panose="020B0604020202020204" pitchFamily="34" charset="0"/>
                          <a:cs typeface="Arial" panose="020B0604020202020204" pitchFamily="34" charset="0"/>
                        </a:rPr>
                        <a:t>Duration</a:t>
                      </a:r>
                      <a:endParaRPr lang="en-GB" sz="16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22683"/>
                    </a:solidFill>
                  </a:tcPr>
                </a:tc>
              </a:tr>
              <a:tr h="333890">
                <a:tc>
                  <a:txBody>
                    <a:bodyPr/>
                    <a:lstStyle/>
                    <a:p>
                      <a:pPr algn="l"/>
                      <a:r>
                        <a:rPr lang="en-GB" sz="1200" b="0" dirty="0" smtClean="0">
                          <a:solidFill>
                            <a:schemeClr val="tx1"/>
                          </a:solidFill>
                          <a:latin typeface="Arial" panose="020B0604020202020204" pitchFamily="34" charset="0"/>
                          <a:cs typeface="Arial" panose="020B0604020202020204" pitchFamily="34" charset="0"/>
                        </a:rPr>
                        <a:t> &gt;45</a:t>
                      </a:r>
                      <a:r>
                        <a:rPr lang="en-GB" sz="1200" b="0" baseline="0" dirty="0" smtClean="0">
                          <a:solidFill>
                            <a:schemeClr val="tx1"/>
                          </a:solidFill>
                          <a:latin typeface="Arial" panose="020B0604020202020204" pitchFamily="34" charset="0"/>
                          <a:cs typeface="Arial" panose="020B0604020202020204" pitchFamily="34" charset="0"/>
                        </a:rPr>
                        <a:t> Minutes</a:t>
                      </a:r>
                      <a:endParaRPr lang="en-GB"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9512" y="6021288"/>
            <a:ext cx="1368152" cy="746760"/>
          </a:xfrm>
          <a:prstGeom prst="rect">
            <a:avLst/>
          </a:prstGeom>
        </p:spPr>
      </p:pic>
    </p:spTree>
    <p:extLst>
      <p:ext uri="{BB962C8B-B14F-4D97-AF65-F5344CB8AC3E}">
        <p14:creationId xmlns:p14="http://schemas.microsoft.com/office/powerpoint/2010/main" val="26082277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p:nvPr/>
        </p:nvPicPr>
        <p:blipFill>
          <a:blip r:embed="rId3" cstate="print">
            <a:extLst>
              <a:ext uri="{28A0092B-C50C-407E-A947-70E740481C1C}">
                <a14:useLocalDpi xmlns:a14="http://schemas.microsoft.com/office/drawing/2010/main" val="0"/>
              </a:ext>
            </a:extLst>
          </a:blip>
          <a:stretch>
            <a:fillRect/>
          </a:stretch>
        </p:blipFill>
        <p:spPr>
          <a:xfrm>
            <a:off x="7164288" y="260648"/>
            <a:ext cx="1381760" cy="495300"/>
          </a:xfrm>
          <a:prstGeom prst="rect">
            <a:avLst/>
          </a:prstGeom>
        </p:spPr>
      </p:pic>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3" y="126696"/>
            <a:ext cx="1224136" cy="1056554"/>
          </a:xfrm>
          <a:prstGeom prst="rect">
            <a:avLst/>
          </a:prstGeom>
        </p:spPr>
      </p:pic>
      <p:sp>
        <p:nvSpPr>
          <p:cNvPr id="28" name="Title 1"/>
          <p:cNvSpPr txBox="1">
            <a:spLocks/>
          </p:cNvSpPr>
          <p:nvPr/>
        </p:nvSpPr>
        <p:spPr>
          <a:xfrm>
            <a:off x="457200" y="-27384"/>
            <a:ext cx="8229600" cy="697450"/>
          </a:xfrm>
          <a:prstGeom prst="rect">
            <a:avLst/>
          </a:prstGeom>
        </p:spPr>
        <p:txBody>
          <a:bodyPr>
            <a:noAutofit/>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pPr algn="ctr"/>
            <a:r>
              <a:rPr lang="en-GB" sz="4400" cap="small" dirty="0" smtClean="0">
                <a:solidFill>
                  <a:srgbClr val="7030A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Muscle Tissue</a:t>
            </a:r>
            <a:endParaRPr lang="en-GB" sz="4400" cap="small" dirty="0">
              <a:solidFill>
                <a:srgbClr val="7030A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30" name="Picture 2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79512" y="6021288"/>
            <a:ext cx="1368152" cy="746760"/>
          </a:xfrm>
          <a:prstGeom prst="rect">
            <a:avLst/>
          </a:prstGeom>
        </p:spPr>
      </p:pic>
      <p:sp>
        <p:nvSpPr>
          <p:cNvPr id="8" name="Rectangle 2"/>
          <p:cNvSpPr txBox="1">
            <a:spLocks noChangeArrowheads="1"/>
          </p:cNvSpPr>
          <p:nvPr/>
        </p:nvSpPr>
        <p:spPr>
          <a:xfrm>
            <a:off x="398462" y="1193172"/>
            <a:ext cx="7629922" cy="1336956"/>
          </a:xfrm>
          <a:prstGeom prst="rect">
            <a:avLst/>
          </a:prstGeom>
        </p:spPr>
        <p:txBody>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r>
              <a:rPr lang="en-GB" altLang="en-US" sz="2400" dirty="0" smtClean="0">
                <a:gradFill>
                  <a:gsLst>
                    <a:gs pos="0">
                      <a:srgbClr val="000082"/>
                    </a:gs>
                    <a:gs pos="30000">
                      <a:srgbClr val="66008F"/>
                    </a:gs>
                    <a:gs pos="64999">
                      <a:srgbClr val="BA0066"/>
                    </a:gs>
                    <a:gs pos="89999">
                      <a:srgbClr val="FF0000"/>
                    </a:gs>
                    <a:gs pos="100000">
                      <a:srgbClr val="FF8200"/>
                    </a:gs>
                  </a:gsLst>
                  <a:lin ang="5400000" scaled="0"/>
                </a:gradFill>
                <a:latin typeface="Arial" panose="020B0604020202020204" pitchFamily="34" charset="0"/>
                <a:cs typeface="Arial" panose="020B0604020202020204" pitchFamily="34" charset="0"/>
              </a:rPr>
              <a:t>can be categorized into skeletal muscle tissue, smooth muscle tissue, and cardiac muscle tissue</a:t>
            </a:r>
            <a:r>
              <a:rPr lang="en-US" altLang="en-US" dirty="0" smtClean="0">
                <a:gradFill>
                  <a:gsLst>
                    <a:gs pos="0">
                      <a:srgbClr val="000082"/>
                    </a:gs>
                    <a:gs pos="30000">
                      <a:srgbClr val="66008F"/>
                    </a:gs>
                    <a:gs pos="64999">
                      <a:srgbClr val="BA0066"/>
                    </a:gs>
                    <a:gs pos="89999">
                      <a:srgbClr val="FF0000"/>
                    </a:gs>
                    <a:gs pos="100000">
                      <a:srgbClr val="FF8200"/>
                    </a:gs>
                  </a:gsLst>
                  <a:lin ang="5400000" scaled="0"/>
                </a:gradFill>
                <a:latin typeface="Arial" panose="020B0604020202020204" pitchFamily="34" charset="0"/>
                <a:cs typeface="Arial" panose="020B0604020202020204" pitchFamily="34" charset="0"/>
              </a:rPr>
              <a:t> </a:t>
            </a:r>
            <a:endParaRPr lang="en-US" altLang="en-US" dirty="0">
              <a:gradFill>
                <a:gsLst>
                  <a:gs pos="0">
                    <a:srgbClr val="000082"/>
                  </a:gs>
                  <a:gs pos="30000">
                    <a:srgbClr val="66008F"/>
                  </a:gs>
                  <a:gs pos="64999">
                    <a:srgbClr val="BA0066"/>
                  </a:gs>
                  <a:gs pos="89999">
                    <a:srgbClr val="FF0000"/>
                  </a:gs>
                  <a:gs pos="100000">
                    <a:srgbClr val="FF8200"/>
                  </a:gs>
                </a:gsLst>
                <a:lin ang="5400000" scaled="0"/>
              </a:gradFill>
              <a:latin typeface="Arial" panose="020B0604020202020204" pitchFamily="34" charset="0"/>
              <a:cs typeface="Arial" panose="020B0604020202020204" pitchFamily="34" charset="0"/>
            </a:endParaRPr>
          </a:p>
        </p:txBody>
      </p:sp>
      <p:pic>
        <p:nvPicPr>
          <p:cNvPr id="9" name="Picture 4" descr="illu_muscle_tissues"/>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a:xfrm>
            <a:off x="395536" y="2694657"/>
            <a:ext cx="7620000" cy="28225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42762584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ipe(down)">
                                      <p:cBhvr>
                                        <p:cTn id="7" dur="500"/>
                                        <p:tgtEl>
                                          <p:spTgt spid="28"/>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down)">
                                      <p:cBhvr>
                                        <p:cTn id="11" dur="500"/>
                                        <p:tgtEl>
                                          <p:spTgt spid="8"/>
                                        </p:tgtEl>
                                      </p:cBhvr>
                                    </p:animEffect>
                                  </p:childTnLst>
                                </p:cTn>
                              </p:par>
                            </p:childTnLst>
                          </p:cTn>
                        </p:par>
                        <p:par>
                          <p:cTn id="12" fill="hold">
                            <p:stCondLst>
                              <p:cond delay="1000"/>
                            </p:stCondLst>
                            <p:childTnLst>
                              <p:par>
                                <p:cTn id="13" presetID="22" presetClass="entr" presetSubtype="4" fill="hold"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wipe(down)">
                                      <p:cBhvr>
                                        <p:cTn id="1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p:nvPr/>
        </p:nvPicPr>
        <p:blipFill>
          <a:blip r:embed="rId3" cstate="print">
            <a:extLst>
              <a:ext uri="{28A0092B-C50C-407E-A947-70E740481C1C}">
                <a14:useLocalDpi xmlns:a14="http://schemas.microsoft.com/office/drawing/2010/main" val="0"/>
              </a:ext>
            </a:extLst>
          </a:blip>
          <a:stretch>
            <a:fillRect/>
          </a:stretch>
        </p:blipFill>
        <p:spPr>
          <a:xfrm>
            <a:off x="7164288" y="260648"/>
            <a:ext cx="1381760" cy="495300"/>
          </a:xfrm>
          <a:prstGeom prst="rect">
            <a:avLst/>
          </a:prstGeom>
        </p:spPr>
      </p:pic>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3" y="126696"/>
            <a:ext cx="1224136" cy="1056554"/>
          </a:xfrm>
          <a:prstGeom prst="rect">
            <a:avLst/>
          </a:prstGeom>
        </p:spPr>
      </p:pic>
      <p:sp>
        <p:nvSpPr>
          <p:cNvPr id="28" name="Title 1"/>
          <p:cNvSpPr txBox="1">
            <a:spLocks/>
          </p:cNvSpPr>
          <p:nvPr/>
        </p:nvSpPr>
        <p:spPr>
          <a:xfrm>
            <a:off x="457200" y="-27384"/>
            <a:ext cx="8229600" cy="697450"/>
          </a:xfrm>
          <a:prstGeom prst="rect">
            <a:avLst/>
          </a:prstGeom>
        </p:spPr>
        <p:txBody>
          <a:bodyPr>
            <a:noAutofit/>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pPr algn="ctr"/>
            <a:r>
              <a:rPr lang="en-GB" sz="4400" cap="small" dirty="0" smtClean="0">
                <a:solidFill>
                  <a:srgbClr val="7030A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Structure of </a:t>
            </a:r>
          </a:p>
          <a:p>
            <a:pPr algn="ctr"/>
            <a:r>
              <a:rPr lang="en-GB" sz="4400" cap="small" dirty="0" smtClean="0">
                <a:solidFill>
                  <a:srgbClr val="7030A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Muscle Tissue</a:t>
            </a:r>
            <a:endParaRPr lang="en-GB" sz="4400" cap="small" dirty="0">
              <a:solidFill>
                <a:srgbClr val="7030A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30" name="Picture 2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79512" y="6021288"/>
            <a:ext cx="1368152" cy="746760"/>
          </a:xfrm>
          <a:prstGeom prst="rect">
            <a:avLst/>
          </a:prstGeom>
        </p:spPr>
      </p:pic>
      <p:sp>
        <p:nvSpPr>
          <p:cNvPr id="11" name="Rectangle 3"/>
          <p:cNvSpPr txBox="1">
            <a:spLocks noChangeArrowheads="1"/>
          </p:cNvSpPr>
          <p:nvPr/>
        </p:nvSpPr>
        <p:spPr>
          <a:xfrm>
            <a:off x="251520" y="1893912"/>
            <a:ext cx="8042276" cy="4343400"/>
          </a:xfrm>
          <a:prstGeom prst="rect">
            <a:avLst/>
          </a:prstGeom>
        </p:spPr>
        <p:txBody>
          <a:bodyPr/>
          <a:lst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a:lstStyle>
          <a:p>
            <a:pPr>
              <a:lnSpc>
                <a:spcPct val="90000"/>
              </a:lnSpc>
              <a:buFont typeface="Wingdings" panose="05000000000000000000" pitchFamily="2" charset="2"/>
              <a:buChar char="Ø"/>
            </a:pPr>
            <a:r>
              <a:rPr lang="en-GB" altLang="en-US" sz="2400" dirty="0" smtClean="0">
                <a:latin typeface="Arial" panose="020B0604020202020204" pitchFamily="34" charset="0"/>
                <a:cs typeface="Arial" panose="020B0604020202020204" pitchFamily="34" charset="0"/>
              </a:rPr>
              <a:t>Skeletal muscle fibres are cylindrical, multinucleated, striated, and under voluntary control. </a:t>
            </a:r>
          </a:p>
          <a:p>
            <a:pPr>
              <a:lnSpc>
                <a:spcPct val="90000"/>
              </a:lnSpc>
              <a:buFont typeface="Wingdings" panose="05000000000000000000" pitchFamily="2" charset="2"/>
              <a:buChar char="Ø"/>
            </a:pPr>
            <a:r>
              <a:rPr lang="en-GB" altLang="en-US" sz="2400" dirty="0" smtClean="0">
                <a:latin typeface="Arial" panose="020B0604020202020204" pitchFamily="34" charset="0"/>
                <a:cs typeface="Arial" panose="020B0604020202020204" pitchFamily="34" charset="0"/>
              </a:rPr>
              <a:t>Smooth muscle cells are spindle shaped, have a single, centrally located nucleus, and lack striations. They are called involuntary muscles. </a:t>
            </a:r>
          </a:p>
          <a:p>
            <a:pPr>
              <a:lnSpc>
                <a:spcPct val="90000"/>
              </a:lnSpc>
              <a:buFont typeface="Wingdings" panose="05000000000000000000" pitchFamily="2" charset="2"/>
              <a:buChar char="Ø"/>
            </a:pPr>
            <a:r>
              <a:rPr lang="en-GB" altLang="en-US" sz="2400" dirty="0" smtClean="0">
                <a:latin typeface="Arial" panose="020B0604020202020204" pitchFamily="34" charset="0"/>
                <a:cs typeface="Arial" panose="020B0604020202020204" pitchFamily="34" charset="0"/>
              </a:rPr>
              <a:t>Cardiac muscle has branching fibres, one nucleus per cell, striations, and intercalated disks. Its contraction is not under voluntary control.</a:t>
            </a:r>
            <a:endParaRPr lang="en-US" alt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088231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barn(inVertical)">
                                      <p:cBhvr>
                                        <p:cTn id="7" dur="500"/>
                                        <p:tgtEl>
                                          <p:spTgt spid="28"/>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11"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p:nvPr/>
        </p:nvPicPr>
        <p:blipFill>
          <a:blip r:embed="rId3" cstate="print">
            <a:extLst>
              <a:ext uri="{28A0092B-C50C-407E-A947-70E740481C1C}">
                <a14:useLocalDpi xmlns:a14="http://schemas.microsoft.com/office/drawing/2010/main" val="0"/>
              </a:ext>
            </a:extLst>
          </a:blip>
          <a:stretch>
            <a:fillRect/>
          </a:stretch>
        </p:blipFill>
        <p:spPr>
          <a:xfrm>
            <a:off x="7164288" y="260648"/>
            <a:ext cx="1381760" cy="495300"/>
          </a:xfrm>
          <a:prstGeom prst="rect">
            <a:avLst/>
          </a:prstGeom>
        </p:spPr>
      </p:pic>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3" y="126696"/>
            <a:ext cx="1224136" cy="1056554"/>
          </a:xfrm>
          <a:prstGeom prst="rect">
            <a:avLst/>
          </a:prstGeom>
        </p:spPr>
      </p:pic>
      <p:sp>
        <p:nvSpPr>
          <p:cNvPr id="28" name="Title 1"/>
          <p:cNvSpPr txBox="1">
            <a:spLocks/>
          </p:cNvSpPr>
          <p:nvPr/>
        </p:nvSpPr>
        <p:spPr>
          <a:xfrm>
            <a:off x="457200" y="-27384"/>
            <a:ext cx="8229600" cy="697450"/>
          </a:xfrm>
          <a:prstGeom prst="rect">
            <a:avLst/>
          </a:prstGeom>
        </p:spPr>
        <p:txBody>
          <a:bodyPr>
            <a:noAutofit/>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pPr algn="ctr"/>
            <a:r>
              <a:rPr lang="en-GB" sz="4400" cap="small" dirty="0" smtClean="0">
                <a:solidFill>
                  <a:srgbClr val="7030A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Function of </a:t>
            </a:r>
          </a:p>
          <a:p>
            <a:pPr algn="ctr"/>
            <a:r>
              <a:rPr lang="en-GB" sz="4400" cap="small" dirty="0" smtClean="0">
                <a:solidFill>
                  <a:srgbClr val="7030A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Muscle Tissue</a:t>
            </a:r>
            <a:endParaRPr lang="en-GB" sz="4400" cap="small" dirty="0">
              <a:solidFill>
                <a:srgbClr val="7030A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30" name="Picture 2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79512" y="6021288"/>
            <a:ext cx="1368152" cy="746760"/>
          </a:xfrm>
          <a:prstGeom prst="rect">
            <a:avLst/>
          </a:prstGeom>
        </p:spPr>
      </p:pic>
      <p:sp>
        <p:nvSpPr>
          <p:cNvPr id="9" name="Rectangle 3"/>
          <p:cNvSpPr txBox="1">
            <a:spLocks noChangeArrowheads="1"/>
          </p:cNvSpPr>
          <p:nvPr/>
        </p:nvSpPr>
        <p:spPr>
          <a:xfrm>
            <a:off x="251520" y="1600201"/>
            <a:ext cx="8042276" cy="4343400"/>
          </a:xfrm>
          <a:prstGeom prst="rect">
            <a:avLst/>
          </a:prstGeom>
        </p:spPr>
        <p:txBody>
          <a:bodyPr/>
          <a:lst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a:lstStyle>
          <a:p>
            <a:pPr>
              <a:lnSpc>
                <a:spcPct val="150000"/>
              </a:lnSpc>
              <a:buFont typeface="Wingdings" panose="05000000000000000000" pitchFamily="2" charset="2"/>
              <a:buChar char="Ø"/>
            </a:pPr>
            <a:r>
              <a:rPr lang="en-GB" altLang="en-US" dirty="0" smtClean="0">
                <a:latin typeface="Arial" panose="020B0604020202020204" pitchFamily="34" charset="0"/>
                <a:cs typeface="Arial" panose="020B0604020202020204" pitchFamily="34" charset="0"/>
              </a:rPr>
              <a:t>Skeletal muscle tissue is used for motion (movement) position and production of heat</a:t>
            </a:r>
          </a:p>
          <a:p>
            <a:pPr>
              <a:lnSpc>
                <a:spcPct val="150000"/>
              </a:lnSpc>
              <a:buFont typeface="Wingdings" panose="05000000000000000000" pitchFamily="2" charset="2"/>
              <a:buChar char="Ø"/>
            </a:pPr>
            <a:r>
              <a:rPr lang="en-GB" altLang="en-US" dirty="0" smtClean="0">
                <a:latin typeface="Arial" panose="020B0604020202020204" pitchFamily="34" charset="0"/>
                <a:cs typeface="Arial" panose="020B0604020202020204" pitchFamily="34" charset="0"/>
              </a:rPr>
              <a:t>Smooth muscle tissue provides movement through the hollow organs e.g. the gastro intestinal tract</a:t>
            </a:r>
          </a:p>
          <a:p>
            <a:pPr>
              <a:lnSpc>
                <a:spcPct val="150000"/>
              </a:lnSpc>
              <a:buFont typeface="Wingdings" panose="05000000000000000000" pitchFamily="2" charset="2"/>
              <a:buChar char="Ø"/>
            </a:pPr>
            <a:r>
              <a:rPr lang="en-GB" altLang="en-US" dirty="0" smtClean="0">
                <a:latin typeface="Arial" panose="020B0604020202020204" pitchFamily="34" charset="0"/>
                <a:cs typeface="Arial" panose="020B0604020202020204" pitchFamily="34" charset="0"/>
              </a:rPr>
              <a:t>Cardiac muscle tissue has the ability to contract to allow the heart to function as a double pump</a:t>
            </a:r>
          </a:p>
          <a:p>
            <a:pPr>
              <a:lnSpc>
                <a:spcPct val="150000"/>
              </a:lnSpc>
              <a:buFont typeface="Wingdings" panose="05000000000000000000" pitchFamily="2" charset="2"/>
              <a:buChar char="Ø"/>
            </a:pPr>
            <a:endParaRPr lang="en-GB" altLang="en-US" dirty="0" smtClean="0">
              <a:latin typeface="Arial" panose="020B0604020202020204" pitchFamily="34" charset="0"/>
              <a:cs typeface="Arial" panose="020B0604020202020204" pitchFamily="34" charset="0"/>
            </a:endParaRPr>
          </a:p>
          <a:p>
            <a:pPr>
              <a:lnSpc>
                <a:spcPct val="150000"/>
              </a:lnSpc>
              <a:buFont typeface="Wingdings" panose="05000000000000000000" pitchFamily="2" charset="2"/>
              <a:buChar char="Ø"/>
            </a:pPr>
            <a:endParaRPr lang="en-US"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677264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ipe(down)">
                                      <p:cBhvr>
                                        <p:cTn id="7" dur="500"/>
                                        <p:tgtEl>
                                          <p:spTgt spid="28"/>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down)">
                                      <p:cBhvr>
                                        <p:cTn id="1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9"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p:nvPr/>
        </p:nvPicPr>
        <p:blipFill>
          <a:blip r:embed="rId3" cstate="print">
            <a:extLst>
              <a:ext uri="{28A0092B-C50C-407E-A947-70E740481C1C}">
                <a14:useLocalDpi xmlns:a14="http://schemas.microsoft.com/office/drawing/2010/main" val="0"/>
              </a:ext>
            </a:extLst>
          </a:blip>
          <a:stretch>
            <a:fillRect/>
          </a:stretch>
        </p:blipFill>
        <p:spPr>
          <a:xfrm>
            <a:off x="7164288" y="260648"/>
            <a:ext cx="1381760" cy="495300"/>
          </a:xfrm>
          <a:prstGeom prst="rect">
            <a:avLst/>
          </a:prstGeom>
        </p:spPr>
      </p:pic>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3" y="126696"/>
            <a:ext cx="1224136" cy="1056554"/>
          </a:xfrm>
          <a:prstGeom prst="rect">
            <a:avLst/>
          </a:prstGeom>
        </p:spPr>
      </p:pic>
      <p:sp>
        <p:nvSpPr>
          <p:cNvPr id="28" name="Title 1"/>
          <p:cNvSpPr txBox="1">
            <a:spLocks/>
          </p:cNvSpPr>
          <p:nvPr/>
        </p:nvSpPr>
        <p:spPr>
          <a:xfrm>
            <a:off x="457200" y="-27384"/>
            <a:ext cx="8229600" cy="697450"/>
          </a:xfrm>
          <a:prstGeom prst="rect">
            <a:avLst/>
          </a:prstGeom>
        </p:spPr>
        <p:txBody>
          <a:bodyPr>
            <a:noAutofit/>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pPr algn="ctr"/>
            <a:r>
              <a:rPr lang="en-GB" sz="4400" cap="small" dirty="0" smtClean="0">
                <a:solidFill>
                  <a:srgbClr val="7030A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Nervous Tissue</a:t>
            </a:r>
            <a:endParaRPr lang="en-GB" sz="4400" cap="small" dirty="0">
              <a:solidFill>
                <a:srgbClr val="7030A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30" name="Picture 2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79512" y="6021288"/>
            <a:ext cx="1368152" cy="746760"/>
          </a:xfrm>
          <a:prstGeom prst="rect">
            <a:avLst/>
          </a:prstGeom>
        </p:spPr>
      </p:pic>
      <p:sp>
        <p:nvSpPr>
          <p:cNvPr id="11" name="Rectangle 3"/>
          <p:cNvSpPr txBox="1">
            <a:spLocks noChangeArrowheads="1"/>
          </p:cNvSpPr>
          <p:nvPr/>
        </p:nvSpPr>
        <p:spPr>
          <a:xfrm>
            <a:off x="395536" y="1461864"/>
            <a:ext cx="7632848" cy="4343400"/>
          </a:xfrm>
          <a:prstGeom prst="rect">
            <a:avLst/>
          </a:prstGeom>
        </p:spPr>
        <p:txBody>
          <a:bodyPr/>
          <a:lst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a:lstStyle>
          <a:p>
            <a:pPr>
              <a:lnSpc>
                <a:spcPct val="90000"/>
              </a:lnSpc>
              <a:buFont typeface="Wingdings" panose="05000000000000000000" pitchFamily="2" charset="2"/>
              <a:buChar char="Ø"/>
            </a:pPr>
            <a:r>
              <a:rPr lang="en-GB" altLang="en-US" sz="2400" dirty="0" smtClean="0">
                <a:latin typeface="Arial" panose="020B0604020202020204" pitchFamily="34" charset="0"/>
                <a:cs typeface="Arial" panose="020B0604020202020204" pitchFamily="34" charset="0"/>
              </a:rPr>
              <a:t>Nervous tissue is found in the brain, spinal cord, and nerves. </a:t>
            </a:r>
          </a:p>
          <a:p>
            <a:pPr>
              <a:lnSpc>
                <a:spcPct val="90000"/>
              </a:lnSpc>
              <a:buFont typeface="Wingdings" panose="05000000000000000000" pitchFamily="2" charset="2"/>
              <a:buChar char="Ø"/>
            </a:pPr>
            <a:r>
              <a:rPr lang="en-GB" altLang="en-US" sz="2400" dirty="0" smtClean="0">
                <a:latin typeface="Arial" panose="020B0604020202020204" pitchFamily="34" charset="0"/>
                <a:cs typeface="Arial" panose="020B0604020202020204" pitchFamily="34" charset="0"/>
              </a:rPr>
              <a:t>It is responsible for coordinating and controlling many body activities. It stimulates muscle contraction, creates an awareness of the environment, and plays a major role in emotions, memory, and reasoning. </a:t>
            </a:r>
          </a:p>
          <a:p>
            <a:pPr>
              <a:lnSpc>
                <a:spcPct val="90000"/>
              </a:lnSpc>
              <a:buFont typeface="Wingdings" panose="05000000000000000000" pitchFamily="2" charset="2"/>
              <a:buChar char="Ø"/>
            </a:pPr>
            <a:r>
              <a:rPr lang="en-GB" altLang="en-US" sz="2400" dirty="0" smtClean="0">
                <a:latin typeface="Arial" panose="020B0604020202020204" pitchFamily="34" charset="0"/>
                <a:cs typeface="Arial" panose="020B0604020202020204" pitchFamily="34" charset="0"/>
              </a:rPr>
              <a:t>To do all these things, cells in nervous tissue need to be able to communicate with each other by way of electrical nerve impulses</a:t>
            </a:r>
            <a:r>
              <a:rPr lang="en-US" altLang="en-US" sz="2400" dirty="0" smtClean="0">
                <a:latin typeface="Arial" panose="020B0604020202020204" pitchFamily="34" charset="0"/>
                <a:cs typeface="Arial" panose="020B0604020202020204" pitchFamily="34" charset="0"/>
              </a:rPr>
              <a:t> </a:t>
            </a:r>
            <a:endParaRPr lang="en-US" alt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829179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ipe(down)">
                                      <p:cBhvr>
                                        <p:cTn id="7" dur="500"/>
                                        <p:tgtEl>
                                          <p:spTgt spid="28"/>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11"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p:nvPr/>
        </p:nvPicPr>
        <p:blipFill>
          <a:blip r:embed="rId3" cstate="print">
            <a:extLst>
              <a:ext uri="{28A0092B-C50C-407E-A947-70E740481C1C}">
                <a14:useLocalDpi xmlns:a14="http://schemas.microsoft.com/office/drawing/2010/main" val="0"/>
              </a:ext>
            </a:extLst>
          </a:blip>
          <a:stretch>
            <a:fillRect/>
          </a:stretch>
        </p:blipFill>
        <p:spPr>
          <a:xfrm>
            <a:off x="7164288" y="260648"/>
            <a:ext cx="1381760" cy="495300"/>
          </a:xfrm>
          <a:prstGeom prst="rect">
            <a:avLst/>
          </a:prstGeom>
        </p:spPr>
      </p:pic>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3" y="126696"/>
            <a:ext cx="1224136" cy="1056554"/>
          </a:xfrm>
          <a:prstGeom prst="rect">
            <a:avLst/>
          </a:prstGeom>
        </p:spPr>
      </p:pic>
      <p:sp>
        <p:nvSpPr>
          <p:cNvPr id="28" name="Title 1"/>
          <p:cNvSpPr txBox="1">
            <a:spLocks/>
          </p:cNvSpPr>
          <p:nvPr/>
        </p:nvSpPr>
        <p:spPr>
          <a:xfrm>
            <a:off x="457200" y="-27384"/>
            <a:ext cx="8229600" cy="697450"/>
          </a:xfrm>
          <a:prstGeom prst="rect">
            <a:avLst/>
          </a:prstGeom>
        </p:spPr>
        <p:txBody>
          <a:bodyPr>
            <a:noAutofit/>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pPr algn="ctr"/>
            <a:r>
              <a:rPr lang="en-GB" sz="4400" cap="small" dirty="0" smtClean="0">
                <a:solidFill>
                  <a:srgbClr val="7030A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Structure of </a:t>
            </a:r>
          </a:p>
          <a:p>
            <a:pPr algn="ctr"/>
            <a:r>
              <a:rPr lang="en-GB" sz="4400" cap="small" dirty="0" smtClean="0">
                <a:solidFill>
                  <a:srgbClr val="7030A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Nervous Tissue </a:t>
            </a:r>
          </a:p>
          <a:p>
            <a:pPr algn="ctr"/>
            <a:endParaRPr lang="en-GB" sz="4400" cap="small" dirty="0">
              <a:solidFill>
                <a:srgbClr val="7030A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30" name="Picture 2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79512" y="6021288"/>
            <a:ext cx="1368152" cy="746760"/>
          </a:xfrm>
          <a:prstGeom prst="rect">
            <a:avLst/>
          </a:prstGeom>
        </p:spPr>
      </p:pic>
      <p:sp>
        <p:nvSpPr>
          <p:cNvPr id="9" name="Rectangle 5"/>
          <p:cNvSpPr txBox="1">
            <a:spLocks noChangeArrowheads="1"/>
          </p:cNvSpPr>
          <p:nvPr/>
        </p:nvSpPr>
        <p:spPr>
          <a:xfrm>
            <a:off x="549275" y="1600201"/>
            <a:ext cx="3840480" cy="4343400"/>
          </a:xfrm>
          <a:prstGeom prst="rect">
            <a:avLst/>
          </a:prstGeom>
        </p:spPr>
        <p:txBody>
          <a:bodyPr>
            <a:normAutofit/>
          </a:bodyPr>
          <a:lst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a:lstStyle>
          <a:p>
            <a:pPr>
              <a:lnSpc>
                <a:spcPct val="90000"/>
              </a:lnSpc>
              <a:buFont typeface="Wingdings" panose="05000000000000000000" pitchFamily="2" charset="2"/>
              <a:buChar char="Ø"/>
            </a:pPr>
            <a:r>
              <a:rPr lang="en-GB" altLang="en-US" sz="2000" dirty="0" smtClean="0">
                <a:latin typeface="Arial" panose="020B0604020202020204" pitchFamily="34" charset="0"/>
                <a:cs typeface="Arial" panose="020B0604020202020204" pitchFamily="34" charset="0"/>
              </a:rPr>
              <a:t>The cells in nervous tissue that generate and conduct impulses are called neurons or nerve cells. These cells have three principal parts: the dendrites, the cell body, and one axon. The main part of the cell, the part that carries on the general functions, is the cell body. Dendrites are extensions of the cytoplasm that carry impulses to the cell body. An axon carries impulses away from the cell body.</a:t>
            </a:r>
            <a:r>
              <a:rPr lang="en-US" altLang="en-US" sz="2000" dirty="0" smtClean="0">
                <a:latin typeface="Arial" panose="020B0604020202020204" pitchFamily="34" charset="0"/>
                <a:cs typeface="Arial" panose="020B0604020202020204" pitchFamily="34" charset="0"/>
              </a:rPr>
              <a:t> </a:t>
            </a:r>
            <a:endParaRPr lang="en-US" altLang="en-US" sz="2000" dirty="0">
              <a:latin typeface="Arial" panose="020B0604020202020204" pitchFamily="34" charset="0"/>
              <a:cs typeface="Arial" panose="020B0604020202020204" pitchFamily="34" charset="0"/>
            </a:endParaRPr>
          </a:p>
        </p:txBody>
      </p:sp>
      <p:pic>
        <p:nvPicPr>
          <p:cNvPr id="12" name="Picture 7" descr="illu_nervous_tissu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a:xfrm>
            <a:off x="4788024" y="1676400"/>
            <a:ext cx="3125788" cy="38893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1614613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ipe(down)">
                                      <p:cBhvr>
                                        <p:cTn id="7" dur="500"/>
                                        <p:tgtEl>
                                          <p:spTgt spid="28"/>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down)">
                                      <p:cBhvr>
                                        <p:cTn id="11" dur="500"/>
                                        <p:tgtEl>
                                          <p:spTgt spid="9"/>
                                        </p:tgtEl>
                                      </p:cBhvr>
                                    </p:animEffect>
                                  </p:childTnLst>
                                </p:cTn>
                              </p:par>
                            </p:childTnLst>
                          </p:cTn>
                        </p:par>
                        <p:par>
                          <p:cTn id="12" fill="hold">
                            <p:stCondLst>
                              <p:cond delay="1000"/>
                            </p:stCondLst>
                            <p:childTnLst>
                              <p:par>
                                <p:cTn id="13" presetID="6" presetClass="entr" presetSubtype="16" fill="hold"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circle(in)">
                                      <p:cBhvr>
                                        <p:cTn id="15"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9"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p:nvPr/>
        </p:nvPicPr>
        <p:blipFill>
          <a:blip r:embed="rId3" cstate="print">
            <a:extLst>
              <a:ext uri="{28A0092B-C50C-407E-A947-70E740481C1C}">
                <a14:useLocalDpi xmlns:a14="http://schemas.microsoft.com/office/drawing/2010/main" val="0"/>
              </a:ext>
            </a:extLst>
          </a:blip>
          <a:stretch>
            <a:fillRect/>
          </a:stretch>
        </p:blipFill>
        <p:spPr>
          <a:xfrm>
            <a:off x="7164288" y="260648"/>
            <a:ext cx="1381760" cy="495300"/>
          </a:xfrm>
          <a:prstGeom prst="rect">
            <a:avLst/>
          </a:prstGeom>
        </p:spPr>
      </p:pic>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3" y="126696"/>
            <a:ext cx="1224136" cy="1056554"/>
          </a:xfrm>
          <a:prstGeom prst="rect">
            <a:avLst/>
          </a:prstGeom>
        </p:spPr>
      </p:pic>
      <p:sp>
        <p:nvSpPr>
          <p:cNvPr id="28" name="Title 1"/>
          <p:cNvSpPr txBox="1">
            <a:spLocks/>
          </p:cNvSpPr>
          <p:nvPr/>
        </p:nvSpPr>
        <p:spPr>
          <a:xfrm>
            <a:off x="457200" y="-27384"/>
            <a:ext cx="8229600" cy="697450"/>
          </a:xfrm>
          <a:prstGeom prst="rect">
            <a:avLst/>
          </a:prstGeom>
        </p:spPr>
        <p:txBody>
          <a:bodyPr>
            <a:noAutofit/>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pPr algn="ctr"/>
            <a:r>
              <a:rPr lang="en-GB" sz="4400" cap="small" dirty="0" smtClean="0">
                <a:solidFill>
                  <a:srgbClr val="7030A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Structure of </a:t>
            </a:r>
          </a:p>
          <a:p>
            <a:pPr algn="ctr"/>
            <a:r>
              <a:rPr lang="en-GB" sz="4400" cap="small" dirty="0" smtClean="0">
                <a:solidFill>
                  <a:srgbClr val="7030A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 Neuron</a:t>
            </a:r>
            <a:endParaRPr lang="en-GB" sz="4400" cap="small" dirty="0">
              <a:solidFill>
                <a:srgbClr val="7030A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30" name="Picture 2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79512" y="6021288"/>
            <a:ext cx="1368152" cy="746760"/>
          </a:xfrm>
          <a:prstGeom prst="rect">
            <a:avLst/>
          </a:prstGeom>
        </p:spPr>
      </p:pic>
      <p:pic>
        <p:nvPicPr>
          <p:cNvPr id="11" name="Picture 5" descr="neuron"/>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9552" y="1449288"/>
            <a:ext cx="7543800" cy="45720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539552" y="5733256"/>
            <a:ext cx="1728192"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17743979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ipe(down)">
                                      <p:cBhvr>
                                        <p:cTn id="7" dur="500"/>
                                        <p:tgtEl>
                                          <p:spTgt spid="28"/>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p:nvPr/>
        </p:nvPicPr>
        <p:blipFill>
          <a:blip r:embed="rId3" cstate="print">
            <a:extLst>
              <a:ext uri="{28A0092B-C50C-407E-A947-70E740481C1C}">
                <a14:useLocalDpi xmlns:a14="http://schemas.microsoft.com/office/drawing/2010/main" val="0"/>
              </a:ext>
            </a:extLst>
          </a:blip>
          <a:stretch>
            <a:fillRect/>
          </a:stretch>
        </p:blipFill>
        <p:spPr>
          <a:xfrm>
            <a:off x="7164288" y="260648"/>
            <a:ext cx="1381760" cy="495300"/>
          </a:xfrm>
          <a:prstGeom prst="rect">
            <a:avLst/>
          </a:prstGeom>
        </p:spPr>
      </p:pic>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3" y="126696"/>
            <a:ext cx="1224136" cy="1056554"/>
          </a:xfrm>
          <a:prstGeom prst="rect">
            <a:avLst/>
          </a:prstGeom>
        </p:spPr>
      </p:pic>
      <p:sp>
        <p:nvSpPr>
          <p:cNvPr id="28" name="Title 1"/>
          <p:cNvSpPr txBox="1">
            <a:spLocks/>
          </p:cNvSpPr>
          <p:nvPr/>
        </p:nvSpPr>
        <p:spPr>
          <a:xfrm>
            <a:off x="457200" y="-27384"/>
            <a:ext cx="8229600" cy="697450"/>
          </a:xfrm>
          <a:prstGeom prst="rect">
            <a:avLst/>
          </a:prstGeom>
        </p:spPr>
        <p:txBody>
          <a:bodyPr>
            <a:noAutofit/>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pPr algn="ctr"/>
            <a:r>
              <a:rPr lang="en-GB" sz="4400" cap="small" dirty="0" smtClean="0">
                <a:solidFill>
                  <a:srgbClr val="7030A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Functions of </a:t>
            </a:r>
          </a:p>
          <a:p>
            <a:pPr algn="ctr"/>
            <a:r>
              <a:rPr lang="en-GB" sz="4400" cap="small" dirty="0" smtClean="0">
                <a:solidFill>
                  <a:srgbClr val="7030A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Nervous Tissue</a:t>
            </a:r>
            <a:endParaRPr lang="en-GB" sz="4400" cap="small" dirty="0">
              <a:solidFill>
                <a:srgbClr val="7030A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30" name="Picture 2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79512" y="6021288"/>
            <a:ext cx="1368152" cy="746760"/>
          </a:xfrm>
          <a:prstGeom prst="rect">
            <a:avLst/>
          </a:prstGeom>
        </p:spPr>
      </p:pic>
      <p:sp>
        <p:nvSpPr>
          <p:cNvPr id="9" name="Rectangle 3"/>
          <p:cNvSpPr txBox="1">
            <a:spLocks noChangeArrowheads="1"/>
          </p:cNvSpPr>
          <p:nvPr/>
        </p:nvSpPr>
        <p:spPr>
          <a:xfrm>
            <a:off x="251520" y="1600201"/>
            <a:ext cx="7848872" cy="4343400"/>
          </a:xfrm>
          <a:prstGeom prst="rect">
            <a:avLst/>
          </a:prstGeom>
        </p:spPr>
        <p:txBody>
          <a:bodyPr/>
          <a:lst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a:lstStyle>
          <a:p>
            <a:pPr>
              <a:lnSpc>
                <a:spcPct val="90000"/>
              </a:lnSpc>
              <a:buFont typeface="Wingdings" panose="05000000000000000000" pitchFamily="2" charset="2"/>
              <a:buChar char="Ø"/>
            </a:pPr>
            <a:r>
              <a:rPr lang="en-GB" altLang="en-US" sz="2400" dirty="0" smtClean="0">
                <a:latin typeface="Arial" panose="020B0604020202020204" pitchFamily="34" charset="0"/>
                <a:cs typeface="Arial" panose="020B0604020202020204" pitchFamily="34" charset="0"/>
              </a:rPr>
              <a:t>Nervous tissue also includes cells that do not transmit impulses, but instead support the activities of the neurons. </a:t>
            </a:r>
          </a:p>
          <a:p>
            <a:pPr>
              <a:lnSpc>
                <a:spcPct val="90000"/>
              </a:lnSpc>
              <a:buFont typeface="Wingdings" panose="05000000000000000000" pitchFamily="2" charset="2"/>
              <a:buChar char="Ø"/>
            </a:pPr>
            <a:r>
              <a:rPr lang="en-GB" altLang="en-US" sz="2400" dirty="0" smtClean="0">
                <a:latin typeface="Arial" panose="020B0604020202020204" pitchFamily="34" charset="0"/>
                <a:cs typeface="Arial" panose="020B0604020202020204" pitchFamily="34" charset="0"/>
              </a:rPr>
              <a:t>These are the glial cells (neuroglial cells), together termed the neuroglia. Supporting, or glia, cells bind neurons together and insulate the neurons. </a:t>
            </a:r>
          </a:p>
          <a:p>
            <a:pPr>
              <a:lnSpc>
                <a:spcPct val="90000"/>
              </a:lnSpc>
              <a:buFont typeface="Wingdings" panose="05000000000000000000" pitchFamily="2" charset="2"/>
              <a:buChar char="Ø"/>
            </a:pPr>
            <a:r>
              <a:rPr lang="en-GB" altLang="en-US" sz="2400" dirty="0" smtClean="0">
                <a:latin typeface="Arial" panose="020B0604020202020204" pitchFamily="34" charset="0"/>
                <a:cs typeface="Arial" panose="020B0604020202020204" pitchFamily="34" charset="0"/>
              </a:rPr>
              <a:t>Some are phagocytic and protect against bacterial invasion, while others provide nutrients by binding blood vessels to the neurons.</a:t>
            </a:r>
            <a:endParaRPr lang="en-US" alt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027367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ipe(down)">
                                      <p:cBhvr>
                                        <p:cTn id="7" dur="500"/>
                                        <p:tgtEl>
                                          <p:spTgt spid="28"/>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down)">
                                      <p:cBhvr>
                                        <p:cTn id="1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9"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p:nvPr/>
        </p:nvPicPr>
        <p:blipFill>
          <a:blip r:embed="rId3" cstate="print">
            <a:extLst>
              <a:ext uri="{28A0092B-C50C-407E-A947-70E740481C1C}">
                <a14:useLocalDpi xmlns:a14="http://schemas.microsoft.com/office/drawing/2010/main" val="0"/>
              </a:ext>
            </a:extLst>
          </a:blip>
          <a:stretch>
            <a:fillRect/>
          </a:stretch>
        </p:blipFill>
        <p:spPr>
          <a:xfrm>
            <a:off x="7164288" y="260648"/>
            <a:ext cx="1381760" cy="495300"/>
          </a:xfrm>
          <a:prstGeom prst="rect">
            <a:avLst/>
          </a:prstGeom>
        </p:spPr>
      </p:pic>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3" y="126696"/>
            <a:ext cx="1224136" cy="1056554"/>
          </a:xfrm>
          <a:prstGeom prst="rect">
            <a:avLst/>
          </a:prstGeom>
        </p:spPr>
      </p:pic>
      <p:sp>
        <p:nvSpPr>
          <p:cNvPr id="28" name="Title 1"/>
          <p:cNvSpPr txBox="1">
            <a:spLocks/>
          </p:cNvSpPr>
          <p:nvPr/>
        </p:nvSpPr>
        <p:spPr>
          <a:xfrm>
            <a:off x="457200" y="-27384"/>
            <a:ext cx="8229600" cy="697450"/>
          </a:xfrm>
          <a:prstGeom prst="rect">
            <a:avLst/>
          </a:prstGeom>
        </p:spPr>
        <p:txBody>
          <a:bodyPr>
            <a:noAutofit/>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pPr algn="ctr"/>
            <a:r>
              <a:rPr lang="en-GB" sz="4400" cap="small" dirty="0" smtClean="0">
                <a:solidFill>
                  <a:srgbClr val="7030A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Neurons</a:t>
            </a:r>
            <a:endParaRPr lang="en-GB" sz="4400" cap="small" dirty="0">
              <a:solidFill>
                <a:srgbClr val="7030A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30" name="Picture 2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79512" y="6021288"/>
            <a:ext cx="1368152" cy="746760"/>
          </a:xfrm>
          <a:prstGeom prst="rect">
            <a:avLst/>
          </a:prstGeom>
        </p:spPr>
      </p:pic>
      <p:sp>
        <p:nvSpPr>
          <p:cNvPr id="10" name="Rectangle 3"/>
          <p:cNvSpPr txBox="1">
            <a:spLocks noChangeArrowheads="1"/>
          </p:cNvSpPr>
          <p:nvPr/>
        </p:nvSpPr>
        <p:spPr>
          <a:xfrm>
            <a:off x="549275" y="1600201"/>
            <a:ext cx="3840480" cy="4343400"/>
          </a:xfrm>
          <a:prstGeom prst="rect">
            <a:avLst/>
          </a:prstGeom>
        </p:spPr>
        <p:txBody>
          <a:bodyPr/>
          <a:lst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a:lstStyle>
          <a:p>
            <a:pPr>
              <a:lnSpc>
                <a:spcPct val="90000"/>
              </a:lnSpc>
              <a:buFont typeface="Wingdings" panose="05000000000000000000" pitchFamily="2" charset="2"/>
              <a:buChar char="Ø"/>
            </a:pPr>
            <a:r>
              <a:rPr lang="en-GB" altLang="en-US" sz="2400" dirty="0" smtClean="0">
                <a:latin typeface="Arial" panose="020B0604020202020204" pitchFamily="34" charset="0"/>
                <a:cs typeface="Arial" panose="020B0604020202020204" pitchFamily="34" charset="0"/>
              </a:rPr>
              <a:t>Neurons are highly specialised but have lost the ability to divide and replicate</a:t>
            </a:r>
          </a:p>
          <a:p>
            <a:pPr>
              <a:lnSpc>
                <a:spcPct val="90000"/>
              </a:lnSpc>
              <a:buFont typeface="Wingdings" panose="05000000000000000000" pitchFamily="2" charset="2"/>
              <a:buChar char="Ø"/>
            </a:pPr>
            <a:r>
              <a:rPr lang="en-GB" altLang="en-US" sz="2400" dirty="0" smtClean="0">
                <a:latin typeface="Arial" panose="020B0604020202020204" pitchFamily="34" charset="0"/>
                <a:cs typeface="Arial" panose="020B0604020202020204" pitchFamily="34" charset="0"/>
              </a:rPr>
              <a:t>Why might this cause problems?</a:t>
            </a:r>
            <a:endParaRPr lang="en-GB" altLang="en-US" sz="2400" dirty="0">
              <a:latin typeface="Arial" panose="020B0604020202020204" pitchFamily="34" charset="0"/>
              <a:cs typeface="Arial" panose="020B0604020202020204" pitchFamily="34" charset="0"/>
            </a:endParaRPr>
          </a:p>
        </p:txBody>
      </p:sp>
      <p:pic>
        <p:nvPicPr>
          <p:cNvPr id="11" name="Picture 2" descr="http://www.strokenetwork.org/newsletter/articles/neuroplasticity_files/image005.jpg">
            <a:hlinkClick r:id="rId6"/>
          </p:cNvPr>
          <p:cNvPicPr>
            <a:picLocks noChangeAspect="1" noChangeArrowheads="1"/>
          </p:cNvPicPr>
          <p:nvPr/>
        </p:nvPicPr>
        <p:blipFill rotWithShape="1">
          <a:blip r:embed="rId7">
            <a:extLst>
              <a:ext uri="{28A0092B-C50C-407E-A947-70E740481C1C}">
                <a14:useLocalDpi xmlns:a14="http://schemas.microsoft.com/office/drawing/2010/main" val="0"/>
              </a:ext>
            </a:extLst>
          </a:blip>
          <a:srcRect b="5438"/>
          <a:stretch/>
        </p:blipFill>
        <p:spPr bwMode="auto">
          <a:xfrm rot="5400000">
            <a:off x="3599269" y="2217064"/>
            <a:ext cx="5138504" cy="32167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89628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ipe(down)">
                                      <p:cBhvr>
                                        <p:cTn id="7" dur="500"/>
                                        <p:tgtEl>
                                          <p:spTgt spid="28"/>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down)">
                                      <p:cBhvr>
                                        <p:cTn id="11" dur="500"/>
                                        <p:tgtEl>
                                          <p:spTgt spid="10"/>
                                        </p:tgtEl>
                                      </p:cBhvr>
                                    </p:animEffect>
                                  </p:childTnLst>
                                </p:cTn>
                              </p:par>
                            </p:childTnLst>
                          </p:cTn>
                        </p:par>
                        <p:par>
                          <p:cTn id="12" fill="hold">
                            <p:stCondLst>
                              <p:cond delay="1000"/>
                            </p:stCondLst>
                            <p:childTnLst>
                              <p:par>
                                <p:cTn id="13" presetID="22" presetClass="entr" presetSubtype="4" fill="hold"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ipe(down)">
                                      <p:cBhvr>
                                        <p:cTn id="15"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10"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p:nvPr/>
        </p:nvPicPr>
        <p:blipFill>
          <a:blip r:embed="rId3" cstate="print">
            <a:extLst>
              <a:ext uri="{28A0092B-C50C-407E-A947-70E740481C1C}">
                <a14:useLocalDpi xmlns:a14="http://schemas.microsoft.com/office/drawing/2010/main" val="0"/>
              </a:ext>
            </a:extLst>
          </a:blip>
          <a:stretch>
            <a:fillRect/>
          </a:stretch>
        </p:blipFill>
        <p:spPr>
          <a:xfrm>
            <a:off x="7164288" y="260648"/>
            <a:ext cx="1381760" cy="495300"/>
          </a:xfrm>
          <a:prstGeom prst="rect">
            <a:avLst/>
          </a:prstGeom>
        </p:spPr>
      </p:pic>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3" y="126696"/>
            <a:ext cx="1224136" cy="1056554"/>
          </a:xfrm>
          <a:prstGeom prst="rect">
            <a:avLst/>
          </a:prstGeom>
        </p:spPr>
      </p:pic>
      <p:sp>
        <p:nvSpPr>
          <p:cNvPr id="28" name="Title 1"/>
          <p:cNvSpPr txBox="1">
            <a:spLocks/>
          </p:cNvSpPr>
          <p:nvPr/>
        </p:nvSpPr>
        <p:spPr>
          <a:xfrm>
            <a:off x="457200" y="-27384"/>
            <a:ext cx="8229600" cy="697450"/>
          </a:xfrm>
          <a:prstGeom prst="rect">
            <a:avLst/>
          </a:prstGeom>
        </p:spPr>
        <p:txBody>
          <a:bodyPr>
            <a:noAutofit/>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pPr algn="ctr"/>
            <a:r>
              <a:rPr lang="en-GB" sz="4400" cap="small" dirty="0" smtClean="0">
                <a:solidFill>
                  <a:srgbClr val="7030A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How Tissues </a:t>
            </a:r>
          </a:p>
          <a:p>
            <a:pPr algn="ctr"/>
            <a:r>
              <a:rPr lang="en-GB" sz="4400" cap="small" dirty="0" smtClean="0">
                <a:solidFill>
                  <a:srgbClr val="7030A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are Linked</a:t>
            </a:r>
            <a:endParaRPr lang="en-GB" sz="4400" cap="small" dirty="0">
              <a:solidFill>
                <a:srgbClr val="7030A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30" name="Picture 2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79512" y="6021288"/>
            <a:ext cx="1368152" cy="746760"/>
          </a:xfrm>
          <a:prstGeom prst="rect">
            <a:avLst/>
          </a:prstGeom>
        </p:spPr>
      </p:pic>
      <p:sp>
        <p:nvSpPr>
          <p:cNvPr id="9" name="Rectangle 3"/>
          <p:cNvSpPr txBox="1">
            <a:spLocks noChangeArrowheads="1"/>
          </p:cNvSpPr>
          <p:nvPr/>
        </p:nvSpPr>
        <p:spPr>
          <a:xfrm>
            <a:off x="562172" y="1821904"/>
            <a:ext cx="7250188" cy="4343400"/>
          </a:xfrm>
          <a:prstGeom prst="rect">
            <a:avLst/>
          </a:prstGeom>
        </p:spPr>
        <p:txBody>
          <a:bodyPr/>
          <a:lst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a:lstStyle>
          <a:p>
            <a:pPr>
              <a:buFont typeface="Wingdings" panose="05000000000000000000" pitchFamily="2" charset="2"/>
              <a:buChar char="Ø"/>
            </a:pPr>
            <a:r>
              <a:rPr lang="en-US" altLang="en-US" sz="2000" dirty="0" smtClean="0">
                <a:latin typeface="Arial" panose="020B0604020202020204" pitchFamily="34" charset="0"/>
                <a:cs typeface="Arial" panose="020B0604020202020204" pitchFamily="34" charset="0"/>
              </a:rPr>
              <a:t>Organs perform specific functions for instance the lungs:</a:t>
            </a:r>
          </a:p>
          <a:p>
            <a:pPr>
              <a:buFont typeface="Wingdings" panose="05000000000000000000" pitchFamily="2" charset="2"/>
              <a:buChar char="Ø"/>
            </a:pPr>
            <a:r>
              <a:rPr lang="en-US" altLang="en-US" sz="2000" dirty="0" smtClean="0">
                <a:latin typeface="Arial" panose="020B0604020202020204" pitchFamily="34" charset="0"/>
                <a:cs typeface="Arial" panose="020B0604020202020204" pitchFamily="34" charset="0"/>
              </a:rPr>
              <a:t>We breathe in through the trachea, this is made of rings of cartilage tissue and lined with epithelial tissue, the lungs are made of epithelial tissue and elastic connective tissue to allow them to expand, the chest cavity is moved by the diaphragm which is a sheet of muscle tissue and the lungs are protected by the ribs which are made of bone (hard connective tissue)</a:t>
            </a:r>
            <a:endParaRPr lang="en-US" alt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296199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ipe(down)">
                                      <p:cBhvr>
                                        <p:cTn id="7" dur="500"/>
                                        <p:tgtEl>
                                          <p:spTgt spid="28"/>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down)">
                                      <p:cBhvr>
                                        <p:cTn id="1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9"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31640" y="2492897"/>
            <a:ext cx="6552728" cy="3168352"/>
          </a:xfrm>
        </p:spPr>
        <p:txBody>
          <a:bodyPr>
            <a:normAutofit/>
          </a:bodyPr>
          <a:lstStyle/>
          <a:p>
            <a:pPr marL="0" indent="0" algn="ctr">
              <a:buNone/>
            </a:pPr>
            <a:endParaRPr lang="en-US" sz="6600" b="1" dirty="0" smtClean="0">
              <a:ln w="11430"/>
              <a:solidFill>
                <a:srgbClr val="422683"/>
              </a:solidFill>
              <a:effectLst>
                <a:outerShdw blurRad="50800" dist="39000" dir="5460000" algn="tl">
                  <a:srgbClr val="000000">
                    <a:alpha val="38000"/>
                  </a:srgbClr>
                </a:outerShdw>
              </a:effectLst>
              <a:latin typeface="Arial Black" panose="020B0A04020102020204" pitchFamily="34" charset="0"/>
            </a:endParaRPr>
          </a:p>
          <a:p>
            <a:pPr marL="0" indent="0" algn="ctr">
              <a:buNone/>
            </a:pPr>
            <a:endParaRPr lang="en-US" sz="6600" b="1" dirty="0">
              <a:ln w="11430"/>
              <a:solidFill>
                <a:srgbClr val="422683"/>
              </a:solidFill>
              <a:effectLst>
                <a:outerShdw blurRad="50800" dist="39000" dir="5460000" algn="tl">
                  <a:srgbClr val="000000">
                    <a:alpha val="38000"/>
                  </a:srgbClr>
                </a:outerShdw>
              </a:effectLst>
              <a:latin typeface="Arial Black" panose="020B0A04020102020204" pitchFamily="34" charset="0"/>
            </a:endParaRPr>
          </a:p>
          <a:p>
            <a:pPr marL="0" indent="0" algn="ctr">
              <a:buNone/>
            </a:pPr>
            <a:endParaRPr lang="en-US" sz="6600" b="1" dirty="0">
              <a:ln w="11430"/>
              <a:solidFill>
                <a:srgbClr val="422683"/>
              </a:solidFill>
              <a:effectLst>
                <a:outerShdw blurRad="50800" dist="39000" dir="5460000" algn="tl">
                  <a:srgbClr val="000000">
                    <a:alpha val="38000"/>
                  </a:srgbClr>
                </a:outerShdw>
              </a:effectLst>
              <a:latin typeface="Arial Black" panose="020B0A04020102020204" pitchFamily="34" charset="0"/>
            </a:endParaRPr>
          </a:p>
          <a:p>
            <a:pPr marL="0" indent="0">
              <a:buNone/>
            </a:pPr>
            <a:endParaRPr lang="en-GB"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07704" y="980729"/>
            <a:ext cx="4392488" cy="3791164"/>
          </a:xfrm>
          <a:prstGeom prst="rect">
            <a:avLst/>
          </a:prstGeom>
        </p:spPr>
      </p:pic>
      <p:sp>
        <p:nvSpPr>
          <p:cNvPr id="10" name="Content Placeholder 2"/>
          <p:cNvSpPr txBox="1">
            <a:spLocks/>
          </p:cNvSpPr>
          <p:nvPr/>
        </p:nvSpPr>
        <p:spPr>
          <a:xfrm>
            <a:off x="827584" y="2638008"/>
            <a:ext cx="6552728" cy="3168352"/>
          </a:xfrm>
          <a:prstGeom prst="rect">
            <a:avLst/>
          </a:prstGeom>
        </p:spPr>
        <p:txBody>
          <a:bodyPr vert="horz">
            <a:normAutofit lnSpcReduction="10000"/>
          </a:bodyPr>
          <a:lst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a:lstStyle>
          <a:p>
            <a:pPr marL="0" indent="0" algn="ctr">
              <a:buFont typeface="Wingdings 2"/>
              <a:buNone/>
            </a:pPr>
            <a:endParaRPr lang="en-US" sz="2000" dirty="0" smtClean="0">
              <a:ln w="11430"/>
              <a:latin typeface="Arial" panose="020B0604020202020204" pitchFamily="34" charset="0"/>
              <a:cs typeface="Arial" panose="020B0604020202020204" pitchFamily="34" charset="0"/>
            </a:endParaRPr>
          </a:p>
          <a:p>
            <a:pPr marL="0" indent="0" algn="ctr">
              <a:buFont typeface="Wingdings 2"/>
              <a:buNone/>
            </a:pPr>
            <a:endParaRPr lang="en-US" sz="2000" dirty="0">
              <a:ln w="11430"/>
              <a:latin typeface="Arial" panose="020B0604020202020204" pitchFamily="34" charset="0"/>
              <a:cs typeface="Arial" panose="020B0604020202020204" pitchFamily="34" charset="0"/>
            </a:endParaRPr>
          </a:p>
          <a:p>
            <a:pPr marL="0" indent="0" algn="ctr">
              <a:buFont typeface="Wingdings 2"/>
              <a:buNone/>
            </a:pPr>
            <a:endParaRPr lang="en-US" sz="2000" dirty="0" smtClean="0">
              <a:ln w="11430"/>
              <a:latin typeface="Arial" panose="020B0604020202020204" pitchFamily="34" charset="0"/>
              <a:cs typeface="Arial" panose="020B0604020202020204" pitchFamily="34" charset="0"/>
            </a:endParaRPr>
          </a:p>
          <a:p>
            <a:pPr marL="0" indent="0" algn="ctr">
              <a:buFont typeface="Wingdings 2"/>
              <a:buNone/>
            </a:pPr>
            <a:endParaRPr lang="en-US" sz="2000" dirty="0">
              <a:ln w="11430"/>
              <a:latin typeface="Arial" panose="020B0604020202020204" pitchFamily="34" charset="0"/>
              <a:cs typeface="Arial" panose="020B0604020202020204" pitchFamily="34" charset="0"/>
            </a:endParaRPr>
          </a:p>
          <a:p>
            <a:pPr marL="0" indent="0" algn="ctr">
              <a:buFont typeface="Wingdings 2"/>
              <a:buNone/>
            </a:pPr>
            <a:r>
              <a:rPr lang="en-US" sz="2000" dirty="0" smtClean="0">
                <a:ln w="11430"/>
                <a:latin typeface="Arial" panose="020B0604020202020204" pitchFamily="34" charset="0"/>
                <a:cs typeface="Arial" panose="020B0604020202020204" pitchFamily="34" charset="0"/>
              </a:rPr>
              <a:t/>
            </a:r>
            <a:br>
              <a:rPr lang="en-US" sz="2000" dirty="0" smtClean="0">
                <a:ln w="11430"/>
                <a:latin typeface="Arial" panose="020B0604020202020204" pitchFamily="34" charset="0"/>
                <a:cs typeface="Arial" panose="020B0604020202020204" pitchFamily="34" charset="0"/>
              </a:rPr>
            </a:br>
            <a:r>
              <a:rPr lang="en-US" sz="2000" dirty="0" smtClean="0">
                <a:ln w="11430"/>
                <a:latin typeface="Arial" panose="020B0604020202020204" pitchFamily="34" charset="0"/>
                <a:cs typeface="Arial" panose="020B0604020202020204" pitchFamily="34" charset="0"/>
              </a:rPr>
              <a:t/>
            </a:r>
            <a:br>
              <a:rPr lang="en-US" sz="2000" dirty="0" smtClean="0">
                <a:ln w="11430"/>
                <a:latin typeface="Arial" panose="020B0604020202020204" pitchFamily="34" charset="0"/>
                <a:cs typeface="Arial" panose="020B0604020202020204" pitchFamily="34" charset="0"/>
              </a:rPr>
            </a:br>
            <a:endParaRPr lang="en-US" sz="2000" dirty="0" smtClean="0">
              <a:ln w="11430"/>
              <a:latin typeface="Arial" panose="020B0604020202020204" pitchFamily="34" charset="0"/>
              <a:cs typeface="Arial" panose="020B0604020202020204" pitchFamily="34" charset="0"/>
            </a:endParaRPr>
          </a:p>
          <a:p>
            <a:pPr marL="0" indent="0" algn="ctr">
              <a:buFont typeface="Wingdings 2"/>
              <a:buNone/>
            </a:pPr>
            <a:endParaRPr lang="en-US" sz="2000" dirty="0">
              <a:ln w="11430"/>
              <a:latin typeface="Arial" panose="020B0604020202020204" pitchFamily="34" charset="0"/>
              <a:cs typeface="Arial" panose="020B0604020202020204" pitchFamily="34" charset="0"/>
            </a:endParaRPr>
          </a:p>
          <a:p>
            <a:pPr marL="0" indent="0" algn="ctr">
              <a:buFont typeface="Wingdings 2"/>
              <a:buNone/>
            </a:pPr>
            <a:r>
              <a:rPr lang="en-US" sz="1400" dirty="0" smtClean="0">
                <a:ln w="11430"/>
                <a:latin typeface="Arial" panose="020B0604020202020204" pitchFamily="34" charset="0"/>
                <a:cs typeface="Arial" panose="020B0604020202020204" pitchFamily="34" charset="0"/>
              </a:rPr>
              <a:t>For further information please contact The STEM Alliance </a:t>
            </a:r>
            <a:r>
              <a:rPr lang="en-US" sz="1400" dirty="0" smtClean="0">
                <a:ln w="11430"/>
                <a:solidFill>
                  <a:srgbClr val="0000FF"/>
                </a:solidFill>
                <a:latin typeface="Arial" panose="020B0604020202020204" pitchFamily="34" charset="0"/>
                <a:cs typeface="Arial" panose="020B0604020202020204" pitchFamily="34" charset="0"/>
              </a:rPr>
              <a:t>enquiries@STEMalliance.uk </a:t>
            </a:r>
            <a:r>
              <a:rPr lang="en-US" sz="1400" dirty="0" smtClean="0">
                <a:ln w="11430"/>
                <a:latin typeface="Arial" panose="020B0604020202020204" pitchFamily="34" charset="0"/>
                <a:cs typeface="Arial" panose="020B0604020202020204" pitchFamily="34" charset="0"/>
              </a:rPr>
              <a:t>or visit </a:t>
            </a:r>
            <a:r>
              <a:rPr lang="en-US" sz="1400" dirty="0" smtClean="0">
                <a:ln w="11430"/>
                <a:solidFill>
                  <a:srgbClr val="0000FF"/>
                </a:solidFill>
                <a:latin typeface="Arial" panose="020B0604020202020204" pitchFamily="34" charset="0"/>
                <a:cs typeface="Arial" panose="020B0604020202020204" pitchFamily="34" charset="0"/>
              </a:rPr>
              <a:t>www.STEMalliance.uk</a:t>
            </a:r>
            <a:r>
              <a:rPr lang="en-US" sz="1400" dirty="0" smtClean="0">
                <a:ln w="11430"/>
                <a:latin typeface="Arial" panose="020B0604020202020204" pitchFamily="34" charset="0"/>
                <a:cs typeface="Arial" panose="020B0604020202020204" pitchFamily="34" charset="0"/>
              </a:rPr>
              <a:t> </a:t>
            </a:r>
            <a:endParaRPr lang="en-US" sz="2000" dirty="0" smtClean="0">
              <a:ln w="11430"/>
              <a:latin typeface="Arial" panose="020B0604020202020204" pitchFamily="34" charset="0"/>
              <a:cs typeface="Arial" panose="020B0604020202020204" pitchFamily="34" charset="0"/>
            </a:endParaRPr>
          </a:p>
          <a:p>
            <a:pPr marL="0" indent="0">
              <a:buFont typeface="Wingdings 2"/>
              <a:buNone/>
            </a:pPr>
            <a:endParaRPr lang="en-GB"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512" y="6021288"/>
            <a:ext cx="1368152" cy="746760"/>
          </a:xfrm>
          <a:prstGeom prst="rect">
            <a:avLst/>
          </a:prstGeom>
        </p:spPr>
      </p:pic>
      <p:pic>
        <p:nvPicPr>
          <p:cNvPr id="11" name="Picture 10"/>
          <p:cNvPicPr/>
          <p:nvPr/>
        </p:nvPicPr>
        <p:blipFill>
          <a:blip r:embed="rId4" cstate="print">
            <a:extLst>
              <a:ext uri="{28A0092B-C50C-407E-A947-70E740481C1C}">
                <a14:useLocalDpi xmlns:a14="http://schemas.microsoft.com/office/drawing/2010/main" val="0"/>
              </a:ext>
            </a:extLst>
          </a:blip>
          <a:stretch>
            <a:fillRect/>
          </a:stretch>
        </p:blipFill>
        <p:spPr>
          <a:xfrm>
            <a:off x="7164288" y="260648"/>
            <a:ext cx="1381760" cy="495300"/>
          </a:xfrm>
          <a:prstGeom prst="rect">
            <a:avLst/>
          </a:prstGeom>
        </p:spPr>
      </p:pic>
    </p:spTree>
    <p:extLst>
      <p:ext uri="{BB962C8B-B14F-4D97-AF65-F5344CB8AC3E}">
        <p14:creationId xmlns:p14="http://schemas.microsoft.com/office/powerpoint/2010/main" val="2458141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00"/>
                                        <p:tgtEl>
                                          <p:spTgt spid="10"/>
                                        </p:tgtEl>
                                      </p:cBhvr>
                                    </p:animEffect>
                                  </p:childTnLst>
                                </p:cTn>
                              </p:par>
                              <p:par>
                                <p:cTn id="8" presetID="22" presetClass="entr" presetSubtype="4"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ipe(down)">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p:nvPr/>
        </p:nvPicPr>
        <p:blipFill>
          <a:blip r:embed="rId3" cstate="print">
            <a:extLst>
              <a:ext uri="{28A0092B-C50C-407E-A947-70E740481C1C}">
                <a14:useLocalDpi xmlns:a14="http://schemas.microsoft.com/office/drawing/2010/main" val="0"/>
              </a:ext>
            </a:extLst>
          </a:blip>
          <a:stretch>
            <a:fillRect/>
          </a:stretch>
        </p:blipFill>
        <p:spPr>
          <a:xfrm>
            <a:off x="7164288" y="260648"/>
            <a:ext cx="1381760" cy="495300"/>
          </a:xfrm>
          <a:prstGeom prst="rect">
            <a:avLst/>
          </a:prstGeom>
        </p:spPr>
      </p:pic>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3" y="126696"/>
            <a:ext cx="1224136" cy="1056554"/>
          </a:xfrm>
          <a:prstGeom prst="rect">
            <a:avLst/>
          </a:prstGeom>
        </p:spPr>
      </p:pic>
      <p:sp>
        <p:nvSpPr>
          <p:cNvPr id="28" name="Title 1"/>
          <p:cNvSpPr txBox="1">
            <a:spLocks/>
          </p:cNvSpPr>
          <p:nvPr/>
        </p:nvSpPr>
        <p:spPr>
          <a:xfrm>
            <a:off x="457200" y="-27384"/>
            <a:ext cx="8229600" cy="697450"/>
          </a:xfrm>
          <a:prstGeom prst="rect">
            <a:avLst/>
          </a:prstGeom>
        </p:spPr>
        <p:txBody>
          <a:bodyPr>
            <a:noAutofit/>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pPr algn="ctr"/>
            <a:r>
              <a:rPr lang="en-GB" sz="4400" cap="small" dirty="0" smtClean="0">
                <a:solidFill>
                  <a:srgbClr val="7030A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Lesson Aims</a:t>
            </a:r>
            <a:endParaRPr lang="en-GB" sz="4400" cap="small" dirty="0">
              <a:solidFill>
                <a:srgbClr val="7030A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30" name="Picture 2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79512" y="6021288"/>
            <a:ext cx="1368152" cy="746760"/>
          </a:xfrm>
          <a:prstGeom prst="rect">
            <a:avLst/>
          </a:prstGeom>
        </p:spPr>
      </p:pic>
      <p:sp>
        <p:nvSpPr>
          <p:cNvPr id="3" name="Rectangle 2"/>
          <p:cNvSpPr/>
          <p:nvPr/>
        </p:nvSpPr>
        <p:spPr>
          <a:xfrm>
            <a:off x="683568" y="1628800"/>
            <a:ext cx="7056784" cy="2689904"/>
          </a:xfrm>
          <a:prstGeom prst="rect">
            <a:avLst/>
          </a:prstGeom>
        </p:spPr>
        <p:txBody>
          <a:bodyPr wrap="square">
            <a:spAutoFit/>
          </a:bodyPr>
          <a:lstStyle/>
          <a:p>
            <a:pPr marL="285750" indent="-285750">
              <a:lnSpc>
                <a:spcPct val="300000"/>
              </a:lnSpc>
              <a:buClr>
                <a:srgbClr val="422683"/>
              </a:buClr>
              <a:buFont typeface="Wingdings" panose="05000000000000000000" pitchFamily="2" charset="2"/>
              <a:buChar char="Ø"/>
            </a:pPr>
            <a:r>
              <a:rPr lang="en-US" sz="2000" dirty="0">
                <a:latin typeface="Arial" panose="020B0604020202020204" pitchFamily="34" charset="0"/>
                <a:cs typeface="Arial" panose="020B0604020202020204" pitchFamily="34" charset="0"/>
              </a:rPr>
              <a:t>To know the main body systems and their function</a:t>
            </a:r>
          </a:p>
          <a:p>
            <a:pPr marL="285750" indent="-285750">
              <a:lnSpc>
                <a:spcPct val="300000"/>
              </a:lnSpc>
              <a:buClr>
                <a:srgbClr val="422683"/>
              </a:buClr>
              <a:buFont typeface="Wingdings" panose="05000000000000000000" pitchFamily="2" charset="2"/>
              <a:buChar char="Ø"/>
            </a:pPr>
            <a:r>
              <a:rPr lang="en-US" sz="2000" dirty="0">
                <a:latin typeface="Arial" panose="020B0604020202020204" pitchFamily="34" charset="0"/>
                <a:cs typeface="Arial" panose="020B0604020202020204" pitchFamily="34" charset="0"/>
              </a:rPr>
              <a:t>Discuss reasons for body systems malfunctioning</a:t>
            </a:r>
          </a:p>
          <a:p>
            <a:pPr marL="285750" indent="-285750">
              <a:lnSpc>
                <a:spcPct val="300000"/>
              </a:lnSpc>
              <a:buClr>
                <a:srgbClr val="422683"/>
              </a:buClr>
              <a:buFont typeface="Wingdings" panose="05000000000000000000" pitchFamily="2" charset="2"/>
              <a:buChar char="Ø"/>
            </a:pPr>
            <a:r>
              <a:rPr lang="en-US" sz="2000" dirty="0">
                <a:latin typeface="Arial" panose="020B0604020202020204" pitchFamily="34" charset="0"/>
                <a:cs typeface="Arial" panose="020B0604020202020204" pitchFamily="34" charset="0"/>
              </a:rPr>
              <a:t>To extend understanding of tissue types</a:t>
            </a:r>
          </a:p>
        </p:txBody>
      </p:sp>
    </p:spTree>
    <p:extLst>
      <p:ext uri="{BB962C8B-B14F-4D97-AF65-F5344CB8AC3E}">
        <p14:creationId xmlns:p14="http://schemas.microsoft.com/office/powerpoint/2010/main" val="16458244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ipe(down)">
                                      <p:cBhvr>
                                        <p:cTn id="7" dur="500"/>
                                        <p:tgtEl>
                                          <p:spTgt spid="28"/>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down)">
                                      <p:cBhvr>
                                        <p:cTn id="1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p:nvPr/>
        </p:nvPicPr>
        <p:blipFill>
          <a:blip r:embed="rId3" cstate="print">
            <a:extLst>
              <a:ext uri="{28A0092B-C50C-407E-A947-70E740481C1C}">
                <a14:useLocalDpi xmlns:a14="http://schemas.microsoft.com/office/drawing/2010/main" val="0"/>
              </a:ext>
            </a:extLst>
          </a:blip>
          <a:stretch>
            <a:fillRect/>
          </a:stretch>
        </p:blipFill>
        <p:spPr>
          <a:xfrm>
            <a:off x="7164288" y="260648"/>
            <a:ext cx="1381760" cy="495300"/>
          </a:xfrm>
          <a:prstGeom prst="rect">
            <a:avLst/>
          </a:prstGeom>
        </p:spPr>
      </p:pic>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3" y="126696"/>
            <a:ext cx="1224136" cy="1056554"/>
          </a:xfrm>
          <a:prstGeom prst="rect">
            <a:avLst/>
          </a:prstGeom>
        </p:spPr>
      </p:pic>
      <p:pic>
        <p:nvPicPr>
          <p:cNvPr id="30" name="Picture 2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79512" y="6021288"/>
            <a:ext cx="1368152" cy="746760"/>
          </a:xfrm>
          <a:prstGeom prst="rect">
            <a:avLst/>
          </a:prstGeom>
        </p:spPr>
      </p:pic>
      <p:sp>
        <p:nvSpPr>
          <p:cNvPr id="7" name="Title 1"/>
          <p:cNvSpPr txBox="1">
            <a:spLocks/>
          </p:cNvSpPr>
          <p:nvPr/>
        </p:nvSpPr>
        <p:spPr>
          <a:xfrm>
            <a:off x="115837" y="2403143"/>
            <a:ext cx="8056563" cy="1362075"/>
          </a:xfrm>
          <a:prstGeom prst="rect">
            <a:avLst/>
          </a:prstGeom>
          <a:solidFill>
            <a:srgbClr val="422683"/>
          </a:solidFill>
        </p:spPr>
        <p:txBody>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r>
              <a:rPr lang="en-GB" dirty="0" smtClean="0">
                <a:latin typeface="Arial" panose="020B0604020202020204" pitchFamily="34" charset="0"/>
                <a:cs typeface="Arial" panose="020B0604020202020204" pitchFamily="34" charset="0"/>
              </a:rPr>
              <a:t>Body Systems</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552200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randombar(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p:nvPr/>
        </p:nvPicPr>
        <p:blipFill>
          <a:blip r:embed="rId3" cstate="print">
            <a:extLst>
              <a:ext uri="{28A0092B-C50C-407E-A947-70E740481C1C}">
                <a14:useLocalDpi xmlns:a14="http://schemas.microsoft.com/office/drawing/2010/main" val="0"/>
              </a:ext>
            </a:extLst>
          </a:blip>
          <a:stretch>
            <a:fillRect/>
          </a:stretch>
        </p:blipFill>
        <p:spPr>
          <a:xfrm>
            <a:off x="7164288" y="260648"/>
            <a:ext cx="1381760" cy="495300"/>
          </a:xfrm>
          <a:prstGeom prst="rect">
            <a:avLst/>
          </a:prstGeom>
        </p:spPr>
      </p:pic>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3" y="126696"/>
            <a:ext cx="1224136" cy="1056554"/>
          </a:xfrm>
          <a:prstGeom prst="rect">
            <a:avLst/>
          </a:prstGeom>
        </p:spPr>
      </p:pic>
      <p:sp>
        <p:nvSpPr>
          <p:cNvPr id="28" name="Title 1"/>
          <p:cNvSpPr txBox="1">
            <a:spLocks/>
          </p:cNvSpPr>
          <p:nvPr/>
        </p:nvSpPr>
        <p:spPr>
          <a:xfrm>
            <a:off x="457200" y="-27384"/>
            <a:ext cx="8229600" cy="697450"/>
          </a:xfrm>
          <a:prstGeom prst="rect">
            <a:avLst/>
          </a:prstGeom>
        </p:spPr>
        <p:txBody>
          <a:bodyPr>
            <a:noAutofit/>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pPr algn="ctr"/>
            <a:r>
              <a:rPr lang="en-GB" sz="4400" cap="small" dirty="0" smtClean="0">
                <a:solidFill>
                  <a:srgbClr val="7030A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What are the body </a:t>
            </a:r>
          </a:p>
          <a:p>
            <a:pPr algn="ctr"/>
            <a:r>
              <a:rPr lang="en-GB" sz="4400" cap="small" dirty="0" smtClean="0">
                <a:solidFill>
                  <a:srgbClr val="7030A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systems?</a:t>
            </a:r>
            <a:endParaRPr lang="en-GB" sz="4400" cap="small" dirty="0">
              <a:solidFill>
                <a:srgbClr val="7030A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30" name="Picture 2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79512" y="6021288"/>
            <a:ext cx="1368152" cy="746760"/>
          </a:xfrm>
          <a:prstGeom prst="rect">
            <a:avLst/>
          </a:prstGeom>
        </p:spPr>
      </p:pic>
      <p:sp>
        <p:nvSpPr>
          <p:cNvPr id="9" name="Content Placeholder 5"/>
          <p:cNvSpPr txBox="1">
            <a:spLocks/>
          </p:cNvSpPr>
          <p:nvPr/>
        </p:nvSpPr>
        <p:spPr>
          <a:xfrm>
            <a:off x="549275" y="1774826"/>
            <a:ext cx="3840480" cy="4343400"/>
          </a:xfrm>
          <a:prstGeom prst="rect">
            <a:avLst/>
          </a:prstGeom>
        </p:spPr>
        <p:txBody>
          <a:bodyPr>
            <a:normAutofit/>
          </a:bodyPr>
          <a:lst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a:lstStyle>
          <a:p>
            <a:pPr>
              <a:buFont typeface="Wingdings" panose="05000000000000000000" pitchFamily="2" charset="2"/>
              <a:buChar char="Ø"/>
            </a:pPr>
            <a:r>
              <a:rPr lang="en-US" sz="2800" dirty="0" smtClean="0">
                <a:latin typeface="Arial" panose="020B0604020202020204" pitchFamily="34" charset="0"/>
                <a:cs typeface="Arial" panose="020B0604020202020204" pitchFamily="34" charset="0"/>
              </a:rPr>
              <a:t>Circulatory</a:t>
            </a:r>
          </a:p>
          <a:p>
            <a:pPr>
              <a:buFont typeface="Wingdings" panose="05000000000000000000" pitchFamily="2" charset="2"/>
              <a:buChar char="Ø"/>
            </a:pPr>
            <a:r>
              <a:rPr lang="en-US" sz="2800" dirty="0" smtClean="0">
                <a:latin typeface="Arial" panose="020B0604020202020204" pitchFamily="34" charset="0"/>
                <a:cs typeface="Arial" panose="020B0604020202020204" pitchFamily="34" charset="0"/>
              </a:rPr>
              <a:t>Respiratory </a:t>
            </a:r>
          </a:p>
          <a:p>
            <a:pPr>
              <a:buFont typeface="Wingdings" panose="05000000000000000000" pitchFamily="2" charset="2"/>
              <a:buChar char="Ø"/>
            </a:pPr>
            <a:r>
              <a:rPr lang="en-US" sz="2800" dirty="0" smtClean="0">
                <a:latin typeface="Arial" panose="020B0604020202020204" pitchFamily="34" charset="0"/>
                <a:cs typeface="Arial" panose="020B0604020202020204" pitchFamily="34" charset="0"/>
              </a:rPr>
              <a:t>Excretory</a:t>
            </a:r>
          </a:p>
          <a:p>
            <a:pPr>
              <a:buFont typeface="Wingdings" panose="05000000000000000000" pitchFamily="2" charset="2"/>
              <a:buChar char="Ø"/>
            </a:pPr>
            <a:r>
              <a:rPr lang="en-US" sz="2800" dirty="0" smtClean="0">
                <a:latin typeface="Arial" panose="020B0604020202020204" pitchFamily="34" charset="0"/>
                <a:cs typeface="Arial" panose="020B0604020202020204" pitchFamily="34" charset="0"/>
              </a:rPr>
              <a:t>Digestive</a:t>
            </a:r>
          </a:p>
          <a:p>
            <a:pPr>
              <a:buFont typeface="Wingdings" panose="05000000000000000000" pitchFamily="2" charset="2"/>
              <a:buChar char="Ø"/>
            </a:pPr>
            <a:r>
              <a:rPr lang="en-US" sz="2800" dirty="0" smtClean="0">
                <a:latin typeface="Arial" panose="020B0604020202020204" pitchFamily="34" charset="0"/>
                <a:cs typeface="Arial" panose="020B0604020202020204" pitchFamily="34" charset="0"/>
              </a:rPr>
              <a:t>Reproductive </a:t>
            </a:r>
            <a:endParaRPr lang="en-US" sz="2800" dirty="0">
              <a:latin typeface="Arial" panose="020B0604020202020204" pitchFamily="34" charset="0"/>
              <a:cs typeface="Arial" panose="020B0604020202020204" pitchFamily="34" charset="0"/>
            </a:endParaRPr>
          </a:p>
        </p:txBody>
      </p:sp>
      <p:sp>
        <p:nvSpPr>
          <p:cNvPr id="10" name="Content Placeholder 6"/>
          <p:cNvSpPr txBox="1">
            <a:spLocks/>
          </p:cNvSpPr>
          <p:nvPr/>
        </p:nvSpPr>
        <p:spPr>
          <a:xfrm>
            <a:off x="4751071" y="1774826"/>
            <a:ext cx="3840480" cy="4343400"/>
          </a:xfrm>
          <a:prstGeom prst="rect">
            <a:avLst/>
          </a:prstGeom>
        </p:spPr>
        <p:txBody>
          <a:bodyPr>
            <a:normAutofit/>
          </a:bodyPr>
          <a:lst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a:lstStyle>
          <a:p>
            <a:pPr>
              <a:buFont typeface="Wingdings" panose="05000000000000000000" pitchFamily="2" charset="2"/>
              <a:buChar char="Ø"/>
            </a:pPr>
            <a:r>
              <a:rPr lang="en-US" sz="2800" dirty="0" smtClean="0">
                <a:latin typeface="Arial" panose="020B0604020202020204" pitchFamily="34" charset="0"/>
                <a:cs typeface="Arial" panose="020B0604020202020204" pitchFamily="34" charset="0"/>
              </a:rPr>
              <a:t>Endocrine</a:t>
            </a:r>
          </a:p>
          <a:p>
            <a:pPr>
              <a:buFont typeface="Wingdings" panose="05000000000000000000" pitchFamily="2" charset="2"/>
              <a:buChar char="Ø"/>
            </a:pPr>
            <a:r>
              <a:rPr lang="en-US" sz="2800" dirty="0" smtClean="0">
                <a:latin typeface="Arial" panose="020B0604020202020204" pitchFamily="34" charset="0"/>
                <a:cs typeface="Arial" panose="020B0604020202020204" pitchFamily="34" charset="0"/>
              </a:rPr>
              <a:t>Nervous</a:t>
            </a:r>
          </a:p>
          <a:p>
            <a:pPr>
              <a:buFont typeface="Wingdings" panose="05000000000000000000" pitchFamily="2" charset="2"/>
              <a:buChar char="Ø"/>
            </a:pPr>
            <a:r>
              <a:rPr lang="en-US" sz="2800" dirty="0" smtClean="0">
                <a:latin typeface="Arial" panose="020B0604020202020204" pitchFamily="34" charset="0"/>
                <a:cs typeface="Arial" panose="020B0604020202020204" pitchFamily="34" charset="0"/>
              </a:rPr>
              <a:t>Muscular</a:t>
            </a:r>
          </a:p>
          <a:p>
            <a:pPr>
              <a:buFont typeface="Wingdings" panose="05000000000000000000" pitchFamily="2" charset="2"/>
              <a:buChar char="Ø"/>
            </a:pPr>
            <a:r>
              <a:rPr lang="en-US" sz="2800" dirty="0" smtClean="0">
                <a:latin typeface="Arial" panose="020B0604020202020204" pitchFamily="34" charset="0"/>
                <a:cs typeface="Arial" panose="020B0604020202020204" pitchFamily="34" charset="0"/>
              </a:rPr>
              <a:t>Skeletal</a:t>
            </a:r>
          </a:p>
          <a:p>
            <a:pPr>
              <a:buFont typeface="Wingdings" panose="05000000000000000000" pitchFamily="2" charset="2"/>
              <a:buChar char="Ø"/>
            </a:pPr>
            <a:r>
              <a:rPr lang="en-US" sz="2800" dirty="0" smtClean="0">
                <a:latin typeface="Arial" panose="020B0604020202020204" pitchFamily="34" charset="0"/>
                <a:cs typeface="Arial" panose="020B0604020202020204" pitchFamily="34" charset="0"/>
              </a:rPr>
              <a:t>Immune</a:t>
            </a:r>
            <a:endParaRPr lang="en-US" sz="2800" dirty="0">
              <a:latin typeface="Arial" panose="020B0604020202020204" pitchFamily="34" charset="0"/>
              <a:cs typeface="Arial" panose="020B0604020202020204" pitchFamily="34" charset="0"/>
            </a:endParaRPr>
          </a:p>
        </p:txBody>
      </p:sp>
      <p:sp>
        <p:nvSpPr>
          <p:cNvPr id="3" name="Rectangle 2"/>
          <p:cNvSpPr/>
          <p:nvPr/>
        </p:nvSpPr>
        <p:spPr>
          <a:xfrm>
            <a:off x="3347864" y="6453336"/>
            <a:ext cx="1403207" cy="27469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37893540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ipe(down)">
                                      <p:cBhvr>
                                        <p:cTn id="7" dur="500"/>
                                        <p:tgtEl>
                                          <p:spTgt spid="28"/>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down)">
                                      <p:cBhvr>
                                        <p:cTn id="11" dur="500"/>
                                        <p:tgtEl>
                                          <p:spTgt spid="9"/>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9"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p:nvPr/>
        </p:nvPicPr>
        <p:blipFill>
          <a:blip r:embed="rId3" cstate="print">
            <a:extLst>
              <a:ext uri="{28A0092B-C50C-407E-A947-70E740481C1C}">
                <a14:useLocalDpi xmlns:a14="http://schemas.microsoft.com/office/drawing/2010/main" val="0"/>
              </a:ext>
            </a:extLst>
          </a:blip>
          <a:stretch>
            <a:fillRect/>
          </a:stretch>
        </p:blipFill>
        <p:spPr>
          <a:xfrm>
            <a:off x="7164288" y="260648"/>
            <a:ext cx="1381760" cy="495300"/>
          </a:xfrm>
          <a:prstGeom prst="rect">
            <a:avLst/>
          </a:prstGeom>
        </p:spPr>
      </p:pic>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3" y="126696"/>
            <a:ext cx="1224136" cy="1056554"/>
          </a:xfrm>
          <a:prstGeom prst="rect">
            <a:avLst/>
          </a:prstGeom>
        </p:spPr>
      </p:pic>
      <p:sp>
        <p:nvSpPr>
          <p:cNvPr id="28" name="Title 1"/>
          <p:cNvSpPr txBox="1">
            <a:spLocks/>
          </p:cNvSpPr>
          <p:nvPr/>
        </p:nvSpPr>
        <p:spPr>
          <a:xfrm>
            <a:off x="457200" y="-27384"/>
            <a:ext cx="8229600" cy="697450"/>
          </a:xfrm>
          <a:prstGeom prst="rect">
            <a:avLst/>
          </a:prstGeom>
        </p:spPr>
        <p:txBody>
          <a:bodyPr>
            <a:noAutofit/>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pPr algn="ctr"/>
            <a:r>
              <a:rPr lang="en-GB" sz="4400" cap="small" dirty="0" smtClean="0">
                <a:solidFill>
                  <a:srgbClr val="7030A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Why does the body malfunction?</a:t>
            </a:r>
            <a:endParaRPr lang="en-GB" sz="4400" cap="small" dirty="0">
              <a:solidFill>
                <a:srgbClr val="7030A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30" name="Picture 2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79512" y="6021288"/>
            <a:ext cx="1368152" cy="746760"/>
          </a:xfrm>
          <a:prstGeom prst="rect">
            <a:avLst/>
          </a:prstGeom>
        </p:spPr>
      </p:pic>
      <p:sp>
        <p:nvSpPr>
          <p:cNvPr id="13" name="Content Placeholder 2"/>
          <p:cNvSpPr txBox="1">
            <a:spLocks/>
          </p:cNvSpPr>
          <p:nvPr/>
        </p:nvSpPr>
        <p:spPr>
          <a:xfrm>
            <a:off x="251520" y="1844824"/>
            <a:ext cx="8042276" cy="4343400"/>
          </a:xfrm>
          <a:prstGeom prst="rect">
            <a:avLst/>
          </a:prstGeom>
        </p:spPr>
        <p:txBody>
          <a:bodyPr/>
          <a:lst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a:lstStyle>
          <a:p>
            <a:pPr>
              <a:lnSpc>
                <a:spcPct val="150000"/>
              </a:lnSpc>
              <a:buFont typeface="Wingdings" panose="05000000000000000000" pitchFamily="2" charset="2"/>
              <a:buChar char="Ø"/>
            </a:pPr>
            <a:r>
              <a:rPr lang="en-US" sz="2400" dirty="0" smtClean="0">
                <a:latin typeface="Arial" panose="020B0604020202020204" pitchFamily="34" charset="0"/>
                <a:cs typeface="Arial" panose="020B0604020202020204" pitchFamily="34" charset="0"/>
              </a:rPr>
              <a:t>Homeostasis – Maintaining the normal levels of all systems in the body</a:t>
            </a:r>
          </a:p>
          <a:p>
            <a:pPr>
              <a:lnSpc>
                <a:spcPct val="150000"/>
              </a:lnSpc>
              <a:buFont typeface="Wingdings" panose="05000000000000000000" pitchFamily="2" charset="2"/>
              <a:buChar char="Ø"/>
            </a:pPr>
            <a:r>
              <a:rPr lang="en-US" sz="2400" dirty="0" smtClean="0">
                <a:latin typeface="Arial" panose="020B0604020202020204" pitchFamily="34" charset="0"/>
                <a:cs typeface="Arial" panose="020B0604020202020204" pitchFamily="34" charset="0"/>
              </a:rPr>
              <a:t>When there is a problem in the body there can be a malfunction, how can the body malfunction?</a:t>
            </a:r>
          </a:p>
          <a:p>
            <a:pPr>
              <a:lnSpc>
                <a:spcPct val="150000"/>
              </a:lnSpc>
              <a:buFont typeface="Wingdings" panose="05000000000000000000" pitchFamily="2" charset="2"/>
              <a:buChar char="Ø"/>
            </a:pPr>
            <a:r>
              <a:rPr lang="en-US" sz="2400" dirty="0" smtClean="0">
                <a:latin typeface="Arial" panose="020B0604020202020204" pitchFamily="34" charset="0"/>
                <a:cs typeface="Arial" panose="020B0604020202020204" pitchFamily="34" charset="0"/>
              </a:rPr>
              <a:t>What does homeostasis control? </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04281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ipe(down)">
                                      <p:cBhvr>
                                        <p:cTn id="7" dur="500"/>
                                        <p:tgtEl>
                                          <p:spTgt spid="28"/>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ipe(down)">
                                      <p:cBhvr>
                                        <p:cTn id="11"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1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p:nvPr/>
        </p:nvPicPr>
        <p:blipFill>
          <a:blip r:embed="rId3" cstate="print">
            <a:extLst>
              <a:ext uri="{28A0092B-C50C-407E-A947-70E740481C1C}">
                <a14:useLocalDpi xmlns:a14="http://schemas.microsoft.com/office/drawing/2010/main" val="0"/>
              </a:ext>
            </a:extLst>
          </a:blip>
          <a:stretch>
            <a:fillRect/>
          </a:stretch>
        </p:blipFill>
        <p:spPr>
          <a:xfrm>
            <a:off x="7164288" y="260648"/>
            <a:ext cx="1381760" cy="495300"/>
          </a:xfrm>
          <a:prstGeom prst="rect">
            <a:avLst/>
          </a:prstGeom>
        </p:spPr>
      </p:pic>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3" y="126696"/>
            <a:ext cx="1224136" cy="1056554"/>
          </a:xfrm>
          <a:prstGeom prst="rect">
            <a:avLst/>
          </a:prstGeom>
        </p:spPr>
      </p:pic>
      <p:sp>
        <p:nvSpPr>
          <p:cNvPr id="28" name="Title 1"/>
          <p:cNvSpPr txBox="1">
            <a:spLocks/>
          </p:cNvSpPr>
          <p:nvPr/>
        </p:nvSpPr>
        <p:spPr>
          <a:xfrm>
            <a:off x="457200" y="-27384"/>
            <a:ext cx="8229600" cy="697450"/>
          </a:xfrm>
          <a:prstGeom prst="rect">
            <a:avLst/>
          </a:prstGeom>
        </p:spPr>
        <p:txBody>
          <a:bodyPr>
            <a:noAutofit/>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pPr algn="ctr"/>
            <a:r>
              <a:rPr lang="en-GB" sz="4400" cap="small" dirty="0" smtClean="0">
                <a:solidFill>
                  <a:srgbClr val="7030A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Body Systems </a:t>
            </a:r>
          </a:p>
          <a:p>
            <a:pPr algn="ctr"/>
            <a:r>
              <a:rPr lang="en-GB" sz="4400" cap="small" dirty="0" smtClean="0">
                <a:solidFill>
                  <a:srgbClr val="7030A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Activity</a:t>
            </a:r>
            <a:endParaRPr lang="en-GB" sz="4400" cap="small" dirty="0">
              <a:solidFill>
                <a:srgbClr val="7030A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30" name="Picture 2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79512" y="6021288"/>
            <a:ext cx="1368152" cy="746760"/>
          </a:xfrm>
          <a:prstGeom prst="rect">
            <a:avLst/>
          </a:prstGeom>
        </p:spPr>
      </p:pic>
      <p:pic>
        <p:nvPicPr>
          <p:cNvPr id="9" name="Picture 8" descr="url-3.jpeg"/>
          <p:cNvPicPr>
            <a:picLocks noChangeAspect="1"/>
          </p:cNvPicPr>
          <p:nvPr/>
        </p:nvPicPr>
        <p:blipFill rotWithShape="1">
          <a:blip r:embed="rId6">
            <a:extLst>
              <a:ext uri="{28A0092B-C50C-407E-A947-70E740481C1C}">
                <a14:useLocalDpi xmlns:a14="http://schemas.microsoft.com/office/drawing/2010/main" val="0"/>
              </a:ext>
            </a:extLst>
          </a:blip>
          <a:srcRect b="15583"/>
          <a:stretch/>
        </p:blipFill>
        <p:spPr>
          <a:xfrm>
            <a:off x="683568" y="1784326"/>
            <a:ext cx="7121378" cy="4147352"/>
          </a:xfrm>
          <a:prstGeom prst="rect">
            <a:avLst/>
          </a:prstGeom>
        </p:spPr>
      </p:pic>
    </p:spTree>
    <p:extLst>
      <p:ext uri="{BB962C8B-B14F-4D97-AF65-F5344CB8AC3E}">
        <p14:creationId xmlns:p14="http://schemas.microsoft.com/office/powerpoint/2010/main" val="30387203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ipe(down)">
                                      <p:cBhvr>
                                        <p:cTn id="7" dur="500"/>
                                        <p:tgtEl>
                                          <p:spTgt spid="28"/>
                                        </p:tgtEl>
                                      </p:cBhvr>
                                    </p:animEffect>
                                  </p:childTnLst>
                                </p:cTn>
                              </p:par>
                            </p:childTnLst>
                          </p:cTn>
                        </p:par>
                        <p:par>
                          <p:cTn id="8" fill="hold">
                            <p:stCondLst>
                              <p:cond delay="500"/>
                            </p:stCondLst>
                            <p:childTnLst>
                              <p:par>
                                <p:cTn id="9" presetID="21" presetClass="entr" presetSubtype="1"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heel(1)">
                                      <p:cBhvr>
                                        <p:cTn id="11"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p:nvPr/>
        </p:nvPicPr>
        <p:blipFill>
          <a:blip r:embed="rId3" cstate="print">
            <a:extLst>
              <a:ext uri="{28A0092B-C50C-407E-A947-70E740481C1C}">
                <a14:useLocalDpi xmlns:a14="http://schemas.microsoft.com/office/drawing/2010/main" val="0"/>
              </a:ext>
            </a:extLst>
          </a:blip>
          <a:stretch>
            <a:fillRect/>
          </a:stretch>
        </p:blipFill>
        <p:spPr>
          <a:xfrm>
            <a:off x="7164288" y="260648"/>
            <a:ext cx="1381760" cy="495300"/>
          </a:xfrm>
          <a:prstGeom prst="rect">
            <a:avLst/>
          </a:prstGeom>
        </p:spPr>
      </p:pic>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3" y="126696"/>
            <a:ext cx="1224136" cy="1056554"/>
          </a:xfrm>
          <a:prstGeom prst="rect">
            <a:avLst/>
          </a:prstGeom>
        </p:spPr>
      </p:pic>
      <p:sp>
        <p:nvSpPr>
          <p:cNvPr id="28" name="Title 1"/>
          <p:cNvSpPr txBox="1">
            <a:spLocks/>
          </p:cNvSpPr>
          <p:nvPr/>
        </p:nvSpPr>
        <p:spPr>
          <a:xfrm>
            <a:off x="457200" y="-27384"/>
            <a:ext cx="8229600" cy="697450"/>
          </a:xfrm>
          <a:prstGeom prst="rect">
            <a:avLst/>
          </a:prstGeom>
        </p:spPr>
        <p:txBody>
          <a:bodyPr>
            <a:noAutofit/>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pPr algn="ctr"/>
            <a:r>
              <a:rPr lang="en-GB" sz="4400" cap="small" dirty="0" smtClean="0">
                <a:solidFill>
                  <a:srgbClr val="7030A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Lesson Aims</a:t>
            </a:r>
            <a:endParaRPr lang="en-GB" sz="4400" cap="small" dirty="0">
              <a:solidFill>
                <a:srgbClr val="7030A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30" name="Picture 2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79512" y="6021288"/>
            <a:ext cx="1368152" cy="746760"/>
          </a:xfrm>
          <a:prstGeom prst="rect">
            <a:avLst/>
          </a:prstGeom>
        </p:spPr>
      </p:pic>
      <p:sp>
        <p:nvSpPr>
          <p:cNvPr id="11" name="Title 1"/>
          <p:cNvSpPr txBox="1">
            <a:spLocks/>
          </p:cNvSpPr>
          <p:nvPr/>
        </p:nvSpPr>
        <p:spPr>
          <a:xfrm>
            <a:off x="115837" y="3291061"/>
            <a:ext cx="8056563" cy="1362075"/>
          </a:xfrm>
          <a:prstGeom prst="rect">
            <a:avLst/>
          </a:prstGeom>
          <a:solidFill>
            <a:srgbClr val="422683"/>
          </a:solidFill>
        </p:spPr>
        <p:txBody>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r>
              <a:rPr lang="en-GB" dirty="0" smtClean="0">
                <a:latin typeface="Arial" panose="020B0604020202020204" pitchFamily="34" charset="0"/>
                <a:cs typeface="Arial" panose="020B0604020202020204" pitchFamily="34" charset="0"/>
              </a:rPr>
              <a:t>Tissue types</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351562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ipe(down)">
                                      <p:cBhvr>
                                        <p:cTn id="7" dur="500"/>
                                        <p:tgtEl>
                                          <p:spTgt spid="28"/>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randombar(horizontal)">
                                      <p:cBhvr>
                                        <p:cTn id="1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1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p:nvPr/>
        </p:nvPicPr>
        <p:blipFill>
          <a:blip r:embed="rId3" cstate="print">
            <a:extLst>
              <a:ext uri="{28A0092B-C50C-407E-A947-70E740481C1C}">
                <a14:useLocalDpi xmlns:a14="http://schemas.microsoft.com/office/drawing/2010/main" val="0"/>
              </a:ext>
            </a:extLst>
          </a:blip>
          <a:stretch>
            <a:fillRect/>
          </a:stretch>
        </p:blipFill>
        <p:spPr>
          <a:xfrm>
            <a:off x="7164288" y="260648"/>
            <a:ext cx="1381760" cy="495300"/>
          </a:xfrm>
          <a:prstGeom prst="rect">
            <a:avLst/>
          </a:prstGeom>
        </p:spPr>
      </p:pic>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3" y="126696"/>
            <a:ext cx="1224136" cy="1056554"/>
          </a:xfrm>
          <a:prstGeom prst="rect">
            <a:avLst/>
          </a:prstGeom>
        </p:spPr>
      </p:pic>
      <p:sp>
        <p:nvSpPr>
          <p:cNvPr id="28" name="Title 1"/>
          <p:cNvSpPr txBox="1">
            <a:spLocks/>
          </p:cNvSpPr>
          <p:nvPr/>
        </p:nvSpPr>
        <p:spPr>
          <a:xfrm>
            <a:off x="457200" y="-27384"/>
            <a:ext cx="8229600" cy="697450"/>
          </a:xfrm>
          <a:prstGeom prst="rect">
            <a:avLst/>
          </a:prstGeom>
        </p:spPr>
        <p:txBody>
          <a:bodyPr>
            <a:noAutofit/>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pPr algn="ctr"/>
            <a:r>
              <a:rPr lang="en-GB" sz="4400" cap="small" dirty="0" smtClean="0">
                <a:solidFill>
                  <a:srgbClr val="7030A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What are Tissues?</a:t>
            </a:r>
            <a:endParaRPr lang="en-GB" sz="4400" cap="small" dirty="0">
              <a:solidFill>
                <a:srgbClr val="7030A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30" name="Picture 2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79512" y="6021288"/>
            <a:ext cx="1368152" cy="746760"/>
          </a:xfrm>
          <a:prstGeom prst="rect">
            <a:avLst/>
          </a:prstGeom>
        </p:spPr>
      </p:pic>
      <p:sp>
        <p:nvSpPr>
          <p:cNvPr id="8" name="Rectangle 3"/>
          <p:cNvSpPr txBox="1">
            <a:spLocks noChangeArrowheads="1"/>
          </p:cNvSpPr>
          <p:nvPr/>
        </p:nvSpPr>
        <p:spPr>
          <a:xfrm>
            <a:off x="549275" y="1600201"/>
            <a:ext cx="7551117" cy="4343400"/>
          </a:xfrm>
          <a:prstGeom prst="rect">
            <a:avLst/>
          </a:prstGeom>
        </p:spPr>
        <p:txBody>
          <a:bodyPr/>
          <a:lst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a:lstStyle>
          <a:p>
            <a:pPr>
              <a:lnSpc>
                <a:spcPct val="150000"/>
              </a:lnSpc>
              <a:buFont typeface="Wingdings" panose="05000000000000000000" pitchFamily="2" charset="2"/>
              <a:buChar char="Ø"/>
            </a:pPr>
            <a:r>
              <a:rPr lang="en-GB" altLang="en-US" dirty="0" smtClean="0">
                <a:latin typeface="Arial" panose="020B0604020202020204" pitchFamily="34" charset="0"/>
                <a:cs typeface="Arial" panose="020B0604020202020204" pitchFamily="34" charset="0"/>
              </a:rPr>
              <a:t>Tissue is a group of cells that have similar structure and that function together as a unit. </a:t>
            </a:r>
          </a:p>
          <a:p>
            <a:pPr>
              <a:lnSpc>
                <a:spcPct val="150000"/>
              </a:lnSpc>
              <a:buFont typeface="Wingdings" panose="05000000000000000000" pitchFamily="2" charset="2"/>
              <a:buChar char="Ø"/>
            </a:pPr>
            <a:r>
              <a:rPr lang="en-GB" altLang="en-US" dirty="0" smtClean="0">
                <a:latin typeface="Arial" panose="020B0604020202020204" pitchFamily="34" charset="0"/>
                <a:cs typeface="Arial" panose="020B0604020202020204" pitchFamily="34" charset="0"/>
              </a:rPr>
              <a:t>There are four main tissue types in the body: </a:t>
            </a:r>
          </a:p>
          <a:p>
            <a:pPr lvl="2">
              <a:lnSpc>
                <a:spcPct val="150000"/>
              </a:lnSpc>
              <a:buFont typeface="Wingdings" panose="05000000000000000000" pitchFamily="2" charset="2"/>
              <a:buChar char="Ø"/>
            </a:pPr>
            <a:r>
              <a:rPr lang="en-GB" altLang="en-US" dirty="0" smtClean="0">
                <a:latin typeface="Arial" panose="020B0604020202020204" pitchFamily="34" charset="0"/>
                <a:cs typeface="Arial" panose="020B0604020202020204" pitchFamily="34" charset="0"/>
              </a:rPr>
              <a:t>Epithelial </a:t>
            </a:r>
          </a:p>
          <a:p>
            <a:pPr lvl="2">
              <a:lnSpc>
                <a:spcPct val="150000"/>
              </a:lnSpc>
              <a:buFont typeface="Wingdings" panose="05000000000000000000" pitchFamily="2" charset="2"/>
              <a:buChar char="Ø"/>
            </a:pPr>
            <a:r>
              <a:rPr lang="en-GB" altLang="en-US" dirty="0" smtClean="0">
                <a:latin typeface="Arial" panose="020B0604020202020204" pitchFamily="34" charset="0"/>
                <a:cs typeface="Arial" panose="020B0604020202020204" pitchFamily="34" charset="0"/>
              </a:rPr>
              <a:t>Connective</a:t>
            </a:r>
          </a:p>
          <a:p>
            <a:pPr lvl="2">
              <a:lnSpc>
                <a:spcPct val="150000"/>
              </a:lnSpc>
              <a:buFont typeface="Wingdings" panose="05000000000000000000" pitchFamily="2" charset="2"/>
              <a:buChar char="Ø"/>
            </a:pPr>
            <a:r>
              <a:rPr lang="en-GB" altLang="en-US" dirty="0" smtClean="0">
                <a:latin typeface="Arial" panose="020B0604020202020204" pitchFamily="34" charset="0"/>
                <a:cs typeface="Arial" panose="020B0604020202020204" pitchFamily="34" charset="0"/>
              </a:rPr>
              <a:t>Muscle</a:t>
            </a:r>
          </a:p>
          <a:p>
            <a:pPr lvl="2">
              <a:lnSpc>
                <a:spcPct val="150000"/>
              </a:lnSpc>
              <a:buFont typeface="Wingdings" panose="05000000000000000000" pitchFamily="2" charset="2"/>
              <a:buChar char="Ø"/>
            </a:pPr>
            <a:r>
              <a:rPr lang="en-GB" altLang="en-US" dirty="0" smtClean="0">
                <a:latin typeface="Arial" panose="020B0604020202020204" pitchFamily="34" charset="0"/>
                <a:cs typeface="Arial" panose="020B0604020202020204" pitchFamily="34" charset="0"/>
              </a:rPr>
              <a:t>Nervous</a:t>
            </a:r>
            <a:endParaRPr lang="en-US"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101557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ipe(down)">
                                      <p:cBhvr>
                                        <p:cTn id="7" dur="500"/>
                                        <p:tgtEl>
                                          <p:spTgt spid="28"/>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down)">
                                      <p:cBhvr>
                                        <p:cTn id="1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8"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Custom 1">
      <a:dk1>
        <a:sysClr val="windowText" lastClr="000000"/>
      </a:dk1>
      <a:lt1>
        <a:sysClr val="window" lastClr="FFFFFF"/>
      </a:lt1>
      <a:dk2>
        <a:srgbClr val="422683"/>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2097</TotalTime>
  <Words>1238</Words>
  <Application>Microsoft Office PowerPoint</Application>
  <PresentationFormat>On-screen Show (4:3)</PresentationFormat>
  <Paragraphs>171</Paragraphs>
  <Slides>29</Slides>
  <Notes>27</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Opulent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Objectives of Session</dc:title>
  <dc:creator>Jayne Olsen</dc:creator>
  <cp:lastModifiedBy>QA Resources</cp:lastModifiedBy>
  <cp:revision>192</cp:revision>
  <dcterms:created xsi:type="dcterms:W3CDTF">2015-01-26T16:10:38Z</dcterms:created>
  <dcterms:modified xsi:type="dcterms:W3CDTF">2015-06-22T10:21:06Z</dcterms:modified>
</cp:coreProperties>
</file>