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9" r:id="rId2"/>
    <p:sldId id="270" r:id="rId3"/>
    <p:sldId id="272" r:id="rId4"/>
    <p:sldId id="273" r:id="rId5"/>
    <p:sldId id="274" r:id="rId6"/>
    <p:sldId id="275" r:id="rId7"/>
    <p:sldId id="276" r:id="rId8"/>
    <p:sldId id="277" r:id="rId9"/>
    <p:sldId id="271" r:id="rId10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683"/>
    <a:srgbClr val="00FF00"/>
    <a:srgbClr val="FFFFE7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26" y="-19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76EBE-0210-4A69-8975-1F6A1B4CCE19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6011C-7CB4-407C-A3B2-7CC4DD3841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88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0814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Hidden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402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580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515831" y="4719819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114550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4900" y="366608"/>
            <a:ext cx="1143000" cy="7802033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762450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540001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4106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996555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0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448477" y="1339558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447530" y="1331756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2555776"/>
            <a:ext cx="5508612" cy="422446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Homeostasis</a:t>
            </a:r>
          </a:p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Practical </a:t>
            </a:r>
          </a:p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Science 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Instructions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West Suffolk College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Zoe Ablett </a:t>
            </a:r>
            <a:endParaRPr lang="en-GB" sz="1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5488" cy="7728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4004" y="7679377"/>
            <a:ext cx="5683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</a:pP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Name: …………………………………………………………………..</a:t>
            </a:r>
          </a:p>
        </p:txBody>
      </p:sp>
    </p:spTree>
    <p:extLst>
      <p:ext uri="{BB962C8B-B14F-4D97-AF65-F5344CB8AC3E}">
        <p14:creationId xmlns:p14="http://schemas.microsoft.com/office/powerpoint/2010/main" val="233370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923595"/>
            <a:ext cx="4914546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338227"/>
              </p:ext>
            </p:extLst>
          </p:nvPr>
        </p:nvGraphicFramePr>
        <p:xfrm>
          <a:off x="620688" y="2037928"/>
          <a:ext cx="5242264" cy="4919203"/>
        </p:xfrm>
        <a:graphic>
          <a:graphicData uri="http://schemas.openxmlformats.org/drawingml/2006/table">
            <a:tbl>
              <a:tblPr firstRow="1" bandRow="1"/>
              <a:tblGrid>
                <a:gridCol w="2621132"/>
                <a:gridCol w="2621132"/>
              </a:tblGrid>
              <a:tr h="274637">
                <a:tc gridSpan="2"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8913">
                <a:tc gridSpan="2"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Homeostasis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Worksheet (Science)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3997">
                <a:tc gridSpan="2"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62806">
                <a:tc gridSpan="2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Interactive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Linked</a:t>
                      </a:r>
                      <a:r>
                        <a:rPr kumimoji="0"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an assessment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Stretching and Challenging</a:t>
                      </a:r>
                      <a:endParaRPr kumimoji="0" lang="en-GB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3997">
                <a:tc gridSpan="2"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8913">
                <a:tc gridSpan="2"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2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Level 3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3997">
                <a:tc gridSpan="2"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26">
                <a:tc gridSpan="2"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PowerPoint Hand-outs, this resource can either be done in a group or individual.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Hand-outs to be printed from slide 3 – 8. 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3997">
                <a:tc gridSpan="2"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 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10097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Hand-Outs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Hand-Outs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Thermometers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Blood Pressure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Cuff</a:t>
                      </a:r>
                      <a:endParaRPr lang="en-GB" sz="12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Peak flow Meter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Stethoscope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Soft click needle, antibacterial wipe, blood glucose meter, testing strip, tissue and plaster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 gridSpan="2"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8913">
                <a:tc gridSpan="2">
                  <a:txBody>
                    <a:bodyPr/>
                    <a:lstStyle/>
                    <a:p>
                      <a:pPr algn="l"/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&gt;1 Hour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2277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Peak Flow</a:t>
            </a:r>
          </a:p>
        </p:txBody>
      </p:sp>
      <p:sp>
        <p:nvSpPr>
          <p:cNvPr id="2" name="Rectangle 1"/>
          <p:cNvSpPr/>
          <p:nvPr/>
        </p:nvSpPr>
        <p:spPr>
          <a:xfrm>
            <a:off x="260648" y="1717001"/>
            <a:ext cx="5774454" cy="2380639"/>
          </a:xfrm>
          <a:prstGeom prst="rect">
            <a:avLst/>
          </a:prstGeom>
          <a:solidFill>
            <a:schemeClr val="bg1"/>
          </a:solidFill>
          <a:ln>
            <a:solidFill>
              <a:srgbClr val="42268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tube onto the end of the peak flow meter &amp; ensure meter is set to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in a deep breath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Exhale all of this, as quickly as possible, through the tube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 result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Repeat steps 2-4 three times to calculate an average result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394550"/>
              </p:ext>
            </p:extLst>
          </p:nvPr>
        </p:nvGraphicFramePr>
        <p:xfrm>
          <a:off x="260648" y="4385672"/>
          <a:ext cx="532158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4316"/>
                <a:gridCol w="1064316"/>
                <a:gridCol w="1064316"/>
                <a:gridCol w="1064316"/>
                <a:gridCol w="10643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 1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 2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 3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 4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Result 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610691"/>
              </p:ext>
            </p:extLst>
          </p:nvPr>
        </p:nvGraphicFramePr>
        <p:xfrm>
          <a:off x="260650" y="5681816"/>
          <a:ext cx="532158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1580"/>
              </a:tblGrid>
              <a:tr h="741680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Anything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that may have affected the results:</a:t>
                      </a:r>
                    </a:p>
                    <a:p>
                      <a:pPr algn="l"/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080" y="7308304"/>
            <a:ext cx="1698992" cy="169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14878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Blood Pressure</a:t>
            </a:r>
          </a:p>
        </p:txBody>
      </p:sp>
      <p:sp>
        <p:nvSpPr>
          <p:cNvPr id="2" name="Rectangle 1"/>
          <p:cNvSpPr/>
          <p:nvPr/>
        </p:nvSpPr>
        <p:spPr>
          <a:xfrm>
            <a:off x="260648" y="1717001"/>
            <a:ext cx="5774454" cy="2380639"/>
          </a:xfrm>
          <a:prstGeom prst="rect">
            <a:avLst/>
          </a:prstGeom>
          <a:solidFill>
            <a:schemeClr val="bg1"/>
          </a:solidFill>
          <a:ln>
            <a:solidFill>
              <a:srgbClr val="42268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cuff around arm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that arm is still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 start on the BP Machine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cuff deflates record the BP that is shown on the screen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 having blood pressure recorded should go up and down the stairs for approx. 2.5 minutes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Repeat steps 1-4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380175"/>
              </p:ext>
            </p:extLst>
          </p:nvPr>
        </p:nvGraphicFramePr>
        <p:xfrm>
          <a:off x="260650" y="5681816"/>
          <a:ext cx="577445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452"/>
              </a:tblGrid>
              <a:tr h="741680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Anything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that may have affected the results:</a:t>
                      </a:r>
                    </a:p>
                    <a:p>
                      <a:pPr algn="l"/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657222"/>
              </p:ext>
            </p:extLst>
          </p:nvPr>
        </p:nvGraphicFramePr>
        <p:xfrm>
          <a:off x="260648" y="4499992"/>
          <a:ext cx="577445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818"/>
                <a:gridCol w="1924818"/>
                <a:gridCol w="192481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Before exercise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After exercise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spent exercising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894" y="7373698"/>
            <a:ext cx="26193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32832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Temperature</a:t>
            </a:r>
          </a:p>
        </p:txBody>
      </p:sp>
      <p:sp>
        <p:nvSpPr>
          <p:cNvPr id="2" name="Rectangle 1"/>
          <p:cNvSpPr/>
          <p:nvPr/>
        </p:nvSpPr>
        <p:spPr>
          <a:xfrm>
            <a:off x="260648" y="1717001"/>
            <a:ext cx="5774454" cy="3503071"/>
          </a:xfrm>
          <a:prstGeom prst="rect">
            <a:avLst/>
          </a:prstGeom>
          <a:solidFill>
            <a:schemeClr val="bg1"/>
          </a:solidFill>
          <a:ln>
            <a:solidFill>
              <a:srgbClr val="42268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thermometer on the body where appropriate (dependant on type of thermometers – forehead on forehead, large thermometers under arm, oral thermometers under tongue).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Wait for temperature reading to settle (approx. 2 mins)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 results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 having hear rate recorded should walk/jump/go up and down the stairs for approx. 2.5 mins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Repeat steps 1-4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004172"/>
              </p:ext>
            </p:extLst>
          </p:nvPr>
        </p:nvGraphicFramePr>
        <p:xfrm>
          <a:off x="260650" y="6545912"/>
          <a:ext cx="577445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452"/>
              </a:tblGrid>
              <a:tr h="741680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Anything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that may have affected the results:</a:t>
                      </a:r>
                    </a:p>
                    <a:p>
                      <a:pPr algn="l"/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144601"/>
              </p:ext>
            </p:extLst>
          </p:nvPr>
        </p:nvGraphicFramePr>
        <p:xfrm>
          <a:off x="260648" y="5364088"/>
          <a:ext cx="577445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818"/>
                <a:gridCol w="1924818"/>
                <a:gridCol w="192481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Before exercise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After exercise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spent exercising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199" y="755948"/>
            <a:ext cx="1512168" cy="918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18665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Heart Rate</a:t>
            </a:r>
          </a:p>
        </p:txBody>
      </p:sp>
      <p:sp>
        <p:nvSpPr>
          <p:cNvPr id="2" name="Rectangle 1"/>
          <p:cNvSpPr/>
          <p:nvPr/>
        </p:nvSpPr>
        <p:spPr>
          <a:xfrm>
            <a:off x="260648" y="1717001"/>
            <a:ext cx="5774454" cy="2380639"/>
          </a:xfrm>
          <a:prstGeom prst="rect">
            <a:avLst/>
          </a:prstGeom>
          <a:solidFill>
            <a:schemeClr val="bg1"/>
          </a:solidFill>
          <a:ln>
            <a:solidFill>
              <a:srgbClr val="42268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a stethoscope, or finding a pulse point on a partner, listen to the number of heartbeats in one minute (use a stopwatch to ensure 1 minute)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 results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 having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rated recorded should go up and down the stairs for approx. 2.5mins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Repeat steps 1-2Repeat steps 1-4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309924"/>
              </p:ext>
            </p:extLst>
          </p:nvPr>
        </p:nvGraphicFramePr>
        <p:xfrm>
          <a:off x="260650" y="5753824"/>
          <a:ext cx="577445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452"/>
              </a:tblGrid>
              <a:tr h="741680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Anything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that may have affected the results:</a:t>
                      </a:r>
                    </a:p>
                    <a:p>
                      <a:pPr algn="l"/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061222"/>
              </p:ext>
            </p:extLst>
          </p:nvPr>
        </p:nvGraphicFramePr>
        <p:xfrm>
          <a:off x="260648" y="4572000"/>
          <a:ext cx="577445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818"/>
                <a:gridCol w="1924818"/>
                <a:gridCol w="192481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Before exercise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After exercise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spent exercising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048" y="7524328"/>
            <a:ext cx="1842770" cy="131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19713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Blood Glucose</a:t>
            </a:r>
          </a:p>
        </p:txBody>
      </p:sp>
      <p:sp>
        <p:nvSpPr>
          <p:cNvPr id="2" name="Rectangle 1"/>
          <p:cNvSpPr/>
          <p:nvPr/>
        </p:nvSpPr>
        <p:spPr>
          <a:xfrm>
            <a:off x="260648" y="1717001"/>
            <a:ext cx="5774454" cy="3143031"/>
          </a:xfrm>
          <a:prstGeom prst="rect">
            <a:avLst/>
          </a:prstGeom>
          <a:solidFill>
            <a:schemeClr val="bg1"/>
          </a:solidFill>
          <a:ln>
            <a:solidFill>
              <a:srgbClr val="42268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Gather equipment (soft click needle, antibacterial wipe, blood glucose meter, testing strip, tissue, plaster) and prepare the blood glucose meter with a strip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Wipe fingertip with antibacterial wipe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soft click needle on fingertip and press to pierce the skin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Throw needle into sharps bin immediately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Wipe away first drop of blood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the blood glucose meter (with strip loaded) onto the second drop of blood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a tissue onto fingertips with some pressure if still bleeding, placing a plaster over the area if needed.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 the resulting blood glucose level that is shown on the blood glucose meter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424990"/>
              </p:ext>
            </p:extLst>
          </p:nvPr>
        </p:nvGraphicFramePr>
        <p:xfrm>
          <a:off x="260650" y="5956032"/>
          <a:ext cx="577445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452"/>
              </a:tblGrid>
              <a:tr h="741680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Anything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that may have affected the results:</a:t>
                      </a:r>
                    </a:p>
                    <a:p>
                      <a:pPr algn="l"/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820604"/>
              </p:ext>
            </p:extLst>
          </p:nvPr>
        </p:nvGraphicFramePr>
        <p:xfrm>
          <a:off x="260648" y="5019928"/>
          <a:ext cx="577445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45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Blood Glucose Level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280903"/>
              </p:ext>
            </p:extLst>
          </p:nvPr>
        </p:nvGraphicFramePr>
        <p:xfrm>
          <a:off x="246836" y="7238568"/>
          <a:ext cx="5774452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452"/>
              </a:tblGrid>
              <a:tr h="741680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can impact on the level of glucose in the blood?</a:t>
                      </a:r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76" y="695394"/>
            <a:ext cx="1014527" cy="871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86400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525033" y="2771800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REMEMBER!!!!!!!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You should be recording units for each experiment you complete</a:t>
            </a:r>
          </a:p>
        </p:txBody>
      </p:sp>
    </p:spTree>
    <p:extLst>
      <p:ext uri="{BB962C8B-B14F-4D97-AF65-F5344CB8AC3E}">
        <p14:creationId xmlns:p14="http://schemas.microsoft.com/office/powerpoint/2010/main" val="26195543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27384" y="1834600"/>
            <a:ext cx="6552728" cy="4825632"/>
            <a:chOff x="-27384" y="1834600"/>
            <a:chExt cx="6552728" cy="482563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736" y="1834600"/>
              <a:ext cx="4392488" cy="3791164"/>
            </a:xfrm>
            <a:prstGeom prst="rect">
              <a:avLst/>
            </a:prstGeom>
          </p:spPr>
        </p:pic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-27384" y="3491880"/>
              <a:ext cx="6552728" cy="3168352"/>
            </a:xfrm>
            <a:prstGeom prst="rect">
              <a:avLst/>
            </a:prstGeom>
          </p:spPr>
          <p:txBody>
            <a:bodyPr vert="horz">
              <a:normAutofit lnSpcReduction="10000"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/>
                <a:buChar char=""/>
                <a:defRPr kumimoji="0" sz="2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208" indent="-228600" algn="l" rtl="0" eaLnBrk="1" latinLnBrk="0" hangingPunct="1">
                <a:spcBef>
                  <a:spcPts val="5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23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758952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0000"/>
                <a:buFont typeface="Wingdings"/>
                <a:buChar char="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28016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70000"/>
                <a:buFont typeface="Wingdings"/>
                <a:buChar char="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72184" indent="-18288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673352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47088" indent="-182880" algn="l" rtl="0" eaLnBrk="1" latinLnBrk="0" hangingPunct="1">
                <a:spcBef>
                  <a:spcPts val="300"/>
                </a:spcBef>
                <a:buClr>
                  <a:schemeClr val="accent4"/>
                </a:buClr>
                <a:buSzPct val="100000"/>
                <a:buChar char="•"/>
                <a:defRPr kumimoji="0" sz="1600" kern="1200" baseline="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057400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Wingdings"/>
                <a:buChar char="§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For further information please contact The STEM Alliance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enquiries@STEMalliance.uk 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or visit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www.STEMalliance.uk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Font typeface="Wingdings 2"/>
                <a:buNone/>
              </a:pPr>
              <a:endParaRPr lang="en-GB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413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422683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840</TotalTime>
  <Words>544</Words>
  <Application>Microsoft Office PowerPoint</Application>
  <PresentationFormat>On-screen Show (4:3)</PresentationFormat>
  <Paragraphs>137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Session</dc:title>
  <dc:creator>Jayne Olsen</dc:creator>
  <cp:lastModifiedBy>QA Resources</cp:lastModifiedBy>
  <cp:revision>115</cp:revision>
  <dcterms:created xsi:type="dcterms:W3CDTF">2015-01-26T16:10:38Z</dcterms:created>
  <dcterms:modified xsi:type="dcterms:W3CDTF">2015-06-22T10:24:55Z</dcterms:modified>
</cp:coreProperties>
</file>